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84" r:id="rId3"/>
    <p:sldId id="285" r:id="rId4"/>
    <p:sldId id="286" r:id="rId5"/>
    <p:sldId id="287" r:id="rId6"/>
    <p:sldId id="288" r:id="rId7"/>
    <p:sldId id="289" r:id="rId8"/>
    <p:sldId id="297" r:id="rId9"/>
    <p:sldId id="301" r:id="rId10"/>
    <p:sldId id="310" r:id="rId11"/>
    <p:sldId id="304" r:id="rId12"/>
    <p:sldId id="303" r:id="rId13"/>
    <p:sldId id="298" r:id="rId14"/>
    <p:sldId id="306" r:id="rId15"/>
    <p:sldId id="305" r:id="rId16"/>
    <p:sldId id="293" r:id="rId17"/>
    <p:sldId id="309" r:id="rId18"/>
    <p:sldId id="311" r:id="rId19"/>
    <p:sldId id="294" r:id="rId20"/>
    <p:sldId id="315" r:id="rId21"/>
    <p:sldId id="295" r:id="rId22"/>
    <p:sldId id="313" r:id="rId23"/>
    <p:sldId id="314" r:id="rId24"/>
    <p:sldId id="299" r:id="rId25"/>
    <p:sldId id="296" r:id="rId26"/>
    <p:sldId id="302" r:id="rId27"/>
    <p:sldId id="312" r:id="rId28"/>
    <p:sldId id="300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290" r:id="rId41"/>
    <p:sldId id="317" r:id="rId42"/>
    <p:sldId id="318" r:id="rId43"/>
    <p:sldId id="319" r:id="rId44"/>
    <p:sldId id="320" r:id="rId45"/>
    <p:sldId id="339" r:id="rId46"/>
    <p:sldId id="340" r:id="rId47"/>
    <p:sldId id="341" r:id="rId48"/>
    <p:sldId id="322" r:id="rId49"/>
    <p:sldId id="321" r:id="rId50"/>
    <p:sldId id="323" r:id="rId51"/>
    <p:sldId id="326" r:id="rId52"/>
    <p:sldId id="327" r:id="rId53"/>
    <p:sldId id="324" r:id="rId54"/>
    <p:sldId id="292" r:id="rId55"/>
    <p:sldId id="316" r:id="rId56"/>
    <p:sldId id="343" r:id="rId57"/>
    <p:sldId id="342" r:id="rId58"/>
    <p:sldId id="344" r:id="rId59"/>
    <p:sldId id="345" r:id="rId60"/>
    <p:sldId id="346" r:id="rId61"/>
    <p:sldId id="347" r:id="rId62"/>
    <p:sldId id="291" r:id="rId6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7714" autoAdjust="0"/>
  </p:normalViewPr>
  <p:slideViewPr>
    <p:cSldViewPr>
      <p:cViewPr>
        <p:scale>
          <a:sx n="104" d="100"/>
          <a:sy n="104" d="100"/>
        </p:scale>
        <p:origin x="-182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4BD5D-62CA-42E2-91A1-497789F25F8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EFAD-9C07-425E-9A68-36DADD3F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73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8160B-CB17-48EB-9E4F-3B18A4983B7E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A8167-1FB8-48A4-9C57-D31BE0A7FB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2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2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11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70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12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322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13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14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08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15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72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16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17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en-US" altLang="en-US" sz="1500" dirty="0">
                <a:latin typeface="Arial" charset="0"/>
              </a:rPr>
              <a:t>we use the </a:t>
            </a:r>
            <a:r>
              <a:rPr lang="en-US" altLang="en-US" sz="1500" dirty="0" err="1">
                <a:latin typeface="Arial" charset="0"/>
              </a:rPr>
              <a:t>tlo</a:t>
            </a:r>
            <a:r>
              <a:rPr lang="en-US" altLang="en-US" sz="1500" dirty="0">
                <a:latin typeface="Arial" charset="0"/>
              </a:rPr>
              <a:t> command to generate the object</a:t>
            </a:r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32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18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00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19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20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3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21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22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81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23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964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24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88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25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26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01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27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40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28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16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29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1694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30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1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4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31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918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32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42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33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68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34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880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35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063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36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759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37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201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38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3615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39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660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40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49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5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41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522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42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253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43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869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44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634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48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173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49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068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50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011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A8167-1FB8-48A4-9C57-D31BE0A7FB1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698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A8167-1FB8-48A4-9C57-D31BE0A7FB1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748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53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15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6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54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430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55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3897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56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137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57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816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58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0484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59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614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60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246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61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62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7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8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9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53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52DD2-0C21-4CD2-BD1D-D38F7A478617}" type="slidenum">
              <a:rPr lang="pl-PL" altLang="en-US" smtClean="0"/>
              <a:pPr/>
              <a:t>10</a:t>
            </a:fld>
            <a:endParaRPr lang="pl-PL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alt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0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34959-A25E-4812-BDB6-BAAEA3D09455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07EE0-82F0-41F4-9856-22195C73D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roman.szewczyk@pw.edu.pl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akub.szalatkiewicz@gmail.com" TargetMode="External"/><Relationship Id="rId5" Type="http://schemas.openxmlformats.org/officeDocument/2006/relationships/hyperlink" Target="mailto:dominika.kopala.stud@pw.edu.pl" TargetMode="External"/><Relationship Id="rId4" Type="http://schemas.openxmlformats.org/officeDocument/2006/relationships/hyperlink" Target="mailto:anna.lizewska@pw.edu.pl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80.png"/><Relationship Id="rId5" Type="http://schemas.openxmlformats.org/officeDocument/2006/relationships/image" Target="../media/image3.png"/><Relationship Id="rId10" Type="http://schemas.openxmlformats.org/officeDocument/2006/relationships/image" Target="../media/image170.png"/><Relationship Id="rId4" Type="http://schemas.openxmlformats.org/officeDocument/2006/relationships/image" Target="../media/image2.png"/><Relationship Id="rId9" Type="http://schemas.openxmlformats.org/officeDocument/2006/relationships/image" Target="../media/image1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github.com/DKopala/MicrowaveChamber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8.jpeg"/><Relationship Id="rId4" Type="http://schemas.openxmlformats.org/officeDocument/2006/relationships/image" Target="../media/image2.png"/><Relationship Id="rId9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2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0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pole tekstowe 10"/>
          <p:cNvSpPr txBox="1"/>
          <p:nvPr/>
        </p:nvSpPr>
        <p:spPr>
          <a:xfrm>
            <a:off x="0" y="1134898"/>
            <a:ext cx="9144000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en-US" sz="3600" b="1" dirty="0"/>
              <a:t>Industrial applications-oriented, microwave modeling in Elmer </a:t>
            </a:r>
          </a:p>
          <a:p>
            <a:pPr algn="ctr" hangingPunct="0"/>
            <a:endParaRPr lang="pl-PL" sz="1600" i="1" dirty="0"/>
          </a:p>
          <a:p>
            <a:pPr algn="ctr" hangingPunct="0"/>
            <a:r>
              <a:rPr lang="pl-PL" sz="2400" i="1" dirty="0"/>
              <a:t>Roman Szewczyk </a:t>
            </a:r>
            <a:r>
              <a:rPr lang="pl-PL" sz="2400" i="1" baseline="30000" dirty="0"/>
              <a:t>1,2</a:t>
            </a:r>
            <a:r>
              <a:rPr lang="pl-PL" sz="2400" i="1" dirty="0"/>
              <a:t>, Anna Ostaszewska-</a:t>
            </a:r>
            <a:r>
              <a:rPr lang="pl-PL" sz="2400" i="1" dirty="0" err="1"/>
              <a:t>Liżewska</a:t>
            </a:r>
            <a:r>
              <a:rPr lang="pl-PL" sz="2400" i="1" dirty="0"/>
              <a:t> </a:t>
            </a:r>
            <a:r>
              <a:rPr lang="pl-PL" sz="2400" i="1" baseline="30000" dirty="0"/>
              <a:t>1,2</a:t>
            </a:r>
            <a:r>
              <a:rPr lang="pl-PL" sz="2400" i="1" dirty="0"/>
              <a:t>, </a:t>
            </a:r>
          </a:p>
          <a:p>
            <a:pPr algn="ctr" hangingPunct="0"/>
            <a:r>
              <a:rPr lang="pl-PL" sz="2400" i="1" dirty="0"/>
              <a:t>Dominika </a:t>
            </a:r>
            <a:r>
              <a:rPr lang="pl-PL" sz="2400" i="1" dirty="0" err="1"/>
              <a:t>Kopala</a:t>
            </a:r>
            <a:r>
              <a:rPr lang="pl-PL" sz="2400" i="1" dirty="0"/>
              <a:t> </a:t>
            </a:r>
            <a:r>
              <a:rPr lang="pl-PL" sz="2400" i="1" baseline="30000" dirty="0"/>
              <a:t>1</a:t>
            </a:r>
            <a:r>
              <a:rPr lang="pl-PL" sz="2400" i="1" dirty="0"/>
              <a:t>, Jakub Szałatkiewicz </a:t>
            </a:r>
            <a:r>
              <a:rPr lang="pl-PL" sz="2400" i="1" baseline="30000" dirty="0"/>
              <a:t>2,3</a:t>
            </a:r>
            <a:endParaRPr lang="pl-PL" sz="2400" baseline="30000" dirty="0"/>
          </a:p>
          <a:p>
            <a:pPr hangingPunct="0"/>
            <a:endParaRPr lang="pl-PL" sz="1900" b="1" dirty="0"/>
          </a:p>
          <a:p>
            <a:pPr algn="ctr" hangingPunct="0"/>
            <a:r>
              <a:rPr lang="pl-PL" sz="1300" b="1" dirty="0">
                <a:hlinkClick r:id="rId3"/>
              </a:rPr>
              <a:t>roman.szewczyk@pw.edu.pl</a:t>
            </a:r>
            <a:r>
              <a:rPr lang="pl-PL" sz="1300" b="1" dirty="0"/>
              <a:t>, </a:t>
            </a:r>
            <a:r>
              <a:rPr lang="pl-PL" sz="1300" b="1" dirty="0">
                <a:hlinkClick r:id="rId4"/>
              </a:rPr>
              <a:t>anna.lizewska@pw.edu.pl</a:t>
            </a:r>
            <a:r>
              <a:rPr lang="pl-PL" sz="1300" b="1" dirty="0"/>
              <a:t>, </a:t>
            </a:r>
            <a:r>
              <a:rPr lang="pl-PL" sz="1300" b="1" dirty="0">
                <a:hlinkClick r:id="rId5"/>
              </a:rPr>
              <a:t>dominika.kopala.stud@pw.edu.pl</a:t>
            </a:r>
            <a:r>
              <a:rPr lang="pl-PL" sz="1300" b="1" dirty="0"/>
              <a:t>, </a:t>
            </a:r>
            <a:r>
              <a:rPr lang="pl-PL" sz="1300" b="1" dirty="0">
                <a:hlinkClick r:id="rId6"/>
              </a:rPr>
              <a:t>jakub.szalatkiewicz@gmail.com</a:t>
            </a:r>
            <a:r>
              <a:rPr lang="pl-PL" sz="1300" b="1" dirty="0"/>
              <a:t> </a:t>
            </a:r>
          </a:p>
          <a:p>
            <a:pPr hangingPunct="0"/>
            <a:endParaRPr lang="pl-PL" sz="1900" b="1" dirty="0"/>
          </a:p>
          <a:p>
            <a:pPr algn="ctr" hangingPunct="0"/>
            <a:r>
              <a:rPr lang="pl-PL" sz="2400" b="1" baseline="30000" dirty="0"/>
              <a:t>1) </a:t>
            </a:r>
            <a:r>
              <a:rPr lang="pl-PL" sz="2200" b="1" dirty="0" err="1"/>
              <a:t>Warsaw</a:t>
            </a:r>
            <a:r>
              <a:rPr lang="pl-PL" sz="2200" b="1" dirty="0"/>
              <a:t> University of Technology, </a:t>
            </a:r>
            <a:r>
              <a:rPr lang="pl-PL" sz="2200" b="1" dirty="0" err="1"/>
              <a:t>Faculty</a:t>
            </a:r>
            <a:r>
              <a:rPr lang="pl-PL" sz="2200" b="1" dirty="0"/>
              <a:t> of </a:t>
            </a:r>
            <a:r>
              <a:rPr lang="pl-PL" sz="2200" b="1" dirty="0" err="1"/>
              <a:t>Mechatronics</a:t>
            </a:r>
            <a:endParaRPr lang="pl-PL" sz="2200" b="1" dirty="0"/>
          </a:p>
          <a:p>
            <a:pPr algn="ctr" hangingPunct="0"/>
            <a:endParaRPr lang="pl-PL" sz="800" b="1" dirty="0"/>
          </a:p>
          <a:p>
            <a:pPr algn="ctr" hangingPunct="0"/>
            <a:r>
              <a:rPr lang="pl-PL" sz="2200" b="1" baseline="30000" dirty="0"/>
              <a:t>2) </a:t>
            </a:r>
            <a:r>
              <a:rPr lang="pl-PL" sz="2200" b="1" dirty="0"/>
              <a:t>Łukasiewicz </a:t>
            </a:r>
            <a:r>
              <a:rPr lang="pl-PL" sz="2200" b="1" dirty="0" err="1"/>
              <a:t>Research</a:t>
            </a:r>
            <a:r>
              <a:rPr lang="pl-PL" sz="2200" b="1" dirty="0"/>
              <a:t> Network - </a:t>
            </a:r>
            <a:r>
              <a:rPr lang="en-GB" sz="2200" b="1" dirty="0"/>
              <a:t>Industrial Research Institute for Automation and Measurements</a:t>
            </a:r>
            <a:r>
              <a:rPr lang="pl-PL" sz="2200" b="1" dirty="0"/>
              <a:t>, Warsaw, Poland</a:t>
            </a:r>
            <a:r>
              <a:rPr lang="en-GB" sz="2200" b="1" dirty="0"/>
              <a:t> </a:t>
            </a:r>
            <a:endParaRPr lang="pl-PL" sz="2200" b="1" dirty="0"/>
          </a:p>
          <a:p>
            <a:pPr algn="ctr" hangingPunct="0"/>
            <a:endParaRPr lang="pl-PL" sz="800" b="1" dirty="0"/>
          </a:p>
          <a:p>
            <a:pPr algn="ctr" hangingPunct="0"/>
            <a:r>
              <a:rPr lang="pl-PL" sz="2200" b="1" baseline="30000" dirty="0"/>
              <a:t>3) </a:t>
            </a:r>
            <a:r>
              <a:rPr lang="pl-PL" sz="2200" b="1" dirty="0"/>
              <a:t>Phoenix</a:t>
            </a:r>
            <a:r>
              <a:rPr lang="en-GB" sz="2200" b="1" dirty="0"/>
              <a:t> Surowce</a:t>
            </a:r>
            <a:r>
              <a:rPr lang="pl-PL" sz="2200" b="1" dirty="0"/>
              <a:t> sp. zoo, </a:t>
            </a:r>
            <a:r>
              <a:rPr lang="pl-PL" sz="2200" b="1" dirty="0" err="1"/>
              <a:t>Warsaw</a:t>
            </a:r>
            <a:r>
              <a:rPr lang="pl-PL" sz="2200" b="1" dirty="0"/>
              <a:t>, Poland</a:t>
            </a:r>
            <a:r>
              <a:rPr lang="en-GB" sz="2200" b="1" dirty="0"/>
              <a:t> </a:t>
            </a:r>
            <a:r>
              <a:rPr lang="en-GB" sz="2400" b="1" dirty="0"/>
              <a:t/>
            </a:r>
            <a:br>
              <a:rPr lang="en-GB" sz="2400" b="1" dirty="0"/>
            </a:br>
            <a:endParaRPr lang="pl-PL" sz="2400" b="1" dirty="0"/>
          </a:p>
          <a:p>
            <a:pPr algn="ctr" hangingPunct="0"/>
            <a:endParaRPr lang="pl-PL" sz="800" i="1" dirty="0"/>
          </a:p>
          <a:p>
            <a:pPr algn="ctr" hangingPunct="0"/>
            <a:r>
              <a:rPr lang="pl-PL" i="1" dirty="0"/>
              <a:t>20.05.2021</a:t>
            </a:r>
          </a:p>
          <a:p>
            <a:pPr algn="ctr" hangingPunct="0"/>
            <a:r>
              <a:rPr lang="pl-PL" i="1" dirty="0" err="1"/>
              <a:t>Warsaw-Espoo</a:t>
            </a:r>
            <a:r>
              <a:rPr lang="pl-PL" i="1" dirty="0"/>
              <a:t>, </a:t>
            </a:r>
            <a:r>
              <a:rPr lang="en-US" i="1" dirty="0"/>
              <a:t>Elmer FEM free webinar series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E05E6D20-C8F5-420B-8CD9-716350BAA4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t="11164" r="34404" b="10779"/>
          <a:stretch/>
        </p:blipFill>
        <p:spPr>
          <a:xfrm>
            <a:off x="251520" y="1914088"/>
            <a:ext cx="2370424" cy="45867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B89744E-56ED-4FBC-84B0-AD690961B4C2}"/>
              </a:ext>
            </a:extLst>
          </p:cNvPr>
          <p:cNvCxnSpPr>
            <a:cxnSpLocks/>
          </p:cNvCxnSpPr>
          <p:nvPr/>
        </p:nvCxnSpPr>
        <p:spPr>
          <a:xfrm>
            <a:off x="1854000" y="239400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6AAF278-565C-4FEF-AF8F-7DC476887920}"/>
              </a:ext>
            </a:extLst>
          </p:cNvPr>
          <p:cNvCxnSpPr>
            <a:cxnSpLocks/>
          </p:cNvCxnSpPr>
          <p:nvPr/>
        </p:nvCxnSpPr>
        <p:spPr>
          <a:xfrm>
            <a:off x="2019613" y="5805264"/>
            <a:ext cx="9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160486E6-E312-4E14-884C-2FD42B980981}"/>
              </a:ext>
            </a:extLst>
          </p:cNvPr>
          <p:cNvCxnSpPr/>
          <p:nvPr/>
        </p:nvCxnSpPr>
        <p:spPr>
          <a:xfrm flipH="1">
            <a:off x="2445821" y="3717032"/>
            <a:ext cx="176123" cy="20882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A3628B07-4E8C-4DE2-B2D3-3D2C63DE48E4}"/>
              </a:ext>
            </a:extLst>
          </p:cNvPr>
          <p:cNvCxnSpPr>
            <a:cxnSpLocks/>
          </p:cNvCxnSpPr>
          <p:nvPr/>
        </p:nvCxnSpPr>
        <p:spPr>
          <a:xfrm flipH="1">
            <a:off x="3004053" y="2394000"/>
            <a:ext cx="271803" cy="34112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E64B331-AA65-4366-9979-651B18FF6C21}"/>
              </a:ext>
            </a:extLst>
          </p:cNvPr>
          <p:cNvCxnSpPr/>
          <p:nvPr/>
        </p:nvCxnSpPr>
        <p:spPr>
          <a:xfrm>
            <a:off x="2195736" y="3717032"/>
            <a:ext cx="426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3F83B75-DD61-48DA-AD76-087C8FCE5DED}"/>
              </a:ext>
            </a:extLst>
          </p:cNvPr>
          <p:cNvCxnSpPr>
            <a:cxnSpLocks/>
          </p:cNvCxnSpPr>
          <p:nvPr/>
        </p:nvCxnSpPr>
        <p:spPr>
          <a:xfrm flipV="1">
            <a:off x="864000" y="198884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47B871F-FE40-45CD-A47F-8CF3CEA43A69}"/>
              </a:ext>
            </a:extLst>
          </p:cNvPr>
          <p:cNvCxnSpPr>
            <a:cxnSpLocks/>
          </p:cNvCxnSpPr>
          <p:nvPr/>
        </p:nvCxnSpPr>
        <p:spPr>
          <a:xfrm flipV="1">
            <a:off x="1854000" y="1987919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B542BAFF-4744-4E16-A842-9456984D05A8}"/>
              </a:ext>
            </a:extLst>
          </p:cNvPr>
          <p:cNvCxnSpPr/>
          <p:nvPr/>
        </p:nvCxnSpPr>
        <p:spPr>
          <a:xfrm>
            <a:off x="864000" y="1987919"/>
            <a:ext cx="99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B87DBD8E-C993-4450-A2C2-7381D6C5FB28}"/>
              </a:ext>
            </a:extLst>
          </p:cNvPr>
          <p:cNvCxnSpPr>
            <a:cxnSpLocks/>
          </p:cNvCxnSpPr>
          <p:nvPr/>
        </p:nvCxnSpPr>
        <p:spPr>
          <a:xfrm>
            <a:off x="520615" y="5760508"/>
            <a:ext cx="0" cy="995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AD67B0B4-7D00-40BB-980F-4060502B0A0F}"/>
              </a:ext>
            </a:extLst>
          </p:cNvPr>
          <p:cNvCxnSpPr>
            <a:cxnSpLocks/>
          </p:cNvCxnSpPr>
          <p:nvPr/>
        </p:nvCxnSpPr>
        <p:spPr>
          <a:xfrm flipH="1">
            <a:off x="1998000" y="5760000"/>
            <a:ext cx="42129" cy="996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FBC305DA-31EF-4A28-90E2-EEC56D12D5CA}"/>
              </a:ext>
            </a:extLst>
          </p:cNvPr>
          <p:cNvCxnSpPr/>
          <p:nvPr/>
        </p:nvCxnSpPr>
        <p:spPr>
          <a:xfrm>
            <a:off x="502471" y="6741368"/>
            <a:ext cx="1517142" cy="151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ostokąt 1">
            <a:extLst>
              <a:ext uri="{FF2B5EF4-FFF2-40B4-BE49-F238E27FC236}">
                <a16:creationId xmlns:a16="http://schemas.microsoft.com/office/drawing/2014/main" xmlns="" id="{2B4022F3-26BF-4132-AD64-B1B055350257}"/>
              </a:ext>
            </a:extLst>
          </p:cNvPr>
          <p:cNvSpPr/>
          <p:nvPr/>
        </p:nvSpPr>
        <p:spPr>
          <a:xfrm>
            <a:off x="3563888" y="2151908"/>
            <a:ext cx="5461381" cy="418576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algebraic3d</a:t>
            </a:r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------------- Waveguide -------------</a:t>
            </a:r>
            <a:endParaRPr lang="pl-PL" sz="14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UP_PIPE = plane(0,0,0;0,0,-1);</a:t>
            </a:r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DOWN_PIPE = plane(0,0,300;0,0,1);</a:t>
            </a:r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PIPE = cylinder(0,0,-100;0,0,400;80);</a:t>
            </a:r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WAVEGUIDE = PIPE and DOWN_PIPE and UP_PIPE;</a:t>
            </a:r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------------- C</a:t>
            </a:r>
            <a:r>
              <a:rPr lang="pl-PL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hamber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-------------</a:t>
            </a:r>
            <a:endParaRPr lang="pl-PL" sz="14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UP_BOX = plane(0,0,240;0,0,-1);</a:t>
            </a:r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DOWN_BOX = plane(0,0,720;0,0,1);</a:t>
            </a:r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BOX = cylinder(0,0,200;0,0,800;151);</a:t>
            </a:r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CAVITY = BOX and DOWN_BOX and UP_BOX;</a:t>
            </a:r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--------- Joi</a:t>
            </a:r>
            <a:r>
              <a:rPr lang="pl-PL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waveguide + </a:t>
            </a:r>
            <a:r>
              <a:rPr lang="pl-PL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chamber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---------</a:t>
            </a:r>
            <a:endParaRPr lang="pl-PL" sz="14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MIC = WAVEGUIDE or CAVITY;</a:t>
            </a:r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generate object</a:t>
            </a:r>
            <a:endParaRPr lang="pl-P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tlo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MIC;		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DCE14A-85D3-42BA-9E2E-10207B1BE21D}"/>
              </a:ext>
            </a:extLst>
          </p:cNvPr>
          <p:cNvSpPr txBox="1"/>
          <p:nvPr/>
        </p:nvSpPr>
        <p:spPr>
          <a:xfrm>
            <a:off x="941656" y="161858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160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21B0D85-692C-4259-85A1-82055DA6538E}"/>
              </a:ext>
            </a:extLst>
          </p:cNvPr>
          <p:cNvSpPr txBox="1"/>
          <p:nvPr/>
        </p:nvSpPr>
        <p:spPr>
          <a:xfrm>
            <a:off x="839160" y="6426976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302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F12D415-0DDC-438A-BA0F-4793C88FBAEA}"/>
              </a:ext>
            </a:extLst>
          </p:cNvPr>
          <p:cNvSpPr txBox="1"/>
          <p:nvPr/>
        </p:nvSpPr>
        <p:spPr>
          <a:xfrm rot="16503905">
            <a:off x="1850915" y="468598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480 mm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157FCD0-2715-407F-9C89-58340C3F87C1}"/>
              </a:ext>
            </a:extLst>
          </p:cNvPr>
          <p:cNvSpPr txBox="1"/>
          <p:nvPr/>
        </p:nvSpPr>
        <p:spPr>
          <a:xfrm rot="16503905">
            <a:off x="2498987" y="403906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720 mm</a:t>
            </a:r>
          </a:p>
        </p:txBody>
      </p:sp>
    </p:spTree>
    <p:extLst>
      <p:ext uri="{BB962C8B-B14F-4D97-AF65-F5344CB8AC3E}">
        <p14:creationId xmlns:p14="http://schemas.microsoft.com/office/powerpoint/2010/main" val="783502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1196752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Step one: define gometry</a:t>
            </a:r>
            <a:endParaRPr lang="en-US" sz="2400" b="1" dirty="0"/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E05E6D20-C8F5-420B-8CD9-716350BAA4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t="11164" r="34404" b="10779"/>
          <a:stretch/>
        </p:blipFill>
        <p:spPr>
          <a:xfrm>
            <a:off x="251520" y="1914088"/>
            <a:ext cx="2370424" cy="45867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B89744E-56ED-4FBC-84B0-AD690961B4C2}"/>
              </a:ext>
            </a:extLst>
          </p:cNvPr>
          <p:cNvCxnSpPr>
            <a:cxnSpLocks/>
          </p:cNvCxnSpPr>
          <p:nvPr/>
        </p:nvCxnSpPr>
        <p:spPr>
          <a:xfrm>
            <a:off x="1854000" y="2394000"/>
            <a:ext cx="14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6AAF278-565C-4FEF-AF8F-7DC476887920}"/>
              </a:ext>
            </a:extLst>
          </p:cNvPr>
          <p:cNvCxnSpPr>
            <a:cxnSpLocks/>
          </p:cNvCxnSpPr>
          <p:nvPr/>
        </p:nvCxnSpPr>
        <p:spPr>
          <a:xfrm>
            <a:off x="2019613" y="5805264"/>
            <a:ext cx="9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160486E6-E312-4E14-884C-2FD42B980981}"/>
              </a:ext>
            </a:extLst>
          </p:cNvPr>
          <p:cNvCxnSpPr/>
          <p:nvPr/>
        </p:nvCxnSpPr>
        <p:spPr>
          <a:xfrm flipH="1">
            <a:off x="2445821" y="3717032"/>
            <a:ext cx="176123" cy="20882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A3628B07-4E8C-4DE2-B2D3-3D2C63DE48E4}"/>
              </a:ext>
            </a:extLst>
          </p:cNvPr>
          <p:cNvCxnSpPr>
            <a:cxnSpLocks/>
          </p:cNvCxnSpPr>
          <p:nvPr/>
        </p:nvCxnSpPr>
        <p:spPr>
          <a:xfrm flipH="1">
            <a:off x="3004053" y="2394000"/>
            <a:ext cx="271803" cy="34112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E64B331-AA65-4366-9979-651B18FF6C21}"/>
              </a:ext>
            </a:extLst>
          </p:cNvPr>
          <p:cNvCxnSpPr/>
          <p:nvPr/>
        </p:nvCxnSpPr>
        <p:spPr>
          <a:xfrm>
            <a:off x="2195736" y="3717032"/>
            <a:ext cx="426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3F83B75-DD61-48DA-AD76-087C8FCE5DED}"/>
              </a:ext>
            </a:extLst>
          </p:cNvPr>
          <p:cNvCxnSpPr>
            <a:cxnSpLocks/>
          </p:cNvCxnSpPr>
          <p:nvPr/>
        </p:nvCxnSpPr>
        <p:spPr>
          <a:xfrm flipV="1">
            <a:off x="864000" y="198884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47B871F-FE40-45CD-A47F-8CF3CEA43A69}"/>
              </a:ext>
            </a:extLst>
          </p:cNvPr>
          <p:cNvCxnSpPr>
            <a:cxnSpLocks/>
          </p:cNvCxnSpPr>
          <p:nvPr/>
        </p:nvCxnSpPr>
        <p:spPr>
          <a:xfrm flipV="1">
            <a:off x="1854000" y="1987919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B542BAFF-4744-4E16-A842-9456984D05A8}"/>
              </a:ext>
            </a:extLst>
          </p:cNvPr>
          <p:cNvCxnSpPr/>
          <p:nvPr/>
        </p:nvCxnSpPr>
        <p:spPr>
          <a:xfrm>
            <a:off x="864000" y="1987919"/>
            <a:ext cx="99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B87DBD8E-C993-4450-A2C2-7381D6C5FB28}"/>
              </a:ext>
            </a:extLst>
          </p:cNvPr>
          <p:cNvCxnSpPr>
            <a:cxnSpLocks/>
          </p:cNvCxnSpPr>
          <p:nvPr/>
        </p:nvCxnSpPr>
        <p:spPr>
          <a:xfrm>
            <a:off x="520615" y="5760508"/>
            <a:ext cx="0" cy="995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AD67B0B4-7D00-40BB-980F-4060502B0A0F}"/>
              </a:ext>
            </a:extLst>
          </p:cNvPr>
          <p:cNvCxnSpPr>
            <a:cxnSpLocks/>
          </p:cNvCxnSpPr>
          <p:nvPr/>
        </p:nvCxnSpPr>
        <p:spPr>
          <a:xfrm flipH="1">
            <a:off x="1998000" y="5760000"/>
            <a:ext cx="42129" cy="996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FBC305DA-31EF-4A28-90E2-EEC56D12D5CA}"/>
              </a:ext>
            </a:extLst>
          </p:cNvPr>
          <p:cNvCxnSpPr/>
          <p:nvPr/>
        </p:nvCxnSpPr>
        <p:spPr>
          <a:xfrm>
            <a:off x="502471" y="6741368"/>
            <a:ext cx="1517142" cy="151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87C9B1A-0C42-4553-8C83-5B608A3BB545}"/>
              </a:ext>
            </a:extLst>
          </p:cNvPr>
          <p:cNvSpPr txBox="1"/>
          <p:nvPr/>
        </p:nvSpPr>
        <p:spPr>
          <a:xfrm>
            <a:off x="4170662" y="1792903"/>
            <a:ext cx="309815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/>
              <a:t>Define solid primitives</a:t>
            </a:r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Conduct a logical operation</a:t>
            </a:r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Generate solid</a:t>
            </a:r>
          </a:p>
          <a:p>
            <a:endParaRPr lang="pl-P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60EF4AF2-0714-4457-9B1F-F20E2E8BA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8" b="49575"/>
          <a:stretch/>
        </p:blipFill>
        <p:spPr bwMode="auto">
          <a:xfrm>
            <a:off x="4572000" y="2208166"/>
            <a:ext cx="3328679" cy="106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Znaleziony obraz">
            <a:extLst>
              <a:ext uri="{FF2B5EF4-FFF2-40B4-BE49-F238E27FC236}">
                <a16:creationId xmlns:a16="http://schemas.microsoft.com/office/drawing/2014/main" xmlns="" id="{E3E95302-D4DD-48DA-B9ED-40344535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91" y="3850864"/>
            <a:ext cx="4269765" cy="164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7C4A0E0-B342-4549-9AC5-9CADDA9D30CF}"/>
              </a:ext>
            </a:extLst>
          </p:cNvPr>
          <p:cNvSpPr txBox="1"/>
          <p:nvPr/>
        </p:nvSpPr>
        <p:spPr>
          <a:xfrm>
            <a:off x="941656" y="161858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160 mm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61828D1-EA27-4E5B-A927-CC94770F1863}"/>
              </a:ext>
            </a:extLst>
          </p:cNvPr>
          <p:cNvSpPr txBox="1"/>
          <p:nvPr/>
        </p:nvSpPr>
        <p:spPr>
          <a:xfrm>
            <a:off x="839160" y="6426976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302 mm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B4D6839-1A5E-49EA-8413-6153DE90ED4A}"/>
              </a:ext>
            </a:extLst>
          </p:cNvPr>
          <p:cNvSpPr txBox="1"/>
          <p:nvPr/>
        </p:nvSpPr>
        <p:spPr>
          <a:xfrm rot="16503905">
            <a:off x="1850915" y="468598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480 mm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F722B3CF-92EC-4D58-A60E-00F11A21A074}"/>
              </a:ext>
            </a:extLst>
          </p:cNvPr>
          <p:cNvSpPr txBox="1"/>
          <p:nvPr/>
        </p:nvSpPr>
        <p:spPr>
          <a:xfrm rot="16503905">
            <a:off x="2498987" y="403906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720 mm</a:t>
            </a:r>
          </a:p>
        </p:txBody>
      </p:sp>
    </p:spTree>
    <p:extLst>
      <p:ext uri="{BB962C8B-B14F-4D97-AF65-F5344CB8AC3E}">
        <p14:creationId xmlns:p14="http://schemas.microsoft.com/office/powerpoint/2010/main" val="3475029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1196752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algebraic3d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l-P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 Waveguide -------------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PIPE = cylinder(0,0,-100;0,0,400;80);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generate object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tlo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PIPE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		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xmlns="" id="{F257DC02-AF26-4410-BFD1-7116D87F5CD6}"/>
              </a:ext>
            </a:extLst>
          </p:cNvPr>
          <p:cNvSpPr/>
          <p:nvPr/>
        </p:nvSpPr>
        <p:spPr>
          <a:xfrm rot="16200000">
            <a:off x="608639" y="2755957"/>
            <a:ext cx="144016" cy="7920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CAAC68-4AED-440D-8B1E-F01DBDDC9E52}"/>
              </a:ext>
            </a:extLst>
          </p:cNvPr>
          <p:cNvSpPr txBox="1"/>
          <p:nvPr/>
        </p:nvSpPr>
        <p:spPr>
          <a:xfrm>
            <a:off x="168648" y="3224009"/>
            <a:ext cx="102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primitive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xmlns="" id="{0F7FA0F0-1931-4192-B7F8-D3DDC9431E8B}"/>
              </a:ext>
            </a:extLst>
          </p:cNvPr>
          <p:cNvSpPr/>
          <p:nvPr/>
        </p:nvSpPr>
        <p:spPr>
          <a:xfrm rot="16200000">
            <a:off x="1611729" y="2746665"/>
            <a:ext cx="144016" cy="7920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7CDD3F-B6DD-41BB-B762-D71BD03EDB5A}"/>
              </a:ext>
            </a:extLst>
          </p:cNvPr>
          <p:cNvSpPr txBox="1"/>
          <p:nvPr/>
        </p:nvSpPr>
        <p:spPr>
          <a:xfrm>
            <a:off x="1334857" y="321471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name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xmlns="" id="{63DF40D1-03CD-4297-BFC8-E297260680BB}"/>
              </a:ext>
            </a:extLst>
          </p:cNvPr>
          <p:cNvSpPr/>
          <p:nvPr/>
        </p:nvSpPr>
        <p:spPr>
          <a:xfrm rot="16200000">
            <a:off x="2823970" y="2546805"/>
            <a:ext cx="134724" cy="120109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D5FAD3-749D-448D-A692-9A7581FFC74B}"/>
              </a:ext>
            </a:extLst>
          </p:cNvPr>
          <p:cNvSpPr txBox="1"/>
          <p:nvPr/>
        </p:nvSpPr>
        <p:spPr>
          <a:xfrm>
            <a:off x="2530932" y="3214717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type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xmlns="" id="{85809DA8-1AAB-4EC9-85E5-99690FE4BA9D}"/>
              </a:ext>
            </a:extLst>
          </p:cNvPr>
          <p:cNvSpPr/>
          <p:nvPr/>
        </p:nvSpPr>
        <p:spPr>
          <a:xfrm rot="16200000">
            <a:off x="4884697" y="1943236"/>
            <a:ext cx="45719" cy="249724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A223C5B-EED3-4F2E-90CF-3809C8A7AB5D}"/>
              </a:ext>
            </a:extLst>
          </p:cNvPr>
          <p:cNvSpPr txBox="1"/>
          <p:nvPr/>
        </p:nvSpPr>
        <p:spPr>
          <a:xfrm>
            <a:off x="3899083" y="3214717"/>
            <a:ext cx="2094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X</a:t>
            </a:r>
            <a:r>
              <a:rPr lang="pl-PL" baseline="-25000" dirty="0">
                <a:solidFill>
                  <a:schemeClr val="tx2"/>
                </a:solidFill>
              </a:rPr>
              <a:t>a</a:t>
            </a:r>
            <a:r>
              <a:rPr lang="pl-PL" dirty="0">
                <a:solidFill>
                  <a:schemeClr val="tx2"/>
                </a:solidFill>
              </a:rPr>
              <a:t>, Y</a:t>
            </a:r>
            <a:r>
              <a:rPr lang="pl-PL" baseline="-25000" dirty="0">
                <a:solidFill>
                  <a:schemeClr val="tx2"/>
                </a:solidFill>
              </a:rPr>
              <a:t>a</a:t>
            </a:r>
            <a:r>
              <a:rPr lang="pl-PL" dirty="0">
                <a:solidFill>
                  <a:schemeClr val="tx2"/>
                </a:solidFill>
              </a:rPr>
              <a:t>, Z</a:t>
            </a:r>
            <a:r>
              <a:rPr lang="pl-PL" baseline="-25000" dirty="0">
                <a:solidFill>
                  <a:schemeClr val="tx2"/>
                </a:solidFill>
              </a:rPr>
              <a:t>a</a:t>
            </a:r>
            <a:r>
              <a:rPr lang="pl-PL" dirty="0">
                <a:solidFill>
                  <a:schemeClr val="tx2"/>
                </a:solidFill>
              </a:rPr>
              <a:t>; X</a:t>
            </a:r>
            <a:r>
              <a:rPr lang="pl-PL" baseline="-25000" dirty="0">
                <a:solidFill>
                  <a:schemeClr val="tx2"/>
                </a:solidFill>
              </a:rPr>
              <a:t>b</a:t>
            </a:r>
            <a:r>
              <a:rPr lang="pl-PL" dirty="0">
                <a:solidFill>
                  <a:schemeClr val="tx2"/>
                </a:solidFill>
              </a:rPr>
              <a:t>, Y</a:t>
            </a:r>
            <a:r>
              <a:rPr lang="pl-PL" baseline="-25000" dirty="0">
                <a:solidFill>
                  <a:schemeClr val="tx2"/>
                </a:solidFill>
              </a:rPr>
              <a:t>b</a:t>
            </a:r>
            <a:r>
              <a:rPr lang="pl-PL" dirty="0">
                <a:solidFill>
                  <a:schemeClr val="tx2"/>
                </a:solidFill>
              </a:rPr>
              <a:t>, Z</a:t>
            </a:r>
            <a:r>
              <a:rPr lang="pl-PL" baseline="-25000" dirty="0">
                <a:solidFill>
                  <a:schemeClr val="tx2"/>
                </a:solidFill>
              </a:rPr>
              <a:t>b</a:t>
            </a:r>
          </a:p>
          <a:p>
            <a:r>
              <a:rPr lang="pl-PL" dirty="0">
                <a:solidFill>
                  <a:schemeClr val="tx2"/>
                </a:solidFill>
              </a:rPr>
              <a:t>AB points of the axis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xmlns="" id="{CE4648D0-9AED-4410-9509-D4136E67CAA4}"/>
              </a:ext>
            </a:extLst>
          </p:cNvPr>
          <p:cNvSpPr/>
          <p:nvPr/>
        </p:nvSpPr>
        <p:spPr>
          <a:xfrm rot="16200000">
            <a:off x="6410527" y="2969658"/>
            <a:ext cx="72009" cy="4366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FFEB163-58E1-422E-8E04-72224A1FA99C}"/>
              </a:ext>
            </a:extLst>
          </p:cNvPr>
          <p:cNvSpPr txBox="1"/>
          <p:nvPr/>
        </p:nvSpPr>
        <p:spPr>
          <a:xfrm>
            <a:off x="6084168" y="3286725"/>
            <a:ext cx="75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radius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D167AE3C-05B3-4BBE-9560-EF41C49E9CB7}"/>
              </a:ext>
            </a:extLst>
          </p:cNvPr>
          <p:cNvCxnSpPr/>
          <p:nvPr/>
        </p:nvCxnSpPr>
        <p:spPr>
          <a:xfrm flipH="1">
            <a:off x="416676" y="2032130"/>
            <a:ext cx="144016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50DB9A4-0634-4185-8DD4-02893119B07A}"/>
              </a:ext>
            </a:extLst>
          </p:cNvPr>
          <p:cNvSpPr txBox="1"/>
          <p:nvPr/>
        </p:nvSpPr>
        <p:spPr>
          <a:xfrm>
            <a:off x="204576" y="1662798"/>
            <a:ext cx="108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comment</a:t>
            </a:r>
          </a:p>
        </p:txBody>
      </p:sp>
    </p:spTree>
    <p:extLst>
      <p:ext uri="{BB962C8B-B14F-4D97-AF65-F5344CB8AC3E}">
        <p14:creationId xmlns:p14="http://schemas.microsoft.com/office/powerpoint/2010/main" val="3933202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FD5CB6-A441-468F-AFF8-2525E5A09D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87" b="9838"/>
          <a:stretch/>
        </p:blipFill>
        <p:spPr>
          <a:xfrm>
            <a:off x="0" y="1075159"/>
            <a:ext cx="9144000" cy="480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36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A013AA-DD3D-401D-BB41-B7FA219691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009" b="9839"/>
          <a:stretch/>
        </p:blipFill>
        <p:spPr>
          <a:xfrm>
            <a:off x="0" y="2132856"/>
            <a:ext cx="9144000" cy="4825181"/>
          </a:xfrm>
          <a:prstGeom prst="rect">
            <a:avLst/>
          </a:prstGeom>
        </p:spPr>
      </p:pic>
      <p:pic>
        <p:nvPicPr>
          <p:cNvPr id="3" name="Graphic 2" descr="Alarm Ringing with solid fill">
            <a:extLst>
              <a:ext uri="{FF2B5EF4-FFF2-40B4-BE49-F238E27FC236}">
                <a16:creationId xmlns:a16="http://schemas.microsoft.com/office/drawing/2014/main" xmlns="" id="{B6A3B65B-25AB-43AC-A533-7C9193D541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504" y="1066269"/>
            <a:ext cx="864095" cy="864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9F62EA-CD2C-440D-B250-35F5149CCEDB}"/>
              </a:ext>
            </a:extLst>
          </p:cNvPr>
          <p:cNvSpPr txBox="1"/>
          <p:nvPr/>
        </p:nvSpPr>
        <p:spPr>
          <a:xfrm>
            <a:off x="1145575" y="1267483"/>
            <a:ext cx="1956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C00000"/>
                </a:solidFill>
              </a:rPr>
              <a:t>Lifehack alert!</a:t>
            </a: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17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1196752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algebraic3d# 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 Waveguide -------------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PIPE = cylinder(0,0,-100;0,0,400;80);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UP_PIPE = plane(0,0,0;0,0,-1);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DOWN_PIPE = plane(0,0,300;0,0,1);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WAVEGUIDE = PIPE and DOWN_PIPE and UP_PIPE;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generate object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tlo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WAVEGUIDE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		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xmlns="" id="{DD338D1F-8F2D-4B91-BC17-C73ED093EA6F}"/>
              </a:ext>
            </a:extLst>
          </p:cNvPr>
          <p:cNvSpPr/>
          <p:nvPr/>
        </p:nvSpPr>
        <p:spPr>
          <a:xfrm rot="16200000">
            <a:off x="585600" y="2439895"/>
            <a:ext cx="144016" cy="7920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D9AA1D0-F683-4E57-9AF1-01379EE57C94}"/>
              </a:ext>
            </a:extLst>
          </p:cNvPr>
          <p:cNvSpPr txBox="1"/>
          <p:nvPr/>
        </p:nvSpPr>
        <p:spPr>
          <a:xfrm>
            <a:off x="145609" y="2907947"/>
            <a:ext cx="102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primitive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xmlns="" id="{4F103F8A-E632-4703-83D3-1630C3F08854}"/>
              </a:ext>
            </a:extLst>
          </p:cNvPr>
          <p:cNvSpPr/>
          <p:nvPr/>
        </p:nvSpPr>
        <p:spPr>
          <a:xfrm rot="16200000">
            <a:off x="1588690" y="2430603"/>
            <a:ext cx="144016" cy="7920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E87656-1DE1-42E6-AE3F-9DE4ADDCD48E}"/>
              </a:ext>
            </a:extLst>
          </p:cNvPr>
          <p:cNvSpPr txBox="1"/>
          <p:nvPr/>
        </p:nvSpPr>
        <p:spPr>
          <a:xfrm>
            <a:off x="1311818" y="289865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name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xmlns="" id="{E52EE2F4-E75D-41B0-AE32-1C44631CE00B}"/>
              </a:ext>
            </a:extLst>
          </p:cNvPr>
          <p:cNvSpPr/>
          <p:nvPr/>
        </p:nvSpPr>
        <p:spPr>
          <a:xfrm rot="16200000">
            <a:off x="3131839" y="2403891"/>
            <a:ext cx="72009" cy="7920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DEE29DE-EFEF-43BB-BF1C-35A8031C773A}"/>
              </a:ext>
            </a:extLst>
          </p:cNvPr>
          <p:cNvSpPr txBox="1"/>
          <p:nvPr/>
        </p:nvSpPr>
        <p:spPr>
          <a:xfrm>
            <a:off x="2888830" y="2898655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type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xmlns="" id="{F623A8E2-EFE1-4995-B696-D62647EF8B7C}"/>
              </a:ext>
            </a:extLst>
          </p:cNvPr>
          <p:cNvSpPr/>
          <p:nvPr/>
        </p:nvSpPr>
        <p:spPr>
          <a:xfrm rot="16200000">
            <a:off x="4546382" y="1870442"/>
            <a:ext cx="45719" cy="18666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D556E00-42C5-4464-875B-99A0227BCA9C}"/>
              </a:ext>
            </a:extLst>
          </p:cNvPr>
          <p:cNvSpPr txBox="1"/>
          <p:nvPr/>
        </p:nvSpPr>
        <p:spPr>
          <a:xfrm>
            <a:off x="3588012" y="2826647"/>
            <a:ext cx="183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P</a:t>
            </a:r>
            <a:r>
              <a:rPr lang="pl-PL" baseline="-25000" dirty="0">
                <a:solidFill>
                  <a:schemeClr val="tx2"/>
                </a:solidFill>
              </a:rPr>
              <a:t>x</a:t>
            </a:r>
            <a:r>
              <a:rPr lang="pl-PL" dirty="0">
                <a:solidFill>
                  <a:schemeClr val="tx2"/>
                </a:solidFill>
              </a:rPr>
              <a:t>, P</a:t>
            </a:r>
            <a:r>
              <a:rPr lang="pl-PL" baseline="-25000" dirty="0">
                <a:solidFill>
                  <a:schemeClr val="tx2"/>
                </a:solidFill>
              </a:rPr>
              <a:t>y</a:t>
            </a:r>
            <a:r>
              <a:rPr lang="pl-PL" dirty="0">
                <a:solidFill>
                  <a:schemeClr val="tx2"/>
                </a:solidFill>
              </a:rPr>
              <a:t>, P</a:t>
            </a:r>
            <a:r>
              <a:rPr lang="pl-PL" baseline="-25000" dirty="0">
                <a:solidFill>
                  <a:schemeClr val="tx2"/>
                </a:solidFill>
              </a:rPr>
              <a:t>z</a:t>
            </a:r>
            <a:r>
              <a:rPr lang="pl-PL" dirty="0">
                <a:solidFill>
                  <a:schemeClr val="tx2"/>
                </a:solidFill>
              </a:rPr>
              <a:t>; n</a:t>
            </a:r>
            <a:r>
              <a:rPr lang="pl-PL" baseline="-25000" dirty="0">
                <a:solidFill>
                  <a:schemeClr val="tx2"/>
                </a:solidFill>
              </a:rPr>
              <a:t>x</a:t>
            </a:r>
            <a:r>
              <a:rPr lang="pl-PL" dirty="0">
                <a:solidFill>
                  <a:schemeClr val="tx2"/>
                </a:solidFill>
              </a:rPr>
              <a:t>, n</a:t>
            </a:r>
            <a:r>
              <a:rPr lang="pl-PL" baseline="-25000" dirty="0">
                <a:solidFill>
                  <a:schemeClr val="tx2"/>
                </a:solidFill>
              </a:rPr>
              <a:t>y</a:t>
            </a:r>
            <a:r>
              <a:rPr lang="pl-PL" dirty="0">
                <a:solidFill>
                  <a:schemeClr val="tx2"/>
                </a:solidFill>
              </a:rPr>
              <a:t>, n</a:t>
            </a:r>
            <a:r>
              <a:rPr lang="pl-PL" baseline="-25000" dirty="0">
                <a:solidFill>
                  <a:schemeClr val="tx2"/>
                </a:solidFill>
              </a:rPr>
              <a:t>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A875AF3-416B-4F79-A9BD-2CEFA9F43A58}"/>
              </a:ext>
            </a:extLst>
          </p:cNvPr>
          <p:cNvSpPr txBox="1"/>
          <p:nvPr/>
        </p:nvSpPr>
        <p:spPr>
          <a:xfrm>
            <a:off x="2483768" y="3518005"/>
            <a:ext cx="5461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 point of the plane; coordinates of normal vector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6F9E18A2-5C97-40D3-8466-2C59D5D13EF9}"/>
              </a:ext>
            </a:extLst>
          </p:cNvPr>
          <p:cNvCxnSpPr/>
          <p:nvPr/>
        </p:nvCxnSpPr>
        <p:spPr>
          <a:xfrm flipV="1">
            <a:off x="3707904" y="3228591"/>
            <a:ext cx="216024" cy="289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3020ED9-7875-411F-82D0-B363C8917A29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5076058" y="3228591"/>
            <a:ext cx="138496" cy="289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9F5442B-6653-43E3-815C-16AC45E61806}"/>
              </a:ext>
            </a:extLst>
          </p:cNvPr>
          <p:cNvSpPr txBox="1"/>
          <p:nvPr/>
        </p:nvSpPr>
        <p:spPr>
          <a:xfrm>
            <a:off x="4067945" y="5476582"/>
            <a:ext cx="2730786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 logical operation on solids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C0802EE4-D538-4E8A-A4D0-C0E15E7C0157}"/>
              </a:ext>
            </a:extLst>
          </p:cNvPr>
          <p:cNvCxnSpPr/>
          <p:nvPr/>
        </p:nvCxnSpPr>
        <p:spPr>
          <a:xfrm flipH="1" flipV="1">
            <a:off x="4103948" y="4941168"/>
            <a:ext cx="324036" cy="350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37C043E4-0CBC-49BB-A09D-F36496F3DA08}"/>
              </a:ext>
            </a:extLst>
          </p:cNvPr>
          <p:cNvCxnSpPr/>
          <p:nvPr/>
        </p:nvCxnSpPr>
        <p:spPr>
          <a:xfrm flipV="1">
            <a:off x="6084168" y="5013176"/>
            <a:ext cx="144016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1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E77AB9-49A2-476E-94F6-58571A7343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63" t="8435" r="12200" b="9838"/>
          <a:stretch/>
        </p:blipFill>
        <p:spPr>
          <a:xfrm>
            <a:off x="755576" y="1687280"/>
            <a:ext cx="7272808" cy="49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26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1196752"/>
            <a:ext cx="864096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algebraic3d# 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 Waveguide -------------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UP_PIPE = plane(0,0,0;0,0,-1);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DOWN_PIPE = plane(0,0,300;0,0,1);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PIPE = cylinder(0,0,-100;0,0,400;80);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WAVEGUIDE = PIPE and DOWN_PIPE and UP_PIPE;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------------- C</a:t>
            </a:r>
            <a:r>
              <a:rPr lang="pl-PL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hamber</a:t>
            </a:r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-------------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UP_BOX = plane(0,0,240;0,0,-1);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DOWN_BOX = plane(0,0,720;0,0,1);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BOX = cylinder(0,0,200;0,0,800;151);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CAVITY = BOX and DOWN_BOX and UP_BOX;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--------- Joi</a:t>
            </a:r>
            <a:r>
              <a:rPr lang="pl-PL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 waveguide + c</a:t>
            </a:r>
            <a:r>
              <a:rPr lang="pl-PL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hamber</a:t>
            </a:r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---------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MIC = WAVEGUIDE or CAVITY;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generate object</a:t>
            </a:r>
            <a:endParaRPr lang="pl-PL" sz="1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tlo</a:t>
            </a:r>
            <a:r>
              <a:rPr lang="en-US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MIC;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D3DA56D3-2D0B-4655-8946-D4968C1F175D}"/>
              </a:ext>
            </a:extLst>
          </p:cNvPr>
          <p:cNvCxnSpPr>
            <a:cxnSpLocks/>
          </p:cNvCxnSpPr>
          <p:nvPr/>
        </p:nvCxnSpPr>
        <p:spPr>
          <a:xfrm flipH="1">
            <a:off x="1619672" y="6525344"/>
            <a:ext cx="1512168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E8D82B-58E4-4689-AFC9-83D238FA6CFD}"/>
              </a:ext>
            </a:extLst>
          </p:cNvPr>
          <p:cNvSpPr txBox="1"/>
          <p:nvPr/>
        </p:nvSpPr>
        <p:spPr>
          <a:xfrm>
            <a:off x="3203848" y="6337945"/>
            <a:ext cx="299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Generate the final solid only</a:t>
            </a:r>
          </a:p>
        </p:txBody>
      </p:sp>
    </p:spTree>
    <p:extLst>
      <p:ext uri="{BB962C8B-B14F-4D97-AF65-F5344CB8AC3E}">
        <p14:creationId xmlns:p14="http://schemas.microsoft.com/office/powerpoint/2010/main" val="4016465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1961456"/>
            <a:ext cx="864096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algebraic3d# 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 Waveguide -------------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UP_PIPE = plane(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0,0,0;0,0,-1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DOWN_PIPE = plane(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0,0,300;0,0,1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PIPE = cylinder(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0,0,-100;0,0,400;80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WAVEGUIDE = PIPE and DOWN_PIPE and UP_PIPE;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------------- C</a:t>
            </a:r>
            <a:r>
              <a:rPr lang="pl-PL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hamber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-------------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UP_BOX = plane(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0,0,240;0,0,-1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DOWN_BOX = plane(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0,0,720;0,0,1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BOX = cylinder(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0,0,200;0,0,800;151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CAVITY = BOX and DOWN_BOX and UP_BOX;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--------- Joi</a:t>
            </a:r>
            <a:r>
              <a:rPr lang="pl-PL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waveguide + c</a:t>
            </a:r>
            <a:r>
              <a:rPr lang="pl-PL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hamber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---------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solid MIC = WAVEGUIDE or CAVITY;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generate object</a:t>
            </a:r>
            <a:endParaRPr lang="pl-PL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tlo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MIC;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E8D82B-58E4-4689-AFC9-83D238FA6CFD}"/>
              </a:ext>
            </a:extLst>
          </p:cNvPr>
          <p:cNvSpPr txBox="1"/>
          <p:nvPr/>
        </p:nvSpPr>
        <p:spPr>
          <a:xfrm>
            <a:off x="7011970" y="3291371"/>
            <a:ext cx="1171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Geometry defined </a:t>
            </a:r>
          </a:p>
          <a:p>
            <a:r>
              <a:rPr lang="pl-PL" dirty="0">
                <a:solidFill>
                  <a:srgbClr val="C00000"/>
                </a:solidFill>
              </a:rPr>
              <a:t>in meters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xmlns="" id="{6F9AE825-4A64-48F7-B72D-6A89DACBCBAC}"/>
              </a:ext>
            </a:extLst>
          </p:cNvPr>
          <p:cNvSpPr/>
          <p:nvPr/>
        </p:nvSpPr>
        <p:spPr>
          <a:xfrm>
            <a:off x="6660232" y="2564904"/>
            <a:ext cx="144016" cy="23762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Graphic 17" descr="Alarm Ringing with solid fill">
            <a:extLst>
              <a:ext uri="{FF2B5EF4-FFF2-40B4-BE49-F238E27FC236}">
                <a16:creationId xmlns:a16="http://schemas.microsoft.com/office/drawing/2014/main" xmlns="" id="{0AE8475E-9483-4D65-BF2C-6BB98D8818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504" y="1066269"/>
            <a:ext cx="864095" cy="8640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37CDBF-E831-4579-994A-A25CEF9912DF}"/>
              </a:ext>
            </a:extLst>
          </p:cNvPr>
          <p:cNvSpPr txBox="1"/>
          <p:nvPr/>
        </p:nvSpPr>
        <p:spPr>
          <a:xfrm>
            <a:off x="1145575" y="1267483"/>
            <a:ext cx="5095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C00000"/>
                </a:solidFill>
              </a:rPr>
              <a:t>Lifehack alert: changing units in Netgen</a:t>
            </a: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14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F1270-D702-46D4-AE8F-75AEC8A13B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613" t="10227" r="34250" b="10631"/>
          <a:stretch/>
        </p:blipFill>
        <p:spPr>
          <a:xfrm>
            <a:off x="3347864" y="1412776"/>
            <a:ext cx="2664296" cy="4824536"/>
          </a:xfrm>
          <a:prstGeom prst="rect">
            <a:avLst/>
          </a:prstGeom>
        </p:spPr>
      </p:pic>
      <p:sp>
        <p:nvSpPr>
          <p:cNvPr id="18" name="Prostokąt 1">
            <a:extLst>
              <a:ext uri="{FF2B5EF4-FFF2-40B4-BE49-F238E27FC236}">
                <a16:creationId xmlns:a16="http://schemas.microsoft.com/office/drawing/2014/main" xmlns="" id="{9ABD8071-39ED-462D-B41A-0356C5F8F3BE}"/>
              </a:ext>
            </a:extLst>
          </p:cNvPr>
          <p:cNvSpPr/>
          <p:nvPr/>
        </p:nvSpPr>
        <p:spPr>
          <a:xfrm>
            <a:off x="251520" y="119675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Step two: generate the mesh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9426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87524" y="1340768"/>
            <a:ext cx="85689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sz="2400" b="1" i="1" dirty="0"/>
              <a:t>Plan of the presentation:</a:t>
            </a:r>
          </a:p>
          <a:p>
            <a:pPr hangingPunct="0"/>
            <a:endParaRPr lang="en-US" sz="2400" dirty="0"/>
          </a:p>
          <a:p>
            <a:pPr hangingPunct="0"/>
            <a:r>
              <a:rPr lang="en-US" sz="2400" b="1" dirty="0"/>
              <a:t>Roman Szewczyk </a:t>
            </a:r>
            <a:r>
              <a:rPr lang="en-US" sz="2400" dirty="0"/>
              <a:t>(PhD., DSc., </a:t>
            </a:r>
            <a:r>
              <a:rPr lang="en-US" sz="2400" dirty="0" err="1"/>
              <a:t>ProfTitul</a:t>
            </a:r>
            <a:r>
              <a:rPr lang="en-US" sz="2400" dirty="0"/>
              <a:t>.)  - few words about the history and the most important ideas behind our work.</a:t>
            </a:r>
          </a:p>
          <a:p>
            <a:pPr hangingPunct="0"/>
            <a:endParaRPr lang="en-US" sz="2400" dirty="0"/>
          </a:p>
          <a:p>
            <a:pPr hangingPunct="0"/>
            <a:r>
              <a:rPr lang="en-US" sz="2400" b="1" dirty="0"/>
              <a:t>Anna </a:t>
            </a:r>
            <a:r>
              <a:rPr lang="en-US" sz="2400" b="1" dirty="0" err="1"/>
              <a:t>Ostaszewska-Liżewska</a:t>
            </a:r>
            <a:r>
              <a:rPr lang="en-US" sz="2400" b="1" dirty="0"/>
              <a:t> </a:t>
            </a:r>
            <a:r>
              <a:rPr lang="en-US" sz="2400" dirty="0"/>
              <a:t>(PhD.) – meshing for Elmer microwave modelling, problems with presentation of 3D vector fields.</a:t>
            </a:r>
          </a:p>
          <a:p>
            <a:pPr hangingPunct="0"/>
            <a:endParaRPr lang="en-US" sz="2400" dirty="0"/>
          </a:p>
          <a:p>
            <a:pPr hangingPunct="0"/>
            <a:r>
              <a:rPr lang="en-US" sz="2400" b="1" dirty="0"/>
              <a:t>Dominika </a:t>
            </a:r>
            <a:r>
              <a:rPr lang="en-US" sz="2400" b="1" dirty="0" err="1"/>
              <a:t>Kopala</a:t>
            </a:r>
            <a:r>
              <a:rPr lang="en-US" sz="2400" b="1" dirty="0"/>
              <a:t> </a:t>
            </a:r>
            <a:r>
              <a:rPr lang="en-US" sz="2400" dirty="0"/>
              <a:t>(engineer, M.Sc.-student) – microwave models and .</a:t>
            </a:r>
            <a:r>
              <a:rPr lang="en-US" sz="2400" dirty="0" err="1"/>
              <a:t>sif</a:t>
            </a:r>
            <a:r>
              <a:rPr lang="en-US" sz="2400" dirty="0"/>
              <a:t> file</a:t>
            </a:r>
          </a:p>
          <a:p>
            <a:pPr hangingPunct="0"/>
            <a:endParaRPr lang="en-US" sz="2400" dirty="0"/>
          </a:p>
          <a:p>
            <a:pPr hangingPunct="0"/>
            <a:r>
              <a:rPr lang="en-US" sz="2400" b="1" dirty="0"/>
              <a:t>Jakub Szałatkiewicz </a:t>
            </a:r>
            <a:r>
              <a:rPr lang="en-US" sz="2400" dirty="0"/>
              <a:t>(PhD., DSc.) – practical applications of microwave technology and Elmer models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4105826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721C4D-4E49-4C7C-81F5-43CCB19FF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76"/>
          <a:stretch/>
        </p:blipFill>
        <p:spPr>
          <a:xfrm>
            <a:off x="0" y="381000"/>
            <a:ext cx="9144000" cy="56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8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168BE1-1A6B-4F68-A1EE-2D10762EA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76"/>
          <a:stretch/>
        </p:blipFill>
        <p:spPr>
          <a:xfrm>
            <a:off x="0" y="381000"/>
            <a:ext cx="9144000" cy="56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26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A7D471-2AE2-41C3-8DA2-EDF90C50E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76"/>
          <a:stretch/>
        </p:blipFill>
        <p:spPr>
          <a:xfrm>
            <a:off x="0" y="381000"/>
            <a:ext cx="9144000" cy="56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35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ACDF69-7B4D-4624-AC3C-0ED3E4F36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76"/>
          <a:stretch/>
        </p:blipFill>
        <p:spPr>
          <a:xfrm>
            <a:off x="0" y="381000"/>
            <a:ext cx="9144000" cy="56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57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912EB6-2ED8-45D9-9F7D-E6ECA7BD6F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188" t="10876" r="36613" b="12201"/>
          <a:stretch/>
        </p:blipFill>
        <p:spPr>
          <a:xfrm>
            <a:off x="6804248" y="1628800"/>
            <a:ext cx="2304256" cy="4689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72FAB6-A413-47D2-816D-4E036D87D2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613" t="14587" r="36612" b="12200"/>
          <a:stretch/>
        </p:blipFill>
        <p:spPr>
          <a:xfrm>
            <a:off x="35496" y="1854957"/>
            <a:ext cx="2448272" cy="4463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07107B-97EF-4CD1-B3E2-FA5D39A125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400" t="12603" r="33463" b="12200"/>
          <a:stretch/>
        </p:blipFill>
        <p:spPr>
          <a:xfrm>
            <a:off x="3419872" y="1734013"/>
            <a:ext cx="2664296" cy="4583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025F4C-8CA8-4992-821C-E926F82C63D3}"/>
              </a:ext>
            </a:extLst>
          </p:cNvPr>
          <p:cNvSpPr txBox="1"/>
          <p:nvPr/>
        </p:nvSpPr>
        <p:spPr>
          <a:xfrm>
            <a:off x="251520" y="1268760"/>
            <a:ext cx="454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Mesh -&gt; meshing options -&gt; mesh granularity: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F50C62-4F9E-40C4-9FB9-067209EC1470}"/>
              </a:ext>
            </a:extLst>
          </p:cNvPr>
          <p:cNvSpPr txBox="1"/>
          <p:nvPr/>
        </p:nvSpPr>
        <p:spPr>
          <a:xfrm>
            <a:off x="634589" y="6434600"/>
            <a:ext cx="12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very coarse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870003-5F00-4A56-865B-F78B55DDE7A9}"/>
              </a:ext>
            </a:extLst>
          </p:cNvPr>
          <p:cNvSpPr txBox="1"/>
          <p:nvPr/>
        </p:nvSpPr>
        <p:spPr>
          <a:xfrm>
            <a:off x="4046224" y="6453336"/>
            <a:ext cx="110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moderate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C730E6-728F-4CD4-89B0-DD39DC58F03C}"/>
              </a:ext>
            </a:extLst>
          </p:cNvPr>
          <p:cNvSpPr txBox="1"/>
          <p:nvPr/>
        </p:nvSpPr>
        <p:spPr>
          <a:xfrm>
            <a:off x="7407571" y="6433267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very fine</a:t>
            </a:r>
          </a:p>
        </p:txBody>
      </p:sp>
    </p:spTree>
    <p:extLst>
      <p:ext uri="{BB962C8B-B14F-4D97-AF65-F5344CB8AC3E}">
        <p14:creationId xmlns:p14="http://schemas.microsoft.com/office/powerpoint/2010/main" val="719238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E02EBE-601D-4418-921D-8F1F79F4F3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657"/>
          <a:stretch/>
        </p:blipFill>
        <p:spPr>
          <a:xfrm>
            <a:off x="0" y="381000"/>
            <a:ext cx="9144000" cy="55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26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1196752"/>
            <a:ext cx="864096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No elmer file type -&gt; convert with ElmerGrid:</a:t>
            </a:r>
            <a:endParaRPr lang="en-US" sz="2400" b="1" dirty="0"/>
          </a:p>
          <a:p>
            <a:endParaRPr lang="en-US" sz="2400" dirty="0"/>
          </a:p>
          <a:p>
            <a:r>
              <a:rPr lang="pl-PL" sz="3600" dirty="0"/>
              <a:t>ElmerGrid </a:t>
            </a:r>
            <a:r>
              <a:rPr lang="pl-PL" sz="3600" dirty="0">
                <a:solidFill>
                  <a:srgbClr val="C00000"/>
                </a:solidFill>
              </a:rPr>
              <a:t>#in </a:t>
            </a:r>
            <a:r>
              <a:rPr lang="pl-PL" sz="3600" dirty="0">
                <a:solidFill>
                  <a:schemeClr val="tx2"/>
                </a:solidFill>
              </a:rPr>
              <a:t>#out </a:t>
            </a:r>
            <a:r>
              <a:rPr lang="pl-PL" sz="3600" dirty="0">
                <a:solidFill>
                  <a:schemeClr val="accent6">
                    <a:lumMod val="75000"/>
                  </a:schemeClr>
                </a:solidFill>
              </a:rPr>
              <a:t>meshname</a:t>
            </a:r>
            <a:r>
              <a:rPr lang="pl-PL" sz="3600" dirty="0"/>
              <a:t> </a:t>
            </a:r>
            <a:r>
              <a:rPr lang="pl-PL" sz="3600" dirty="0">
                <a:solidFill>
                  <a:schemeClr val="accent3">
                    <a:lumMod val="75000"/>
                  </a:schemeClr>
                </a:solidFill>
              </a:rPr>
              <a:t>– parameters</a:t>
            </a:r>
          </a:p>
          <a:p>
            <a:endParaRPr lang="pl-PL" sz="2400" dirty="0"/>
          </a:p>
          <a:p>
            <a:endParaRPr lang="pl-PL" sz="2400" dirty="0"/>
          </a:p>
          <a:p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ElmerGrid </a:t>
            </a:r>
            <a:r>
              <a:rPr lang="pl-PL" sz="20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14</a:t>
            </a:r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20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20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tensductor.gmsh2 </a:t>
            </a:r>
            <a:r>
              <a:rPr lang="pl-PL" sz="20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-scale 0.001 0.001 0.001 -autoclean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xmlns="" id="{84C87920-6B6C-4724-A562-1F7D9E184B7B}"/>
              </a:ext>
            </a:extLst>
          </p:cNvPr>
          <p:cNvSpPr/>
          <p:nvPr/>
        </p:nvSpPr>
        <p:spPr>
          <a:xfrm rot="16200000">
            <a:off x="5535689" y="2304458"/>
            <a:ext cx="88845" cy="27363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E68C280-53D1-4C4E-909C-6906A04807C8}"/>
              </a:ext>
            </a:extLst>
          </p:cNvPr>
          <p:cNvCxnSpPr/>
          <p:nvPr/>
        </p:nvCxnSpPr>
        <p:spPr>
          <a:xfrm flipV="1">
            <a:off x="5076056" y="3933056"/>
            <a:ext cx="432048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F7DAAD-DD1B-482E-8951-9D2F234BB845}"/>
              </a:ext>
            </a:extLst>
          </p:cNvPr>
          <p:cNvSpPr txBox="1"/>
          <p:nvPr/>
        </p:nvSpPr>
        <p:spPr>
          <a:xfrm>
            <a:off x="4248282" y="4625811"/>
            <a:ext cx="163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from m to mm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1CB89C76-AA6D-4868-907E-A6862D5DC537}"/>
              </a:ext>
            </a:extLst>
          </p:cNvPr>
          <p:cNvCxnSpPr/>
          <p:nvPr/>
        </p:nvCxnSpPr>
        <p:spPr>
          <a:xfrm flipV="1">
            <a:off x="7812459" y="3717033"/>
            <a:ext cx="0" cy="792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B11D8E-E4EE-4A5C-AD86-E1C3EF02A366}"/>
              </a:ext>
            </a:extLst>
          </p:cNvPr>
          <p:cNvSpPr txBox="1"/>
          <p:nvPr/>
        </p:nvSpPr>
        <p:spPr>
          <a:xfrm>
            <a:off x="6852837" y="4581128"/>
            <a:ext cx="1967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For bodyID and Boundary Index numbering from 1 </a:t>
            </a:r>
          </a:p>
        </p:txBody>
      </p:sp>
      <p:pic>
        <p:nvPicPr>
          <p:cNvPr id="19" name="Graphic 18" descr="Alarm Ringing with solid fill">
            <a:extLst>
              <a:ext uri="{FF2B5EF4-FFF2-40B4-BE49-F238E27FC236}">
                <a16:creationId xmlns:a16="http://schemas.microsoft.com/office/drawing/2014/main" xmlns="" id="{A8ED26F4-390A-48A2-B41D-7EFAADD39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73888" y="4985851"/>
            <a:ext cx="864095" cy="8640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ADEF0B-B623-4F67-A48C-EC86C53618CC}"/>
              </a:ext>
            </a:extLst>
          </p:cNvPr>
          <p:cNvSpPr txBox="1"/>
          <p:nvPr/>
        </p:nvSpPr>
        <p:spPr>
          <a:xfrm>
            <a:off x="4211959" y="5187065"/>
            <a:ext cx="1956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C00000"/>
                </a:solidFill>
              </a:rPr>
              <a:t>Lifehack alert!</a:t>
            </a: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69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815448-C3B9-4BF9-948A-EEF51C9FAD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476"/>
          <a:stretch/>
        </p:blipFill>
        <p:spPr>
          <a:xfrm>
            <a:off x="0" y="957064"/>
            <a:ext cx="9144000" cy="5640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95EF46-6157-4CE4-AFB9-310209C7986F}"/>
              </a:ext>
            </a:extLst>
          </p:cNvPr>
          <p:cNvSpPr txBox="1"/>
          <p:nvPr/>
        </p:nvSpPr>
        <p:spPr>
          <a:xfrm>
            <a:off x="5580112" y="6472375"/>
            <a:ext cx="2376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Ready to set the .sif file</a:t>
            </a:r>
          </a:p>
        </p:txBody>
      </p:sp>
    </p:spTree>
    <p:extLst>
      <p:ext uri="{BB962C8B-B14F-4D97-AF65-F5344CB8AC3E}">
        <p14:creationId xmlns:p14="http://schemas.microsoft.com/office/powerpoint/2010/main" val="2933617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6255077E-DF4C-4F17-B2A2-5D7B20B28937}"/>
              </a:ext>
            </a:extLst>
          </p:cNvPr>
          <p:cNvSpPr/>
          <p:nvPr/>
        </p:nvSpPr>
        <p:spPr>
          <a:xfrm>
            <a:off x="6444208" y="1792903"/>
            <a:ext cx="2515664" cy="2428173"/>
          </a:xfrm>
          <a:prstGeom prst="rect">
            <a:avLst/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C2FA861-A3E2-4CBB-955B-C933453687A2}"/>
              </a:ext>
            </a:extLst>
          </p:cNvPr>
          <p:cNvSpPr txBox="1"/>
          <p:nvPr/>
        </p:nvSpPr>
        <p:spPr>
          <a:xfrm>
            <a:off x="323528" y="1007400"/>
            <a:ext cx="8496944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800" b="1" dirty="0" err="1"/>
              <a:t>Electromagnetic</a:t>
            </a:r>
            <a:r>
              <a:rPr lang="pl-PL" sz="2800" b="1" dirty="0"/>
              <a:t> field </a:t>
            </a:r>
            <a:r>
              <a:rPr lang="pl-PL" sz="2800" dirty="0"/>
              <a:t>– </a:t>
            </a:r>
            <a:r>
              <a:rPr lang="pl-PL" sz="2800" dirty="0" err="1"/>
              <a:t>described</a:t>
            </a:r>
            <a:r>
              <a:rPr lang="pl-PL" sz="2800" dirty="0"/>
              <a:t> by </a:t>
            </a:r>
            <a:r>
              <a:rPr lang="pl-PL" sz="2800" b="1" u="sng" dirty="0"/>
              <a:t>Maxwell </a:t>
            </a:r>
            <a:r>
              <a:rPr lang="pl-PL" sz="2800" b="1" u="sng" dirty="0" err="1"/>
              <a:t>equations</a:t>
            </a:r>
            <a:endParaRPr lang="pl-PL" sz="2800" b="1" u="sng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13E0ABDB-9808-4C47-A472-C69B7E66BC4B}"/>
              </a:ext>
            </a:extLst>
          </p:cNvPr>
          <p:cNvSpPr txBox="1"/>
          <p:nvPr/>
        </p:nvSpPr>
        <p:spPr>
          <a:xfrm>
            <a:off x="62447" y="1695331"/>
            <a:ext cx="278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err="1"/>
              <a:t>Faraday’s</a:t>
            </a:r>
            <a:r>
              <a:rPr lang="pl-PL" sz="2800" dirty="0"/>
              <a:t> law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3B9DD862-D936-48B6-B708-6D1F5790BC2D}"/>
              </a:ext>
            </a:extLst>
          </p:cNvPr>
          <p:cNvSpPr txBox="1"/>
          <p:nvPr/>
        </p:nvSpPr>
        <p:spPr>
          <a:xfrm>
            <a:off x="56877" y="2720071"/>
            <a:ext cx="278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err="1"/>
              <a:t>Ampère’s</a:t>
            </a:r>
            <a:r>
              <a:rPr lang="pl-PL" sz="2800" dirty="0"/>
              <a:t>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xmlns="" id="{27F994E6-5AD9-4730-80B1-45853DFC9E40}"/>
                  </a:ext>
                </a:extLst>
              </p:cNvPr>
              <p:cNvSpPr txBox="1"/>
              <p:nvPr/>
            </p:nvSpPr>
            <p:spPr>
              <a:xfrm>
                <a:off x="2618235" y="1792903"/>
                <a:ext cx="2991253" cy="8769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l-PL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pl-PL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∇×</m:t>
                      </m:r>
                      <m:acc>
                        <m:accPr>
                          <m:chr m:val="⃗"/>
                          <m:ctrlPr>
                            <a:rPr lang="pl-PL" sz="280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  <m:r>
                        <a:rPr lang="pl-PL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pl-P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acc>
                        <m:accPr>
                          <m:chr m:val="⃗"/>
                          <m:ctrlPr>
                            <a:rPr lang="pl-PL" sz="2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</m:oMath>
                  </m:oMathPara>
                </a14:m>
                <a:endParaRPr lang="pl-PL" b="1" dirty="0"/>
              </a:p>
            </p:txBody>
          </p:sp>
        </mc:Choice>
        <mc:Fallback xmlns="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27F994E6-5AD9-4730-80B1-45853DFC9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235" y="1792903"/>
                <a:ext cx="2991253" cy="8769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ole tekstowe 19">
                <a:extLst>
                  <a:ext uri="{FF2B5EF4-FFF2-40B4-BE49-F238E27FC236}">
                    <a16:creationId xmlns:a16="http://schemas.microsoft.com/office/drawing/2014/main" xmlns="" id="{850F74BA-7A15-4D17-8A38-059F6A74B3A9}"/>
                  </a:ext>
                </a:extLst>
              </p:cNvPr>
              <p:cNvSpPr txBox="1"/>
              <p:nvPr/>
            </p:nvSpPr>
            <p:spPr>
              <a:xfrm>
                <a:off x="2841442" y="2848706"/>
                <a:ext cx="2991253" cy="4831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∇×</m:t>
                      </m:r>
                      <m:acc>
                        <m:accPr>
                          <m:chr m:val="⃗"/>
                          <m:ctrlPr>
                            <a:rPr lang="pl-PL" sz="280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  <m:r>
                        <a:rPr lang="pl-PL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pl-P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𝜔𝜀</m:t>
                      </m:r>
                      <m:acc>
                        <m:accPr>
                          <m:chr m:val="⃗"/>
                          <m:ctrlPr>
                            <a:rPr lang="pl-PL" sz="2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  <m:r>
                        <a:rPr lang="pl-P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pl-PL" sz="2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</m:acc>
                    </m:oMath>
                  </m:oMathPara>
                </a14:m>
                <a:endParaRPr lang="pl-PL" b="1" dirty="0"/>
              </a:p>
            </p:txBody>
          </p:sp>
        </mc:Choice>
        <mc:Fallback xmlns="">
          <p:sp>
            <p:nvSpPr>
              <p:cNvPr id="20" name="pole tekstowe 19">
                <a:extLst>
                  <a:ext uri="{FF2B5EF4-FFF2-40B4-BE49-F238E27FC236}">
                    <a16:creationId xmlns:a16="http://schemas.microsoft.com/office/drawing/2014/main" id="{850F74BA-7A15-4D17-8A38-059F6A74B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42" y="2848706"/>
                <a:ext cx="2991253" cy="4831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xmlns="" id="{FB8E982E-F925-4886-8BED-2D125509FBF8}"/>
                  </a:ext>
                </a:extLst>
              </p:cNvPr>
              <p:cNvSpPr txBox="1"/>
              <p:nvPr/>
            </p:nvSpPr>
            <p:spPr>
              <a:xfrm>
                <a:off x="6572009" y="1976706"/>
                <a:ext cx="446023" cy="3451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20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lang="pl-PL" sz="1400" b="1" dirty="0"/>
              </a:p>
            </p:txBody>
          </p:sp>
        </mc:Choice>
        <mc:Fallback xmlns="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FB8E982E-F925-4886-8BED-2D125509F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009" y="1976706"/>
                <a:ext cx="446023" cy="345159"/>
              </a:xfrm>
              <a:prstGeom prst="rect">
                <a:avLst/>
              </a:prstGeom>
              <a:blipFill>
                <a:blip r:embed="rId9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7BBBB129-7A3D-47FE-837B-D3151BA00DB5}"/>
              </a:ext>
            </a:extLst>
          </p:cNvPr>
          <p:cNvSpPr txBox="1"/>
          <p:nvPr/>
        </p:nvSpPr>
        <p:spPr>
          <a:xfrm>
            <a:off x="7018032" y="1961456"/>
            <a:ext cx="165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/>
              <a:t>electrical</a:t>
            </a:r>
            <a:r>
              <a:rPr lang="pl-PL" sz="2000" dirty="0"/>
              <a:t>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pole tekstowe 23">
                <a:extLst>
                  <a:ext uri="{FF2B5EF4-FFF2-40B4-BE49-F238E27FC236}">
                    <a16:creationId xmlns:a16="http://schemas.microsoft.com/office/drawing/2014/main" xmlns="" id="{E7312BE1-2B6E-470E-8D20-311ECC0DD37C}"/>
                  </a:ext>
                </a:extLst>
              </p:cNvPr>
              <p:cNvSpPr txBox="1"/>
              <p:nvPr/>
            </p:nvSpPr>
            <p:spPr>
              <a:xfrm>
                <a:off x="6572009" y="2568205"/>
                <a:ext cx="446023" cy="3451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20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</m:oMath>
                  </m:oMathPara>
                </a14:m>
                <a:endParaRPr lang="pl-PL" sz="1400" b="1" dirty="0"/>
              </a:p>
            </p:txBody>
          </p:sp>
        </mc:Choice>
        <mc:Fallback xmlns="">
          <p:sp>
            <p:nvSpPr>
              <p:cNvPr id="24" name="pole tekstowe 23">
                <a:extLst>
                  <a:ext uri="{FF2B5EF4-FFF2-40B4-BE49-F238E27FC236}">
                    <a16:creationId xmlns:a16="http://schemas.microsoft.com/office/drawing/2014/main" id="{E7312BE1-2B6E-470E-8D20-311ECC0DD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009" y="2568205"/>
                <a:ext cx="446023" cy="345159"/>
              </a:xfrm>
              <a:prstGeom prst="rect">
                <a:avLst/>
              </a:prstGeom>
              <a:blipFill>
                <a:blip r:embed="rId10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FA7475C2-4FDF-485D-91DA-9273A1E03057}"/>
              </a:ext>
            </a:extLst>
          </p:cNvPr>
          <p:cNvSpPr txBox="1"/>
          <p:nvPr/>
        </p:nvSpPr>
        <p:spPr>
          <a:xfrm>
            <a:off x="7018032" y="2494763"/>
            <a:ext cx="178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/>
              <a:t>magnetic</a:t>
            </a:r>
            <a:r>
              <a:rPr lang="pl-PL" sz="2000" dirty="0"/>
              <a:t> field </a:t>
            </a:r>
            <a:r>
              <a:rPr lang="pl-PL" sz="2000" dirty="0" err="1"/>
              <a:t>strength</a:t>
            </a:r>
            <a:endParaRPr lang="pl-P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ole tekstowe 25">
                <a:extLst>
                  <a:ext uri="{FF2B5EF4-FFF2-40B4-BE49-F238E27FC236}">
                    <a16:creationId xmlns:a16="http://schemas.microsoft.com/office/drawing/2014/main" xmlns="" id="{DD4796C7-A4FE-4D63-B0C5-7D417D71F178}"/>
                  </a:ext>
                </a:extLst>
              </p:cNvPr>
              <p:cNvSpPr txBox="1"/>
              <p:nvPr/>
            </p:nvSpPr>
            <p:spPr>
              <a:xfrm>
                <a:off x="6566261" y="3235780"/>
                <a:ext cx="446023" cy="3451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20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</m:acc>
                    </m:oMath>
                  </m:oMathPara>
                </a14:m>
                <a:endParaRPr lang="pl-PL" sz="1400" b="1" dirty="0"/>
              </a:p>
            </p:txBody>
          </p:sp>
        </mc:Choice>
        <mc:Fallback xmlns="">
          <p:sp>
            <p:nvSpPr>
              <p:cNvPr id="26" name="pole tekstowe 25">
                <a:extLst>
                  <a:ext uri="{FF2B5EF4-FFF2-40B4-BE49-F238E27FC236}">
                    <a16:creationId xmlns:a16="http://schemas.microsoft.com/office/drawing/2014/main" id="{DD4796C7-A4FE-4D63-B0C5-7D417D71F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261" y="3235780"/>
                <a:ext cx="446023" cy="345159"/>
              </a:xfrm>
              <a:prstGeom prst="rect">
                <a:avLst/>
              </a:prstGeom>
              <a:blipFill>
                <a:blip r:embed="rId11"/>
                <a:stretch>
                  <a:fillRect t="-39286" r="-57534" b="-2678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8CBA3E03-71AE-467F-8BFD-EEE8E1984DFB}"/>
              </a:ext>
            </a:extLst>
          </p:cNvPr>
          <p:cNvSpPr txBox="1"/>
          <p:nvPr/>
        </p:nvSpPr>
        <p:spPr>
          <a:xfrm>
            <a:off x="6858073" y="3260127"/>
            <a:ext cx="2101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/>
              <a:t>impressed</a:t>
            </a:r>
            <a:r>
              <a:rPr lang="pl-PL" sz="2000" dirty="0"/>
              <a:t> </a:t>
            </a:r>
            <a:r>
              <a:rPr lang="pl-PL" sz="2000" dirty="0" err="1"/>
              <a:t>current</a:t>
            </a:r>
            <a:r>
              <a:rPr lang="pl-PL" sz="2000" dirty="0"/>
              <a:t> </a:t>
            </a:r>
            <a:r>
              <a:rPr lang="pl-PL" sz="2000" dirty="0" err="1"/>
              <a:t>distribution</a:t>
            </a:r>
            <a:endParaRPr lang="pl-PL" sz="2000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B3064B7F-2770-426A-9A2F-1818A47333F6}"/>
              </a:ext>
            </a:extLst>
          </p:cNvPr>
          <p:cNvSpPr txBox="1"/>
          <p:nvPr/>
        </p:nvSpPr>
        <p:spPr>
          <a:xfrm>
            <a:off x="262860" y="4604116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/>
              <a:t>Time-</a:t>
            </a:r>
            <a:r>
              <a:rPr lang="pl-PL" sz="2400" dirty="0" err="1"/>
              <a:t>harmonic</a:t>
            </a:r>
            <a:r>
              <a:rPr lang="pl-PL" sz="2400" dirty="0"/>
              <a:t> form </a:t>
            </a:r>
            <a:r>
              <a:rPr lang="pl-PL" sz="2400" dirty="0" err="1"/>
              <a:t>enables</a:t>
            </a:r>
            <a:r>
              <a:rPr lang="pl-PL" sz="2400" dirty="0"/>
              <a:t> </a:t>
            </a:r>
            <a:r>
              <a:rPr lang="pl-PL" sz="2400" dirty="0" err="1"/>
              <a:t>introducing</a:t>
            </a:r>
            <a:r>
              <a:rPr lang="pl-PL" sz="2400" dirty="0"/>
              <a:t> </a:t>
            </a:r>
            <a:r>
              <a:rPr lang="pl-PL" sz="2400" dirty="0" err="1"/>
              <a:t>wave</a:t>
            </a:r>
            <a:r>
              <a:rPr lang="pl-PL" sz="2400" dirty="0"/>
              <a:t> </a:t>
            </a:r>
            <a:r>
              <a:rPr lang="pl-PL" sz="2400" dirty="0" err="1"/>
              <a:t>frequency</a:t>
            </a:r>
            <a:r>
              <a:rPr lang="pl-PL" sz="2400" dirty="0"/>
              <a:t> </a:t>
            </a:r>
            <a:r>
              <a:rPr lang="pl-PL" sz="2400" dirty="0" err="1"/>
              <a:t>given</a:t>
            </a:r>
            <a:r>
              <a:rPr lang="pl-PL" sz="2400" dirty="0"/>
              <a:t> in </a:t>
            </a:r>
            <a:r>
              <a:rPr lang="pl-PL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ω</a:t>
            </a:r>
            <a:r>
              <a:rPr lang="pl-PL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= 2</a:t>
            </a:r>
            <a:r>
              <a:rPr lang="el-GR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π</a:t>
            </a:r>
            <a:r>
              <a:rPr lang="pl-PL" sz="24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>
                <a:ea typeface="Cambria Math" panose="02040503050406030204" pitchFamily="18" charset="0"/>
              </a:rPr>
              <a:t>In </a:t>
            </a:r>
            <a:r>
              <a:rPr lang="pl-PL" sz="2400" dirty="0" err="1">
                <a:ea typeface="Cambria Math" panose="02040503050406030204" pitchFamily="18" charset="0"/>
              </a:rPr>
              <a:t>terms</a:t>
            </a:r>
            <a:r>
              <a:rPr lang="pl-PL" sz="2400" dirty="0">
                <a:ea typeface="Cambria Math" panose="02040503050406030204" pitchFamily="18" charset="0"/>
              </a:rPr>
              <a:t> of EM </a:t>
            </a:r>
            <a:r>
              <a:rPr lang="pl-PL" sz="2400" dirty="0" err="1">
                <a:ea typeface="Cambria Math" panose="02040503050406030204" pitchFamily="18" charset="0"/>
              </a:rPr>
              <a:t>waves</a:t>
            </a:r>
            <a:r>
              <a:rPr lang="pl-PL" sz="2400" dirty="0">
                <a:ea typeface="Cambria Math" panose="02040503050406030204" pitchFamily="18" charset="0"/>
              </a:rPr>
              <a:t> Maxwell </a:t>
            </a:r>
            <a:r>
              <a:rPr lang="pl-PL" sz="2400" dirty="0" err="1">
                <a:ea typeface="Cambria Math" panose="02040503050406030204" pitchFamily="18" charset="0"/>
              </a:rPr>
              <a:t>equations</a:t>
            </a:r>
            <a:r>
              <a:rPr lang="pl-PL" sz="2400" dirty="0">
                <a:ea typeface="Cambria Math" panose="02040503050406030204" pitchFamily="18" charset="0"/>
              </a:rPr>
              <a:t> </a:t>
            </a:r>
            <a:r>
              <a:rPr lang="pl-PL" sz="2400" dirty="0" err="1">
                <a:ea typeface="Cambria Math" panose="02040503050406030204" pitchFamily="18" charset="0"/>
              </a:rPr>
              <a:t>are</a:t>
            </a:r>
            <a:r>
              <a:rPr lang="pl-PL" sz="2400" dirty="0">
                <a:ea typeface="Cambria Math" panose="02040503050406030204" pitchFamily="18" charset="0"/>
              </a:rPr>
              <a:t> </a:t>
            </a:r>
            <a:r>
              <a:rPr lang="pl-PL" sz="2400" dirty="0" err="1">
                <a:ea typeface="Cambria Math" panose="02040503050406030204" pitchFamily="18" charset="0"/>
              </a:rPr>
              <a:t>transformed</a:t>
            </a:r>
            <a:r>
              <a:rPr lang="pl-PL" sz="2400" dirty="0">
                <a:ea typeface="Cambria Math" panose="02040503050406030204" pitchFamily="18" charset="0"/>
              </a:rPr>
              <a:t> </a:t>
            </a:r>
            <a:r>
              <a:rPr lang="pl-PL" sz="2400" dirty="0" err="1">
                <a:ea typeface="Cambria Math" panose="02040503050406030204" pitchFamily="18" charset="0"/>
              </a:rPr>
              <a:t>into</a:t>
            </a:r>
            <a:r>
              <a:rPr lang="pl-PL" sz="2400" dirty="0">
                <a:ea typeface="Cambria Math" panose="02040503050406030204" pitchFamily="18" charset="0"/>
              </a:rPr>
              <a:t> </a:t>
            </a:r>
            <a:r>
              <a:rPr lang="pl-PL" sz="2400" b="1" u="sng" dirty="0">
                <a:ea typeface="Cambria Math" panose="02040503050406030204" pitchFamily="18" charset="0"/>
              </a:rPr>
              <a:t>Helmholtz </a:t>
            </a:r>
            <a:r>
              <a:rPr lang="pl-PL" sz="2400" b="1" u="sng" dirty="0" err="1">
                <a:ea typeface="Cambria Math" panose="02040503050406030204" pitchFamily="18" charset="0"/>
              </a:rPr>
              <a:t>equations</a:t>
            </a:r>
            <a:endParaRPr lang="pl-PL" sz="2400" b="1" u="sng" dirty="0"/>
          </a:p>
        </p:txBody>
      </p:sp>
    </p:spTree>
    <p:extLst>
      <p:ext uri="{BB962C8B-B14F-4D97-AF65-F5344CB8AC3E}">
        <p14:creationId xmlns:p14="http://schemas.microsoft.com/office/powerpoint/2010/main" val="3865907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C2FA861-A3E2-4CBB-955B-C933453687A2}"/>
              </a:ext>
            </a:extLst>
          </p:cNvPr>
          <p:cNvSpPr txBox="1"/>
          <p:nvPr/>
        </p:nvSpPr>
        <p:spPr>
          <a:xfrm>
            <a:off x="3059832" y="986501"/>
            <a:ext cx="3024336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Model </a:t>
            </a:r>
            <a:r>
              <a:rPr lang="pl-PL" sz="2800" b="1" dirty="0" err="1">
                <a:solidFill>
                  <a:schemeClr val="bg1"/>
                </a:solidFill>
              </a:rPr>
              <a:t>parameters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CA598D85-AFD3-474E-AE28-A3227EB3F55D}"/>
              </a:ext>
            </a:extLst>
          </p:cNvPr>
          <p:cNvSpPr txBox="1"/>
          <p:nvPr/>
        </p:nvSpPr>
        <p:spPr>
          <a:xfrm>
            <a:off x="395536" y="1527503"/>
            <a:ext cx="604867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Resonance</a:t>
            </a:r>
            <a:r>
              <a:rPr lang="pl-PL" sz="2400" dirty="0"/>
              <a:t> </a:t>
            </a:r>
            <a:r>
              <a:rPr lang="pl-PL" sz="2400" dirty="0" err="1"/>
              <a:t>frequency</a:t>
            </a:r>
            <a:r>
              <a:rPr lang="pl-PL" sz="2400" dirty="0"/>
              <a:t> – </a:t>
            </a:r>
            <a:r>
              <a:rPr lang="pl-PL" sz="2400" b="1" i="1" dirty="0"/>
              <a:t>f </a:t>
            </a:r>
            <a:r>
              <a:rPr lang="pl-PL" sz="2400" b="1" dirty="0"/>
              <a:t>= 2,5 GHz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Material</a:t>
            </a:r>
            <a:r>
              <a:rPr lang="pl-PL" sz="2400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walls</a:t>
            </a:r>
            <a:r>
              <a:rPr lang="pl-PL" sz="2400" dirty="0"/>
              <a:t> – </a:t>
            </a:r>
            <a:r>
              <a:rPr lang="pl-PL" sz="2400" b="1" dirty="0" err="1"/>
              <a:t>copper</a:t>
            </a:r>
            <a:endParaRPr lang="pl-PL" sz="24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400" dirty="0"/>
              <a:t>interior of the </a:t>
            </a:r>
            <a:r>
              <a:rPr lang="pl-PL" sz="2400" dirty="0" err="1"/>
              <a:t>chamber</a:t>
            </a:r>
            <a:r>
              <a:rPr lang="pl-PL" sz="2400" dirty="0"/>
              <a:t> – </a:t>
            </a:r>
            <a:r>
              <a:rPr lang="pl-PL" sz="2400" b="1" dirty="0" err="1"/>
              <a:t>air</a:t>
            </a:r>
            <a:endParaRPr lang="pl-PL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Chamber’s</a:t>
            </a:r>
            <a:r>
              <a:rPr lang="pl-PL" sz="2400" dirty="0"/>
              <a:t> </a:t>
            </a:r>
            <a:r>
              <a:rPr lang="pl-PL" sz="2400" dirty="0" err="1"/>
              <a:t>shape</a:t>
            </a:r>
            <a:r>
              <a:rPr lang="pl-PL" sz="2400" dirty="0"/>
              <a:t>: </a:t>
            </a:r>
            <a:r>
              <a:rPr lang="pl-PL" sz="2400" dirty="0" err="1"/>
              <a:t>cylindrical</a:t>
            </a:r>
            <a:endParaRPr lang="pl-P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Waveguide’s</a:t>
            </a:r>
            <a:r>
              <a:rPr lang="pl-PL" sz="2400" dirty="0"/>
              <a:t> </a:t>
            </a:r>
            <a:r>
              <a:rPr lang="pl-PL" sz="2400" dirty="0" err="1"/>
              <a:t>shape</a:t>
            </a:r>
            <a:r>
              <a:rPr lang="pl-PL" sz="2400" dirty="0"/>
              <a:t>: </a:t>
            </a:r>
            <a:r>
              <a:rPr lang="pl-PL" sz="2400" dirty="0" err="1"/>
              <a:t>cylindrical</a:t>
            </a:r>
            <a:endParaRPr lang="pl-P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/>
              <a:t>Construction: </a:t>
            </a:r>
            <a:r>
              <a:rPr lang="pl-PL" sz="2400" dirty="0" err="1"/>
              <a:t>axisymmetric</a:t>
            </a:r>
            <a:endParaRPr lang="pl-P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Wave</a:t>
            </a:r>
            <a:r>
              <a:rPr lang="pl-PL" sz="2400" dirty="0"/>
              <a:t> </a:t>
            </a:r>
            <a:r>
              <a:rPr lang="pl-PL" sz="2400" dirty="0" err="1"/>
              <a:t>type</a:t>
            </a:r>
            <a:r>
              <a:rPr lang="pl-PL" sz="2400" dirty="0"/>
              <a:t>: </a:t>
            </a:r>
            <a:r>
              <a:rPr lang="pl-PL" sz="2400" b="1" dirty="0"/>
              <a:t>TE011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000" b="1" dirty="0"/>
              <a:t>TE – </a:t>
            </a:r>
            <a:r>
              <a:rPr lang="pl-PL" sz="2000" dirty="0"/>
              <a:t>EM field </a:t>
            </a:r>
            <a:r>
              <a:rPr lang="pl-PL" sz="2000" dirty="0" err="1"/>
              <a:t>vector</a:t>
            </a:r>
            <a:r>
              <a:rPr lang="pl-PL" sz="2000" dirty="0"/>
              <a:t> </a:t>
            </a:r>
            <a:r>
              <a:rPr lang="pl-PL" sz="2000" dirty="0" err="1"/>
              <a:t>configuration</a:t>
            </a:r>
            <a:endParaRPr lang="pl-PL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000" b="1" dirty="0"/>
              <a:t>m</a:t>
            </a:r>
            <a:r>
              <a:rPr lang="pl-PL" sz="2000" dirty="0"/>
              <a:t> = 0, </a:t>
            </a:r>
            <a:r>
              <a:rPr lang="pl-PL" sz="2000" b="1" dirty="0"/>
              <a:t>n</a:t>
            </a:r>
            <a:r>
              <a:rPr lang="pl-PL" sz="2000" dirty="0"/>
              <a:t> = 1, </a:t>
            </a:r>
            <a:r>
              <a:rPr lang="pl-PL" sz="2000" b="1" dirty="0"/>
              <a:t>p</a:t>
            </a:r>
            <a:r>
              <a:rPr lang="pl-PL" sz="2000" dirty="0"/>
              <a:t> = 1 - </a:t>
            </a:r>
            <a:r>
              <a:rPr lang="pl-PL" sz="2000" dirty="0" err="1"/>
              <a:t>modes</a:t>
            </a:r>
            <a:endParaRPr lang="pl-PL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000" i="1" dirty="0" err="1"/>
              <a:t>determines</a:t>
            </a:r>
            <a:r>
              <a:rPr lang="pl-PL" sz="2000" i="1" dirty="0"/>
              <a:t> the form of Helmholtz</a:t>
            </a:r>
          </a:p>
          <a:p>
            <a:pPr lvl="1"/>
            <a:r>
              <a:rPr lang="pl-PL" sz="2000" i="1" dirty="0"/>
              <a:t>	</a:t>
            </a:r>
            <a:r>
              <a:rPr lang="pl-PL" sz="2000" i="1" dirty="0" err="1"/>
              <a:t>equations</a:t>
            </a:r>
            <a:r>
              <a:rPr lang="pl-PL" sz="2000" i="1" dirty="0"/>
              <a:t> and the </a:t>
            </a:r>
            <a:r>
              <a:rPr lang="pl-PL" sz="2000" i="1" dirty="0" err="1"/>
              <a:t>shape</a:t>
            </a:r>
            <a:r>
              <a:rPr lang="pl-PL" sz="2000" i="1" dirty="0"/>
              <a:t> of EM</a:t>
            </a:r>
          </a:p>
          <a:p>
            <a:pPr lvl="1"/>
            <a:r>
              <a:rPr lang="pl-PL" sz="2000" i="1" dirty="0"/>
              <a:t>	field </a:t>
            </a:r>
            <a:r>
              <a:rPr lang="pl-PL" sz="2000" i="1" dirty="0" err="1"/>
              <a:t>distribution</a:t>
            </a:r>
            <a:endParaRPr lang="pl-PL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64D09DE2-D24A-4BD2-B9DD-C0BDC143FD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1" r="58644" b="830"/>
          <a:stretch/>
        </p:blipFill>
        <p:spPr>
          <a:xfrm>
            <a:off x="6084168" y="2000742"/>
            <a:ext cx="2257042" cy="2924944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B00F411-EBC0-4200-A125-90F9391907CD}"/>
              </a:ext>
            </a:extLst>
          </p:cNvPr>
          <p:cNvSpPr txBox="1"/>
          <p:nvPr/>
        </p:nvSpPr>
        <p:spPr>
          <a:xfrm>
            <a:off x="5840184" y="4814732"/>
            <a:ext cx="31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Source: DOBROWOLSKI J.A. </a:t>
            </a:r>
            <a:r>
              <a:rPr lang="pl-PL" sz="1200" i="1" dirty="0"/>
              <a:t>Mikrofale.(</a:t>
            </a:r>
            <a:r>
              <a:rPr lang="pl-PL" sz="1200" i="1" dirty="0" err="1"/>
              <a:t>Microwaves</a:t>
            </a:r>
            <a:r>
              <a:rPr lang="pl-PL" sz="1200" i="1" dirty="0"/>
              <a:t>) </a:t>
            </a:r>
            <a:r>
              <a:rPr lang="pl-PL" sz="1200" dirty="0"/>
              <a:t>Warszawa, Wydawnictwa PW, 1991</a:t>
            </a:r>
          </a:p>
        </p:txBody>
      </p:sp>
    </p:spTree>
    <p:extLst>
      <p:ext uri="{BB962C8B-B14F-4D97-AF65-F5344CB8AC3E}">
        <p14:creationId xmlns:p14="http://schemas.microsoft.com/office/powerpoint/2010/main" val="359562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-184666"/>
            <a:ext cx="9144000" cy="1165394"/>
            <a:chOff x="0" y="-184666"/>
            <a:chExt cx="9144000" cy="116539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-1846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1" y="3125990"/>
            <a:ext cx="2610712" cy="174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96" y="5054728"/>
            <a:ext cx="2296103" cy="16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054728"/>
            <a:ext cx="3533112" cy="160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92" y="3091377"/>
            <a:ext cx="3164097" cy="177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9933" y="1124744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/>
            <a:r>
              <a:rPr lang="en-US" b="1" dirty="0"/>
              <a:t>Warsaw University of Technology </a:t>
            </a:r>
          </a:p>
          <a:p>
            <a:pPr hangingPunct="0"/>
            <a:r>
              <a:rPr lang="en-US" b="1" dirty="0"/>
              <a:t>Faculty of Mechatronics</a:t>
            </a:r>
          </a:p>
          <a:p>
            <a:pPr hangingPunct="0"/>
            <a:endParaRPr lang="en-US" sz="800" b="1" dirty="0"/>
          </a:p>
          <a:p>
            <a:pPr hangingPunct="0"/>
            <a:r>
              <a:rPr lang="en-US" dirty="0"/>
              <a:t>Leading Polish technical university since 1915</a:t>
            </a:r>
          </a:p>
          <a:p>
            <a:pPr hangingPunct="0"/>
            <a:r>
              <a:rPr lang="en-US" dirty="0"/>
              <a:t>19 faculties, 30 000 students</a:t>
            </a:r>
          </a:p>
          <a:p>
            <a:pPr hangingPunct="0"/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473982" y="1124744"/>
            <a:ext cx="35625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ŁUKASIEWICZ Research Network – </a:t>
            </a:r>
            <a:br>
              <a:rPr lang="en-US" b="1" dirty="0"/>
            </a:br>
            <a:r>
              <a:rPr lang="en-US" b="1" dirty="0"/>
              <a:t>Industrial Research Institute </a:t>
            </a:r>
            <a:br>
              <a:rPr lang="en-US" b="1" dirty="0"/>
            </a:br>
            <a:r>
              <a:rPr lang="en-US" b="1" dirty="0"/>
              <a:t>for Automation and Measurements</a:t>
            </a:r>
          </a:p>
          <a:p>
            <a:endParaRPr lang="en-US" sz="1000" dirty="0"/>
          </a:p>
          <a:p>
            <a:r>
              <a:rPr lang="en-US" dirty="0"/>
              <a:t>Technology transfer oriented</a:t>
            </a:r>
            <a:r>
              <a:rPr lang="pl-PL" dirty="0"/>
              <a:t>,</a:t>
            </a:r>
            <a:r>
              <a:rPr lang="en-US" dirty="0"/>
              <a:t> public</a:t>
            </a:r>
            <a:br>
              <a:rPr lang="en-US" dirty="0"/>
            </a:br>
            <a:r>
              <a:rPr lang="en-US" dirty="0"/>
              <a:t>research institute</a:t>
            </a:r>
            <a:r>
              <a:rPr lang="pl-PL" dirty="0"/>
              <a:t>,</a:t>
            </a:r>
            <a:r>
              <a:rPr lang="en-US" dirty="0"/>
              <a:t> since 1965. </a:t>
            </a: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95082"/>
            <a:ext cx="2270135" cy="151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131840" y="4509120"/>
            <a:ext cx="2201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/>
              <a:t>Both in </a:t>
            </a:r>
            <a:r>
              <a:rPr lang="pl-PL" sz="1600" b="1" dirty="0" err="1"/>
              <a:t>Warsaw</a:t>
            </a:r>
            <a:r>
              <a:rPr lang="pl-PL" sz="1600" b="1" dirty="0"/>
              <a:t>, Poland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98468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C2FA861-A3E2-4CBB-955B-C933453687A2}"/>
              </a:ext>
            </a:extLst>
          </p:cNvPr>
          <p:cNvSpPr txBox="1"/>
          <p:nvPr/>
        </p:nvSpPr>
        <p:spPr>
          <a:xfrm>
            <a:off x="3059832" y="986501"/>
            <a:ext cx="3024336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>
                <a:solidFill>
                  <a:schemeClr val="bg1"/>
                </a:solidFill>
              </a:rPr>
              <a:t>Size</a:t>
            </a:r>
            <a:r>
              <a:rPr lang="pl-PL" sz="2800" b="1" dirty="0">
                <a:solidFill>
                  <a:schemeClr val="bg1"/>
                </a:solidFill>
              </a:rPr>
              <a:t> of the model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CA598D85-AFD3-474E-AE28-A3227EB3F55D}"/>
              </a:ext>
            </a:extLst>
          </p:cNvPr>
          <p:cNvSpPr txBox="1"/>
          <p:nvPr/>
        </p:nvSpPr>
        <p:spPr>
          <a:xfrm>
            <a:off x="395536" y="1527503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Chamber’s</a:t>
            </a:r>
            <a:r>
              <a:rPr lang="pl-PL" sz="2400" dirty="0"/>
              <a:t> </a:t>
            </a:r>
            <a:r>
              <a:rPr lang="pl-PL" sz="2400" dirty="0" err="1"/>
              <a:t>size</a:t>
            </a:r>
            <a:r>
              <a:rPr lang="pl-PL" sz="2400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Diameter</a:t>
            </a:r>
            <a:r>
              <a:rPr lang="pl-PL" sz="2400" dirty="0"/>
              <a:t>: </a:t>
            </a:r>
            <a:r>
              <a:rPr lang="pl-PL" sz="2400" b="1" dirty="0"/>
              <a:t>302 mm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Length</a:t>
            </a:r>
            <a:r>
              <a:rPr lang="pl-PL" sz="2400" dirty="0"/>
              <a:t>: </a:t>
            </a:r>
            <a:r>
              <a:rPr lang="pl-PL" sz="2400" b="1" dirty="0"/>
              <a:t>480 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Waveguide’s</a:t>
            </a:r>
            <a:r>
              <a:rPr lang="pl-PL" sz="2400" dirty="0"/>
              <a:t> </a:t>
            </a:r>
            <a:r>
              <a:rPr lang="pl-PL" sz="2400" dirty="0" err="1"/>
              <a:t>size</a:t>
            </a:r>
            <a:r>
              <a:rPr lang="pl-PL" sz="2400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Diameter</a:t>
            </a:r>
            <a:r>
              <a:rPr lang="pl-PL" sz="2400" dirty="0"/>
              <a:t>: </a:t>
            </a:r>
            <a:r>
              <a:rPr lang="pl-PL" sz="2400" b="1" dirty="0"/>
              <a:t>160 mm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400" dirty="0" err="1"/>
              <a:t>Length</a:t>
            </a:r>
            <a:r>
              <a:rPr lang="pl-PL" sz="2400" dirty="0"/>
              <a:t>: </a:t>
            </a:r>
            <a:r>
              <a:rPr lang="pl-PL" sz="2400" b="1" dirty="0"/>
              <a:t>240 mm</a:t>
            </a:r>
            <a:endParaRPr lang="pl-PL" sz="2400" b="1" i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1145870-0449-4A80-92E6-391E239FC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09" y="1378837"/>
            <a:ext cx="3175038" cy="540111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83CA2127-4F87-4512-87EA-0DB8250F594E}"/>
              </a:ext>
            </a:extLst>
          </p:cNvPr>
          <p:cNvSpPr txBox="1"/>
          <p:nvPr/>
        </p:nvSpPr>
        <p:spPr>
          <a:xfrm>
            <a:off x="29655" y="3853609"/>
            <a:ext cx="5907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000" i="1" dirty="0" err="1"/>
              <a:t>Length</a:t>
            </a:r>
            <a:r>
              <a:rPr lang="pl-PL" sz="2000" i="1" dirty="0"/>
              <a:t> </a:t>
            </a:r>
            <a:r>
              <a:rPr lang="pl-PL" sz="2000" i="1" dirty="0" err="1"/>
              <a:t>is</a:t>
            </a:r>
            <a:r>
              <a:rPr lang="pl-PL" sz="2000" i="1" dirty="0"/>
              <a:t> </a:t>
            </a:r>
            <a:r>
              <a:rPr lang="pl-PL" sz="2000" i="1" dirty="0" err="1"/>
              <a:t>an</a:t>
            </a:r>
            <a:r>
              <a:rPr lang="pl-PL" sz="2000" i="1" dirty="0"/>
              <a:t> </a:t>
            </a:r>
            <a:r>
              <a:rPr lang="pl-PL" sz="2000" i="1" dirty="0" err="1"/>
              <a:t>integer</a:t>
            </a:r>
            <a:r>
              <a:rPr lang="pl-PL" sz="2000" i="1" dirty="0"/>
              <a:t> </a:t>
            </a:r>
            <a:r>
              <a:rPr lang="pl-PL" sz="2000" i="1" dirty="0" err="1"/>
              <a:t>multiple</a:t>
            </a:r>
            <a:r>
              <a:rPr lang="pl-PL" sz="2000" i="1" dirty="0"/>
              <a:t> of the </a:t>
            </a:r>
            <a:r>
              <a:rPr lang="pl-PL" sz="2000" i="1" dirty="0" err="1"/>
              <a:t>wavelength</a:t>
            </a:r>
            <a:endParaRPr lang="pl-PL" sz="2000" i="1" dirty="0"/>
          </a:p>
          <a:p>
            <a:pPr marL="342900" indent="-342900">
              <a:buFontTx/>
              <a:buChar char="-"/>
            </a:pPr>
            <a:r>
              <a:rPr lang="pl-PL" sz="2000" i="1" dirty="0" err="1"/>
              <a:t>Chamber’s</a:t>
            </a:r>
            <a:r>
              <a:rPr lang="pl-PL" sz="2000" i="1" dirty="0"/>
              <a:t> </a:t>
            </a:r>
            <a:r>
              <a:rPr lang="pl-PL" sz="2000" i="1" dirty="0" err="1"/>
              <a:t>diameter</a:t>
            </a:r>
            <a:r>
              <a:rPr lang="pl-PL" sz="2000" i="1" dirty="0"/>
              <a:t> </a:t>
            </a:r>
            <a:r>
              <a:rPr lang="pl-PL" sz="2000" i="1" dirty="0" err="1"/>
              <a:t>is</a:t>
            </a:r>
            <a:r>
              <a:rPr lang="pl-PL" sz="2000" i="1" dirty="0"/>
              <a:t> </a:t>
            </a:r>
            <a:r>
              <a:rPr lang="pl-PL" sz="2000" i="1" dirty="0" err="1"/>
              <a:t>calculated</a:t>
            </a:r>
            <a:r>
              <a:rPr lang="pl-PL" sz="2000" i="1" dirty="0"/>
              <a:t> from </a:t>
            </a:r>
            <a:r>
              <a:rPr lang="pl-PL" sz="2000" i="1" dirty="0" err="1"/>
              <a:t>equation</a:t>
            </a:r>
            <a:r>
              <a:rPr lang="pl-PL" sz="2000" i="1" dirty="0"/>
              <a:t> for </a:t>
            </a:r>
            <a:r>
              <a:rPr lang="pl-PL" sz="2000" i="1" dirty="0" err="1"/>
              <a:t>resonance</a:t>
            </a:r>
            <a:r>
              <a:rPr lang="pl-PL" sz="2000" i="1" dirty="0"/>
              <a:t> </a:t>
            </a:r>
            <a:r>
              <a:rPr lang="pl-PL" sz="2000" i="1" dirty="0" err="1"/>
              <a:t>frequency</a:t>
            </a:r>
            <a:r>
              <a:rPr lang="pl-PL" sz="2000" i="1" dirty="0"/>
              <a:t> dependent on </a:t>
            </a:r>
            <a:r>
              <a:rPr lang="pl-PL" sz="2000" i="1" dirty="0" err="1"/>
              <a:t>chamber’s</a:t>
            </a:r>
            <a:r>
              <a:rPr lang="pl-PL" sz="2000" i="1" dirty="0"/>
              <a:t> </a:t>
            </a:r>
            <a:r>
              <a:rPr lang="pl-PL" sz="2000" i="1" dirty="0" err="1"/>
              <a:t>dimension</a:t>
            </a:r>
            <a:endParaRPr lang="pl-PL" sz="2000" i="1" dirty="0"/>
          </a:p>
          <a:p>
            <a:pPr marL="342900" indent="-342900">
              <a:buFontTx/>
              <a:buChar char="-"/>
            </a:pPr>
            <a:r>
              <a:rPr lang="pl-PL" sz="2000" i="1" dirty="0" err="1"/>
              <a:t>Waveguide’s</a:t>
            </a:r>
            <a:r>
              <a:rPr lang="pl-PL" sz="2000" i="1" dirty="0"/>
              <a:t> </a:t>
            </a:r>
            <a:r>
              <a:rPr lang="pl-PL" sz="2000" i="1" dirty="0" err="1"/>
              <a:t>diameter</a:t>
            </a:r>
            <a:r>
              <a:rPr lang="pl-PL" sz="2000" i="1" dirty="0"/>
              <a:t> </a:t>
            </a:r>
            <a:r>
              <a:rPr lang="pl-PL" sz="2000" i="1" dirty="0" err="1"/>
              <a:t>chosen</a:t>
            </a:r>
            <a:r>
              <a:rPr lang="pl-PL" sz="2000" i="1" dirty="0"/>
              <a:t> </a:t>
            </a:r>
            <a:r>
              <a:rPr lang="pl-PL" sz="2000" i="1" dirty="0" err="1"/>
              <a:t>based</a:t>
            </a:r>
            <a:r>
              <a:rPr lang="pl-PL" sz="2000" i="1" dirty="0"/>
              <a:t> on </a:t>
            </a:r>
            <a:r>
              <a:rPr lang="pl-PL" sz="2000" i="1" dirty="0" err="1"/>
              <a:t>phase</a:t>
            </a:r>
            <a:r>
              <a:rPr lang="pl-PL" sz="2000" i="1" dirty="0"/>
              <a:t> </a:t>
            </a:r>
            <a:r>
              <a:rPr lang="pl-PL" sz="2000" i="1" dirty="0" err="1"/>
              <a:t>constant</a:t>
            </a:r>
            <a:r>
              <a:rPr lang="pl-PL" sz="2000" i="1" dirty="0"/>
              <a:t> </a:t>
            </a:r>
            <a:r>
              <a:rPr lang="pl-PL" sz="2000" i="1" dirty="0" err="1"/>
              <a:t>value</a:t>
            </a:r>
            <a:r>
              <a:rPr lang="pl-PL" sz="2000" i="1" dirty="0"/>
              <a:t> (</a:t>
            </a:r>
            <a:r>
              <a:rPr lang="pl-PL" sz="2000" i="1" dirty="0" err="1"/>
              <a:t>needs</a:t>
            </a:r>
            <a:r>
              <a:rPr lang="pl-PL" sz="2000" i="1" dirty="0"/>
              <a:t> to be real </a:t>
            </a:r>
            <a:r>
              <a:rPr lang="pl-PL" sz="2000" i="1" dirty="0" err="1"/>
              <a:t>value</a:t>
            </a:r>
            <a:r>
              <a:rPr lang="pl-PL" sz="20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1920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C2FA861-A3E2-4CBB-955B-C933453687A2}"/>
              </a:ext>
            </a:extLst>
          </p:cNvPr>
          <p:cNvSpPr txBox="1"/>
          <p:nvPr/>
        </p:nvSpPr>
        <p:spPr>
          <a:xfrm>
            <a:off x="2267744" y="971212"/>
            <a:ext cx="4608512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>
                <a:solidFill>
                  <a:schemeClr val="bg1"/>
                </a:solidFill>
              </a:rPr>
              <a:t>Specific</a:t>
            </a:r>
            <a:r>
              <a:rPr lang="pl-PL" sz="2800" b="1" dirty="0">
                <a:solidFill>
                  <a:schemeClr val="bg1"/>
                </a:solidFill>
              </a:rPr>
              <a:t> Helmholtz </a:t>
            </a:r>
            <a:r>
              <a:rPr lang="pl-PL" sz="2800" b="1" dirty="0" err="1">
                <a:solidFill>
                  <a:schemeClr val="bg1"/>
                </a:solidFill>
              </a:rPr>
              <a:t>equation</a:t>
            </a:r>
            <a:endParaRPr lang="pl-PL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ostokąt 2">
                <a:extLst>
                  <a:ext uri="{FF2B5EF4-FFF2-40B4-BE49-F238E27FC236}">
                    <a16:creationId xmlns:a16="http://schemas.microsoft.com/office/drawing/2014/main" xmlns="" id="{AE7E7834-27F7-4710-9046-4F4B7EBCB782}"/>
                  </a:ext>
                </a:extLst>
              </p:cNvPr>
              <p:cNvSpPr/>
              <p:nvPr/>
            </p:nvSpPr>
            <p:spPr>
              <a:xfrm>
                <a:off x="589861" y="3899350"/>
                <a:ext cx="8417480" cy="922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l-PL" sz="240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l-PL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(0)</m:t>
                          </m:r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l-PL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d>
                        <m:dPr>
                          <m:ctrlPr>
                            <a:rPr lang="pl-PL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l-PL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pl-PL" sz="2400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pl-PL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pl-PL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l-PL" sz="2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den>
                          </m:f>
                          <m:r>
                            <a:rPr lang="pl-PL" sz="240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𝜚</m:t>
                          </m:r>
                        </m:e>
                      </m:d>
                      <m:r>
                        <a:rPr lang="pl-PL" sz="2400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pl-PL" sz="2400" i="0">
                          <a:latin typeface="Cambria Math" panose="02040503050406030204" pitchFamily="18" charset="0"/>
                        </a:rPr>
                        <m:t>co</m:t>
                      </m:r>
                      <m:func>
                        <m:funcPr>
                          <m:ctrlPr>
                            <a:rPr lang="pl-PL" sz="24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l-PL" sz="2400" i="0">
                              <a:latin typeface="Cambria Math" panose="02040503050406030204" pitchFamily="18" charset="0"/>
                            </a:rPr>
                            <m:t>s</m:t>
                          </m:r>
                        </m:fName>
                        <m:e>
                          <m:r>
                            <a:rPr lang="pl-PL" sz="2400" i="0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pl-PL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pl-PL" sz="2400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pl-PL" sz="2400" i="0">
                          <a:latin typeface="Cambria Math" panose="02040503050406030204" pitchFamily="18" charset="0"/>
                        </a:rPr>
                        <m:t>)∙</m:t>
                      </m:r>
                      <m:sSup>
                        <m:sSupPr>
                          <m:ctrlPr>
                            <a:rPr lang="pl-PL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l-PL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pl-PL" sz="240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3" name="Prostokąt 2">
                <a:extLst>
                  <a:ext uri="{FF2B5EF4-FFF2-40B4-BE49-F238E27FC236}">
                    <a16:creationId xmlns:a16="http://schemas.microsoft.com/office/drawing/2014/main" id="{AE7E7834-27F7-4710-9046-4F4B7EBCB7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61" y="3899350"/>
                <a:ext cx="8417480" cy="9221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Łącznik: łamany 8">
            <a:extLst>
              <a:ext uri="{FF2B5EF4-FFF2-40B4-BE49-F238E27FC236}">
                <a16:creationId xmlns:a16="http://schemas.microsoft.com/office/drawing/2014/main" xmlns="" id="{0B644A21-2DCB-435C-9B1C-A5A9C2CB26B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44084" y="3252286"/>
            <a:ext cx="1569526" cy="28803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B294903F-C863-48D0-9E0C-2AF16C2E8572}"/>
              </a:ext>
            </a:extLst>
          </p:cNvPr>
          <p:cNvSpPr txBox="1"/>
          <p:nvPr/>
        </p:nvSpPr>
        <p:spPr>
          <a:xfrm>
            <a:off x="480764" y="2034632"/>
            <a:ext cx="2988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/>
              <a:t>wave</a:t>
            </a:r>
            <a:r>
              <a:rPr lang="pl-PL" sz="2000" dirty="0"/>
              <a:t> </a:t>
            </a:r>
            <a:r>
              <a:rPr lang="pl-PL" sz="2000" dirty="0" err="1"/>
              <a:t>identifying</a:t>
            </a:r>
            <a:r>
              <a:rPr lang="pl-PL" sz="2000" dirty="0"/>
              <a:t> </a:t>
            </a:r>
            <a:r>
              <a:rPr lang="pl-PL" sz="2000" dirty="0" err="1"/>
              <a:t>vector</a:t>
            </a:r>
            <a:endParaRPr lang="pl-PL" sz="20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CC74F642-D4AE-44B0-A7BE-215040A0453B}"/>
              </a:ext>
            </a:extLst>
          </p:cNvPr>
          <p:cNvSpPr txBox="1"/>
          <p:nvPr/>
        </p:nvSpPr>
        <p:spPr>
          <a:xfrm>
            <a:off x="1465531" y="4937788"/>
            <a:ext cx="2487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m-th order Bessel </a:t>
            </a:r>
            <a:r>
              <a:rPr lang="pl-PL" sz="2000" dirty="0" err="1"/>
              <a:t>function</a:t>
            </a:r>
            <a:endParaRPr lang="pl-PL" sz="20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70F13E74-3321-42E8-B552-26656077A17D}"/>
              </a:ext>
            </a:extLst>
          </p:cNvPr>
          <p:cNvSpPr txBox="1"/>
          <p:nvPr/>
        </p:nvSpPr>
        <p:spPr>
          <a:xfrm>
            <a:off x="3995936" y="1967327"/>
            <a:ext cx="2988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n-th </a:t>
            </a:r>
            <a:r>
              <a:rPr lang="pl-PL" sz="2000" dirty="0" err="1"/>
              <a:t>root</a:t>
            </a:r>
            <a:r>
              <a:rPr lang="pl-PL" sz="2000" dirty="0"/>
              <a:t> of the </a:t>
            </a:r>
            <a:r>
              <a:rPr lang="pl-PL" sz="2000" dirty="0" err="1"/>
              <a:t>derivative</a:t>
            </a:r>
            <a:r>
              <a:rPr lang="pl-PL" sz="2000" dirty="0"/>
              <a:t> of m-th order Bessel </a:t>
            </a:r>
            <a:r>
              <a:rPr lang="pl-PL" sz="2000" dirty="0" err="1"/>
              <a:t>function</a:t>
            </a:r>
            <a:endParaRPr lang="pl-PL" sz="2000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F9814934-9F74-4DF2-84E7-EF37DA452AC1}"/>
              </a:ext>
            </a:extLst>
          </p:cNvPr>
          <p:cNvSpPr txBox="1"/>
          <p:nvPr/>
        </p:nvSpPr>
        <p:spPr>
          <a:xfrm>
            <a:off x="5232110" y="3218007"/>
            <a:ext cx="2988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/>
              <a:t>cylindrical</a:t>
            </a:r>
            <a:r>
              <a:rPr lang="pl-PL" sz="2000" dirty="0"/>
              <a:t> </a:t>
            </a:r>
            <a:r>
              <a:rPr lang="pl-PL" sz="2000" dirty="0" err="1"/>
              <a:t>coordinates</a:t>
            </a:r>
            <a:endParaRPr lang="pl-PL" sz="2000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9C4F1246-0DD1-4439-82A3-3B7109892195}"/>
              </a:ext>
            </a:extLst>
          </p:cNvPr>
          <p:cNvSpPr txBox="1"/>
          <p:nvPr/>
        </p:nvSpPr>
        <p:spPr>
          <a:xfrm>
            <a:off x="3845071" y="490592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/>
              <a:t>waveguide’s</a:t>
            </a:r>
            <a:r>
              <a:rPr lang="pl-PL" sz="2000" dirty="0"/>
              <a:t> radius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92DF599C-B2F2-41DB-9448-5B037E97D846}"/>
              </a:ext>
            </a:extLst>
          </p:cNvPr>
          <p:cNvSpPr txBox="1"/>
          <p:nvPr/>
        </p:nvSpPr>
        <p:spPr>
          <a:xfrm>
            <a:off x="1972864" y="2864013"/>
            <a:ext cx="2377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/>
              <a:t>amplitude</a:t>
            </a:r>
            <a:r>
              <a:rPr lang="pl-PL" sz="2000" dirty="0"/>
              <a:t> of </a:t>
            </a:r>
            <a:r>
              <a:rPr lang="pl-PL" sz="2000" dirty="0" err="1"/>
              <a:t>Hz</a:t>
            </a:r>
            <a:r>
              <a:rPr lang="pl-PL" sz="2000" dirty="0"/>
              <a:t> in point (0,0,0) for t = 0 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4B91A24F-4FDA-4AAC-A112-9FFF365A0766}"/>
              </a:ext>
            </a:extLst>
          </p:cNvPr>
          <p:cNvSpPr txBox="1"/>
          <p:nvPr/>
        </p:nvSpPr>
        <p:spPr>
          <a:xfrm>
            <a:off x="6230048" y="4909129"/>
            <a:ext cx="2487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/>
              <a:t>phase</a:t>
            </a:r>
            <a:r>
              <a:rPr lang="pl-PL" sz="2000" dirty="0"/>
              <a:t> </a:t>
            </a:r>
            <a:r>
              <a:rPr lang="pl-PL" sz="2000" dirty="0" err="1"/>
              <a:t>constant</a:t>
            </a:r>
            <a:endParaRPr lang="pl-PL" sz="2000" dirty="0"/>
          </a:p>
        </p:txBody>
      </p:sp>
      <p:cxnSp>
        <p:nvCxnSpPr>
          <p:cNvPr id="77" name="Łącznik prosty ze strzałką 76">
            <a:extLst>
              <a:ext uri="{FF2B5EF4-FFF2-40B4-BE49-F238E27FC236}">
                <a16:creationId xmlns:a16="http://schemas.microsoft.com/office/drawing/2014/main" xmlns="" id="{33099A6E-CA41-4953-B697-09B9F6931A2D}"/>
              </a:ext>
            </a:extLst>
          </p:cNvPr>
          <p:cNvCxnSpPr>
            <a:cxnSpLocks/>
          </p:cNvCxnSpPr>
          <p:nvPr/>
        </p:nvCxnSpPr>
        <p:spPr>
          <a:xfrm>
            <a:off x="2764951" y="3618117"/>
            <a:ext cx="0" cy="562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Łącznik: łamany 78">
            <a:extLst>
              <a:ext uri="{FF2B5EF4-FFF2-40B4-BE49-F238E27FC236}">
                <a16:creationId xmlns:a16="http://schemas.microsoft.com/office/drawing/2014/main" xmlns="" id="{F763C3BC-F29F-40A3-90B2-F57AEFD488ED}"/>
              </a:ext>
            </a:extLst>
          </p:cNvPr>
          <p:cNvCxnSpPr>
            <a:cxnSpLocks/>
          </p:cNvCxnSpPr>
          <p:nvPr/>
        </p:nvCxnSpPr>
        <p:spPr>
          <a:xfrm rot="5400000">
            <a:off x="4068409" y="3117158"/>
            <a:ext cx="1065494" cy="64807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Łącznik: łamany 91">
            <a:extLst>
              <a:ext uri="{FF2B5EF4-FFF2-40B4-BE49-F238E27FC236}">
                <a16:creationId xmlns:a16="http://schemas.microsoft.com/office/drawing/2014/main" xmlns="" id="{9326EA12-4C8A-43DE-B56D-84BA786DE6A7}"/>
              </a:ext>
            </a:extLst>
          </p:cNvPr>
          <p:cNvCxnSpPr>
            <a:cxnSpLocks/>
            <a:endCxn id="3" idx="0"/>
          </p:cNvCxnSpPr>
          <p:nvPr/>
        </p:nvCxnSpPr>
        <p:spPr>
          <a:xfrm rot="10800000" flipV="1">
            <a:off x="4798601" y="3618118"/>
            <a:ext cx="2862894" cy="28123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Łącznik prosty ze strzałką 100">
            <a:extLst>
              <a:ext uri="{FF2B5EF4-FFF2-40B4-BE49-F238E27FC236}">
                <a16:creationId xmlns:a16="http://schemas.microsoft.com/office/drawing/2014/main" xmlns="" id="{66BF131B-B671-4902-9833-B6EC0569F22D}"/>
              </a:ext>
            </a:extLst>
          </p:cNvPr>
          <p:cNvCxnSpPr/>
          <p:nvPr/>
        </p:nvCxnSpPr>
        <p:spPr>
          <a:xfrm>
            <a:off x="6365351" y="3618117"/>
            <a:ext cx="0" cy="4526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Łącznik prosty ze strzałką 101">
            <a:extLst>
              <a:ext uri="{FF2B5EF4-FFF2-40B4-BE49-F238E27FC236}">
                <a16:creationId xmlns:a16="http://schemas.microsoft.com/office/drawing/2014/main" xmlns="" id="{9D819C9B-02C8-4082-9BC0-C5EBAA71B44E}"/>
              </a:ext>
            </a:extLst>
          </p:cNvPr>
          <p:cNvCxnSpPr/>
          <p:nvPr/>
        </p:nvCxnSpPr>
        <p:spPr>
          <a:xfrm>
            <a:off x="7661495" y="3618117"/>
            <a:ext cx="0" cy="4526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Łącznik prosty ze strzałką 116">
            <a:extLst>
              <a:ext uri="{FF2B5EF4-FFF2-40B4-BE49-F238E27FC236}">
                <a16:creationId xmlns:a16="http://schemas.microsoft.com/office/drawing/2014/main" xmlns="" id="{8B36EA20-F085-4F86-A099-F9C68228ED3D}"/>
              </a:ext>
            </a:extLst>
          </p:cNvPr>
          <p:cNvCxnSpPr/>
          <p:nvPr/>
        </p:nvCxnSpPr>
        <p:spPr>
          <a:xfrm flipV="1">
            <a:off x="3469096" y="4627764"/>
            <a:ext cx="0" cy="310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Łącznik prosty ze strzałką 118">
            <a:extLst>
              <a:ext uri="{FF2B5EF4-FFF2-40B4-BE49-F238E27FC236}">
                <a16:creationId xmlns:a16="http://schemas.microsoft.com/office/drawing/2014/main" xmlns="" id="{A5ABF091-9DB5-4AC6-9448-CA81F63DF0CA}"/>
              </a:ext>
            </a:extLst>
          </p:cNvPr>
          <p:cNvCxnSpPr>
            <a:cxnSpLocks/>
          </p:cNvCxnSpPr>
          <p:nvPr/>
        </p:nvCxnSpPr>
        <p:spPr>
          <a:xfrm flipV="1">
            <a:off x="4277119" y="4757156"/>
            <a:ext cx="0" cy="180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5" name="Łącznik prosty ze strzałką 124">
            <a:extLst>
              <a:ext uri="{FF2B5EF4-FFF2-40B4-BE49-F238E27FC236}">
                <a16:creationId xmlns:a16="http://schemas.microsoft.com/office/drawing/2014/main" xmlns="" id="{31A6D957-F311-42F6-AF9E-7A354F36277F}"/>
              </a:ext>
            </a:extLst>
          </p:cNvPr>
          <p:cNvCxnSpPr>
            <a:stCxn id="32" idx="0"/>
          </p:cNvCxnSpPr>
          <p:nvPr/>
        </p:nvCxnSpPr>
        <p:spPr>
          <a:xfrm flipH="1" flipV="1">
            <a:off x="7473646" y="4483748"/>
            <a:ext cx="1" cy="4253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851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B76DED7F-09DF-43C4-AD55-7DC4B305665B}"/>
              </a:ext>
            </a:extLst>
          </p:cNvPr>
          <p:cNvSpPr txBox="1"/>
          <p:nvPr/>
        </p:nvSpPr>
        <p:spPr>
          <a:xfrm>
            <a:off x="1691679" y="1654121"/>
            <a:ext cx="18002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/>
              <a:t>Simulation</a:t>
            </a:r>
            <a:endParaRPr lang="pl-PL" sz="2800" b="1" dirty="0"/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xmlns="" id="{7528031E-38CE-4197-B698-8E8E7A333A23}"/>
              </a:ext>
            </a:extLst>
          </p:cNvPr>
          <p:cNvGraphicFramePr>
            <a:graphicFrameLocks noGrp="1"/>
          </p:cNvGraphicFramePr>
          <p:nvPr/>
        </p:nvGraphicFramePr>
        <p:xfrm>
          <a:off x="323527" y="2180134"/>
          <a:ext cx="4536505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505">
                  <a:extLst>
                    <a:ext uri="{9D8B030D-6E8A-4147-A177-3AD203B41FA5}">
                      <a16:colId xmlns:a16="http://schemas.microsoft.com/office/drawing/2014/main" xmlns="" val="783826345"/>
                    </a:ext>
                  </a:extLst>
                </a:gridCol>
              </a:tblGrid>
              <a:tr h="2768056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Simulation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Max Output Level = 9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Coordinate System = "Cartesian"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Simulation Type = Steady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Timestepping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Method = BDF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Timestep Sizes = 1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Timestep Intervals = 10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Steady State Max Iterations = 1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Post File =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case.vtu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Output Intervals(1) = 1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End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7933112"/>
                  </a:ext>
                </a:extLst>
              </a:tr>
            </a:tbl>
          </a:graphicData>
        </a:graphic>
      </p:graphicFrame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63C89D6E-A4A6-4719-8422-A89BBF33049E}"/>
              </a:ext>
            </a:extLst>
          </p:cNvPr>
          <p:cNvSpPr txBox="1"/>
          <p:nvPr/>
        </p:nvSpPr>
        <p:spPr>
          <a:xfrm>
            <a:off x="5127989" y="2459504"/>
            <a:ext cx="3672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/>
              <a:t>Steady</a:t>
            </a:r>
            <a:r>
              <a:rPr lang="pl-PL" sz="2400" dirty="0"/>
              <a:t> </a:t>
            </a:r>
            <a:r>
              <a:rPr lang="pl-PL" sz="2400" dirty="0" err="1"/>
              <a:t>type</a:t>
            </a:r>
            <a:r>
              <a:rPr lang="pl-PL" sz="2400" dirty="0"/>
              <a:t> - </a:t>
            </a:r>
            <a:r>
              <a:rPr lang="pl-PL" sz="2400" dirty="0" err="1"/>
              <a:t>solution</a:t>
            </a:r>
            <a:r>
              <a:rPr lang="pl-PL" sz="2400" dirty="0"/>
              <a:t> for a </a:t>
            </a:r>
            <a:r>
              <a:rPr lang="pl-PL" sz="2400" dirty="0" err="1"/>
              <a:t>steady</a:t>
            </a:r>
            <a:r>
              <a:rPr lang="pl-PL" sz="2400" dirty="0"/>
              <a:t> </a:t>
            </a:r>
            <a:r>
              <a:rPr lang="pl-PL" sz="2400" dirty="0" err="1"/>
              <a:t>state</a:t>
            </a: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No </a:t>
            </a:r>
            <a:r>
              <a:rPr lang="pl-PL" sz="2400" dirty="0" err="1"/>
              <a:t>time</a:t>
            </a:r>
            <a:r>
              <a:rPr lang="pl-PL" sz="2400" dirty="0"/>
              <a:t> </a:t>
            </a:r>
            <a:r>
              <a:rPr lang="pl-PL" sz="2400" dirty="0" err="1"/>
              <a:t>stepping</a:t>
            </a:r>
            <a:r>
              <a:rPr lang="pl-PL" sz="2400" dirty="0"/>
              <a:t> </a:t>
            </a:r>
            <a:r>
              <a:rPr lang="pl-PL" sz="2400" dirty="0" err="1"/>
              <a:t>solutions</a:t>
            </a:r>
            <a:r>
              <a:rPr lang="pl-PL" sz="2400" dirty="0"/>
              <a:t> </a:t>
            </a:r>
            <a:r>
              <a:rPr lang="pl-PL" sz="2400" dirty="0" err="1"/>
              <a:t>required</a:t>
            </a: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/>
              <a:t>Result</a:t>
            </a:r>
            <a:r>
              <a:rPr lang="pl-PL" sz="2400" dirty="0"/>
              <a:t> file in .</a:t>
            </a:r>
            <a:r>
              <a:rPr lang="pl-PL" sz="2400" dirty="0" err="1"/>
              <a:t>vtu</a:t>
            </a:r>
            <a:r>
              <a:rPr lang="pl-PL" sz="2400" dirty="0"/>
              <a:t> format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995CE541-C441-4D98-A8EC-CEA4F1BC53F8}"/>
              </a:ext>
            </a:extLst>
          </p:cNvPr>
          <p:cNvSpPr txBox="1"/>
          <p:nvPr/>
        </p:nvSpPr>
        <p:spPr>
          <a:xfrm>
            <a:off x="1691679" y="4959400"/>
            <a:ext cx="18002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/>
              <a:t>Equation</a:t>
            </a:r>
            <a:endParaRPr lang="pl-PL" sz="2800" b="1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E8B98C9D-ACE9-462A-A098-A036EBB2B5E9}"/>
              </a:ext>
            </a:extLst>
          </p:cNvPr>
          <p:cNvSpPr txBox="1"/>
          <p:nvPr/>
        </p:nvSpPr>
        <p:spPr>
          <a:xfrm>
            <a:off x="5436537" y="5520305"/>
            <a:ext cx="3055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/>
              <a:t>Angular</a:t>
            </a:r>
            <a:r>
              <a:rPr lang="pl-PL" sz="2400" dirty="0"/>
              <a:t> </a:t>
            </a:r>
            <a:r>
              <a:rPr lang="pl-PL" sz="2400" dirty="0" err="1"/>
              <a:t>frequency</a:t>
            </a:r>
            <a:r>
              <a:rPr lang="pl-PL" sz="2400" dirty="0"/>
              <a:t> </a:t>
            </a:r>
            <a:r>
              <a:rPr lang="pl-PL" sz="2400" dirty="0" err="1"/>
              <a:t>given</a:t>
            </a:r>
            <a:r>
              <a:rPr lang="pl-PL" sz="2400" dirty="0"/>
              <a:t> by</a:t>
            </a:r>
          </a:p>
          <a:p>
            <a:pPr algn="ctr"/>
            <a:r>
              <a:rPr lang="pl-PL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ω </a:t>
            </a:r>
            <a:r>
              <a:rPr lang="pl-PL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= 2</a:t>
            </a:r>
            <a:r>
              <a:rPr lang="el-GR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π</a:t>
            </a:r>
            <a:r>
              <a:rPr lang="pl-PL" sz="24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r>
              <a:rPr lang="pl-PL" sz="2400" dirty="0"/>
              <a:t> </a:t>
            </a:r>
          </a:p>
        </p:txBody>
      </p:sp>
      <p:graphicFrame>
        <p:nvGraphicFramePr>
          <p:cNvPr id="26" name="Tabela 3">
            <a:extLst>
              <a:ext uri="{FF2B5EF4-FFF2-40B4-BE49-F238E27FC236}">
                <a16:creationId xmlns:a16="http://schemas.microsoft.com/office/drawing/2014/main" xmlns="" id="{C3270ACA-A65E-4EC3-A539-7E8F793635DD}"/>
              </a:ext>
            </a:extLst>
          </p:cNvPr>
          <p:cNvGraphicFramePr>
            <a:graphicFrameLocks noGrp="1"/>
          </p:cNvGraphicFramePr>
          <p:nvPr/>
        </p:nvGraphicFramePr>
        <p:xfrm>
          <a:off x="323527" y="5488206"/>
          <a:ext cx="4684037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4037">
                  <a:extLst>
                    <a:ext uri="{9D8B030D-6E8A-4147-A177-3AD203B41FA5}">
                      <a16:colId xmlns:a16="http://schemas.microsoft.com/office/drawing/2014/main" xmlns="" val="783826345"/>
                    </a:ext>
                  </a:extLst>
                </a:gridCol>
              </a:tblGrid>
              <a:tr h="1048755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Equation 1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Name = "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VectorHelmholtz_equation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"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Active Solvers(3) = 1 2 3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Angular Frequency = Real $w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End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7933112"/>
                  </a:ext>
                </a:extLst>
              </a:tr>
            </a:tbl>
          </a:graphicData>
        </a:graphic>
      </p:graphicFrame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xmlns="" id="{FA0FE6EF-2496-4906-BF57-F590005C0DDB}"/>
              </a:ext>
            </a:extLst>
          </p:cNvPr>
          <p:cNvCxnSpPr/>
          <p:nvPr/>
        </p:nvCxnSpPr>
        <p:spPr>
          <a:xfrm>
            <a:off x="323527" y="4959400"/>
            <a:ext cx="834012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AC0ABE70-AAC3-4698-AFB9-048DAA016C23}"/>
              </a:ext>
            </a:extLst>
          </p:cNvPr>
          <p:cNvSpPr txBox="1"/>
          <p:nvPr/>
        </p:nvSpPr>
        <p:spPr>
          <a:xfrm>
            <a:off x="2621380" y="986315"/>
            <a:ext cx="3744416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Basic </a:t>
            </a:r>
            <a:r>
              <a:rPr lang="pl-PL" sz="2800" b="1" dirty="0" err="1">
                <a:solidFill>
                  <a:schemeClr val="bg1"/>
                </a:solidFill>
              </a:rPr>
              <a:t>parts</a:t>
            </a:r>
            <a:r>
              <a:rPr lang="pl-PL" sz="2800" b="1" dirty="0">
                <a:solidFill>
                  <a:schemeClr val="bg1"/>
                </a:solidFill>
              </a:rPr>
              <a:t> of .</a:t>
            </a:r>
            <a:r>
              <a:rPr lang="pl-PL" sz="2800" b="1" dirty="0" err="1">
                <a:solidFill>
                  <a:schemeClr val="bg1"/>
                </a:solidFill>
              </a:rPr>
              <a:t>sif</a:t>
            </a:r>
            <a:r>
              <a:rPr lang="pl-PL" sz="2800" b="1" dirty="0">
                <a:solidFill>
                  <a:schemeClr val="bg1"/>
                </a:solidFill>
              </a:rPr>
              <a:t> file</a:t>
            </a:r>
          </a:p>
        </p:txBody>
      </p:sp>
    </p:spTree>
    <p:extLst>
      <p:ext uri="{BB962C8B-B14F-4D97-AF65-F5344CB8AC3E}">
        <p14:creationId xmlns:p14="http://schemas.microsoft.com/office/powerpoint/2010/main" val="4016236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>
            <a:extLst>
              <a:ext uri="{FF2B5EF4-FFF2-40B4-BE49-F238E27FC236}">
                <a16:creationId xmlns:a16="http://schemas.microsoft.com/office/drawing/2014/main" xmlns="" id="{F5F9FCF6-2B09-480C-AE7A-F5729E623651}"/>
              </a:ext>
            </a:extLst>
          </p:cNvPr>
          <p:cNvSpPr/>
          <p:nvPr/>
        </p:nvSpPr>
        <p:spPr>
          <a:xfrm>
            <a:off x="6084164" y="2780928"/>
            <a:ext cx="2775227" cy="26402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D03182AE-1D54-447C-B6DB-BBB1FFEAA437}"/>
              </a:ext>
            </a:extLst>
          </p:cNvPr>
          <p:cNvSpPr/>
          <p:nvPr/>
        </p:nvSpPr>
        <p:spPr>
          <a:xfrm>
            <a:off x="179512" y="2780928"/>
            <a:ext cx="5727554" cy="26402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C2FA861-A3E2-4CBB-955B-C933453687A2}"/>
              </a:ext>
            </a:extLst>
          </p:cNvPr>
          <p:cNvSpPr txBox="1"/>
          <p:nvPr/>
        </p:nvSpPr>
        <p:spPr>
          <a:xfrm>
            <a:off x="2696750" y="984243"/>
            <a:ext cx="3744416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>
                <a:solidFill>
                  <a:schemeClr val="bg1"/>
                </a:solidFill>
              </a:rPr>
              <a:t>Solvers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BAA31D35-B3FD-4E7D-944F-486201D43C71}"/>
              </a:ext>
            </a:extLst>
          </p:cNvPr>
          <p:cNvSpPr txBox="1"/>
          <p:nvPr/>
        </p:nvSpPr>
        <p:spPr>
          <a:xfrm>
            <a:off x="179512" y="2880556"/>
            <a:ext cx="2775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/>
              <a:t>VectorHelmholtzSolver</a:t>
            </a:r>
            <a:endParaRPr lang="pl-PL" sz="2800" b="1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BC84C2DA-674A-4A30-B521-DE4DF8A694AE}"/>
              </a:ext>
            </a:extLst>
          </p:cNvPr>
          <p:cNvSpPr txBox="1"/>
          <p:nvPr/>
        </p:nvSpPr>
        <p:spPr>
          <a:xfrm>
            <a:off x="3131838" y="2880557"/>
            <a:ext cx="2775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/>
              <a:t>VectorHelmholtzCalcFields</a:t>
            </a:r>
            <a:endParaRPr lang="pl-PL" sz="2800" b="1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B86DD4E2-7B28-4334-8E2E-19D8972D3FAC}"/>
              </a:ext>
            </a:extLst>
          </p:cNvPr>
          <p:cNvSpPr txBox="1"/>
          <p:nvPr/>
        </p:nvSpPr>
        <p:spPr>
          <a:xfrm>
            <a:off x="6084164" y="3095999"/>
            <a:ext cx="277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/>
              <a:t>SaveGridData</a:t>
            </a:r>
            <a:endParaRPr lang="pl-PL" sz="2800" b="1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1A592511-95D4-4238-8010-CB6652F09DC8}"/>
              </a:ext>
            </a:extLst>
          </p:cNvPr>
          <p:cNvSpPr txBox="1"/>
          <p:nvPr/>
        </p:nvSpPr>
        <p:spPr>
          <a:xfrm>
            <a:off x="268060" y="3834663"/>
            <a:ext cx="2775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/>
              <a:t>Implement</a:t>
            </a:r>
            <a:r>
              <a:rPr lang="pl-PL" sz="2400" dirty="0"/>
              <a:t> Maxwell </a:t>
            </a:r>
            <a:r>
              <a:rPr lang="pl-PL" sz="2400" dirty="0" err="1"/>
              <a:t>equations</a:t>
            </a:r>
            <a:endParaRPr lang="pl-PL" sz="24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3708A608-FAA2-420A-B7D6-FB63CE7E9FD7}"/>
              </a:ext>
            </a:extLst>
          </p:cNvPr>
          <p:cNvSpPr txBox="1"/>
          <p:nvPr/>
        </p:nvSpPr>
        <p:spPr>
          <a:xfrm>
            <a:off x="3131837" y="3935443"/>
            <a:ext cx="2775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/>
              <a:t>Calculate</a:t>
            </a:r>
            <a:r>
              <a:rPr lang="pl-PL" sz="2400" dirty="0"/>
              <a:t> </a:t>
            </a:r>
            <a:r>
              <a:rPr lang="pl-PL" sz="2400" dirty="0" err="1"/>
              <a:t>values</a:t>
            </a:r>
            <a:r>
              <a:rPr lang="pl-PL" sz="2400" dirty="0"/>
              <a:t> of EM </a:t>
            </a:r>
            <a:r>
              <a:rPr lang="pl-PL" sz="2400" dirty="0" err="1"/>
              <a:t>wave</a:t>
            </a:r>
            <a:r>
              <a:rPr lang="pl-PL" sz="2400" dirty="0"/>
              <a:t> </a:t>
            </a:r>
            <a:r>
              <a:rPr lang="pl-PL" sz="2400" dirty="0" err="1"/>
              <a:t>parameters</a:t>
            </a:r>
            <a:endParaRPr lang="pl-PL" sz="2400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091F0704-F76A-45E7-ADAA-BAB0A851131A}"/>
              </a:ext>
            </a:extLst>
          </p:cNvPr>
          <p:cNvSpPr txBox="1"/>
          <p:nvPr/>
        </p:nvSpPr>
        <p:spPr>
          <a:xfrm>
            <a:off x="6084163" y="3934290"/>
            <a:ext cx="2775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/>
              <a:t>Save</a:t>
            </a:r>
            <a:r>
              <a:rPr lang="pl-PL" sz="2400" dirty="0"/>
              <a:t> </a:t>
            </a:r>
            <a:r>
              <a:rPr lang="pl-PL" sz="2400" dirty="0" err="1"/>
              <a:t>values</a:t>
            </a:r>
            <a:r>
              <a:rPr lang="pl-PL" sz="2400" dirty="0"/>
              <a:t> of EM </a:t>
            </a:r>
            <a:r>
              <a:rPr lang="pl-PL" sz="2400" dirty="0" err="1"/>
              <a:t>wave</a:t>
            </a:r>
            <a:r>
              <a:rPr lang="pl-PL" sz="2400" dirty="0"/>
              <a:t> </a:t>
            </a:r>
            <a:r>
              <a:rPr lang="pl-PL" sz="2400" dirty="0" err="1"/>
              <a:t>parameters</a:t>
            </a:r>
            <a:r>
              <a:rPr lang="pl-PL" sz="2400" dirty="0"/>
              <a:t> in </a:t>
            </a:r>
            <a:r>
              <a:rPr lang="pl-PL" sz="2400" dirty="0" err="1"/>
              <a:t>an</a:t>
            </a:r>
            <a:r>
              <a:rPr lang="pl-PL" sz="2400" dirty="0"/>
              <a:t> </a:t>
            </a:r>
            <a:r>
              <a:rPr lang="pl-PL" sz="2400" dirty="0" err="1"/>
              <a:t>external</a:t>
            </a:r>
            <a:r>
              <a:rPr lang="pl-PL" sz="2400" dirty="0"/>
              <a:t> file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xmlns="" id="{D8F2CC16-3C52-467F-8A04-57C1EEF86200}"/>
              </a:ext>
            </a:extLst>
          </p:cNvPr>
          <p:cNvCxnSpPr>
            <a:cxnSpLocks/>
          </p:cNvCxnSpPr>
          <p:nvPr/>
        </p:nvCxnSpPr>
        <p:spPr>
          <a:xfrm flipH="1">
            <a:off x="1540852" y="1641686"/>
            <a:ext cx="2383076" cy="9706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xmlns="" id="{5BB3CF94-2C06-4C85-B4B9-B596DD8A61EC}"/>
              </a:ext>
            </a:extLst>
          </p:cNvPr>
          <p:cNvCxnSpPr>
            <a:cxnSpLocks/>
          </p:cNvCxnSpPr>
          <p:nvPr/>
        </p:nvCxnSpPr>
        <p:spPr>
          <a:xfrm>
            <a:off x="5252670" y="1600296"/>
            <a:ext cx="2383076" cy="9706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xmlns="" id="{300E0CC8-53B5-4DB8-925A-5D73A82298E4}"/>
              </a:ext>
            </a:extLst>
          </p:cNvPr>
          <p:cNvCxnSpPr>
            <a:cxnSpLocks/>
          </p:cNvCxnSpPr>
          <p:nvPr/>
        </p:nvCxnSpPr>
        <p:spPr>
          <a:xfrm>
            <a:off x="4519451" y="1676016"/>
            <a:ext cx="0" cy="936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ABF5F42D-2731-4AA1-9F5D-7CFC9DC6E40F}"/>
              </a:ext>
            </a:extLst>
          </p:cNvPr>
          <p:cNvSpPr txBox="1"/>
          <p:nvPr/>
        </p:nvSpPr>
        <p:spPr>
          <a:xfrm>
            <a:off x="1259629" y="546917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/>
              <a:t>Specific</a:t>
            </a:r>
            <a:r>
              <a:rPr lang="pl-PL" sz="2800" dirty="0"/>
              <a:t> for the problem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5426EFC6-15EB-4430-A00A-2B97BA80B996}"/>
              </a:ext>
            </a:extLst>
          </p:cNvPr>
          <p:cNvSpPr txBox="1"/>
          <p:nvPr/>
        </p:nvSpPr>
        <p:spPr>
          <a:xfrm>
            <a:off x="6535673" y="553737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Universal</a:t>
            </a:r>
          </a:p>
        </p:txBody>
      </p:sp>
    </p:spTree>
    <p:extLst>
      <p:ext uri="{BB962C8B-B14F-4D97-AF65-F5344CB8AC3E}">
        <p14:creationId xmlns:p14="http://schemas.microsoft.com/office/powerpoint/2010/main" val="252776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A3668263-95B9-4B35-89A4-C61CD2B733EF}"/>
              </a:ext>
            </a:extLst>
          </p:cNvPr>
          <p:cNvSpPr txBox="1"/>
          <p:nvPr/>
        </p:nvSpPr>
        <p:spPr>
          <a:xfrm>
            <a:off x="2372853" y="980728"/>
            <a:ext cx="439541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/>
              <a:t>VectorHelmholtzSolver</a:t>
            </a:r>
            <a:endParaRPr lang="pl-PL" sz="2800" b="1" dirty="0"/>
          </a:p>
        </p:txBody>
      </p:sp>
      <p:graphicFrame>
        <p:nvGraphicFramePr>
          <p:cNvPr id="11" name="Tabela 3">
            <a:extLst>
              <a:ext uri="{FF2B5EF4-FFF2-40B4-BE49-F238E27FC236}">
                <a16:creationId xmlns:a16="http://schemas.microsoft.com/office/drawing/2014/main" xmlns="" id="{044DBA7F-D9D2-4BDC-BC2B-C5E286BBAC32}"/>
              </a:ext>
            </a:extLst>
          </p:cNvPr>
          <p:cNvGraphicFramePr>
            <a:graphicFrameLocks noGrp="1"/>
          </p:cNvGraphicFramePr>
          <p:nvPr/>
        </p:nvGraphicFramePr>
        <p:xfrm>
          <a:off x="1040526" y="1491710"/>
          <a:ext cx="7060064" cy="1569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0064">
                  <a:extLst>
                    <a:ext uri="{9D8B030D-6E8A-4147-A177-3AD203B41FA5}">
                      <a16:colId xmlns:a16="http://schemas.microsoft.com/office/drawing/2014/main" xmlns="" val="783826345"/>
                    </a:ext>
                  </a:extLst>
                </a:gridCol>
              </a:tblGrid>
              <a:tr h="1569659">
                <a:tc>
                  <a:txBody>
                    <a:bodyPr/>
                    <a:lstStyle/>
                    <a:p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Solver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1</a:t>
                      </a: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Equation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= "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VectorHelmholtz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"</a:t>
                      </a: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Variable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= 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E[E re:1 E im:1]</a:t>
                      </a: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Procedure = "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VectorHelmholtz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„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"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VectorHelmholtzSolver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"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…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7933112"/>
                  </a:ext>
                </a:extLst>
              </a:tr>
            </a:tbl>
          </a:graphicData>
        </a:graphic>
      </p:graphicFrame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D9DE7C0E-75E9-4B50-A516-44CFBC05F649}"/>
              </a:ext>
            </a:extLst>
          </p:cNvPr>
          <p:cNvSpPr txBox="1"/>
          <p:nvPr/>
        </p:nvSpPr>
        <p:spPr>
          <a:xfrm>
            <a:off x="1040526" y="3061369"/>
            <a:ext cx="706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/>
              <a:t>Parameters</a:t>
            </a:r>
            <a:r>
              <a:rPr lang="pl-PL" sz="2400" dirty="0"/>
              <a:t> </a:t>
            </a:r>
            <a:r>
              <a:rPr lang="pl-PL" sz="2400" dirty="0" err="1"/>
              <a:t>are</a:t>
            </a:r>
            <a:r>
              <a:rPr lang="pl-PL" sz="2400" dirty="0"/>
              <a:t> </a:t>
            </a:r>
            <a:r>
              <a:rPr lang="pl-PL" sz="2400" dirty="0" err="1"/>
              <a:t>calculated</a:t>
            </a:r>
            <a:r>
              <a:rPr lang="pl-PL" sz="2400" dirty="0"/>
              <a:t> </a:t>
            </a:r>
            <a:r>
              <a:rPr lang="pl-PL" sz="2400" dirty="0" err="1"/>
              <a:t>relative</a:t>
            </a:r>
            <a:r>
              <a:rPr lang="pl-PL" sz="2400" dirty="0"/>
              <a:t> to the </a:t>
            </a:r>
            <a:r>
              <a:rPr lang="pl-PL" sz="2400" dirty="0" err="1"/>
              <a:t>vector</a:t>
            </a:r>
            <a:r>
              <a:rPr lang="pl-PL" sz="2400" dirty="0"/>
              <a:t> </a:t>
            </a:r>
            <a:r>
              <a:rPr lang="pl-PL" sz="2400" i="1" dirty="0"/>
              <a:t>E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1B6BEFF0-483E-49BC-9FD0-54A8F327C887}"/>
              </a:ext>
            </a:extLst>
          </p:cNvPr>
          <p:cNvSpPr txBox="1"/>
          <p:nvPr/>
        </p:nvSpPr>
        <p:spPr>
          <a:xfrm>
            <a:off x="3671900" y="3572350"/>
            <a:ext cx="18002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/>
              <a:t>Constants</a:t>
            </a:r>
            <a:endParaRPr lang="pl-PL" sz="2800" b="1" dirty="0"/>
          </a:p>
        </p:txBody>
      </p:sp>
      <p:graphicFrame>
        <p:nvGraphicFramePr>
          <p:cNvPr id="20" name="Tabela 3">
            <a:extLst>
              <a:ext uri="{FF2B5EF4-FFF2-40B4-BE49-F238E27FC236}">
                <a16:creationId xmlns:a16="http://schemas.microsoft.com/office/drawing/2014/main" xmlns="" id="{FB00E8AE-A99E-47B3-B88A-577027D139F5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4118695"/>
          <a:ext cx="3888432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xmlns="" val="783826345"/>
                    </a:ext>
                  </a:extLst>
                </a:gridCol>
              </a:tblGrid>
              <a:tr h="2022072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! Constants for wave equation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$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beta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=21.243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$ </a:t>
                      </a:r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beta_lim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=47.896</a:t>
                      </a: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$ </a:t>
                      </a:r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const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=0.013292</a:t>
                      </a: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$ 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w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=2*pi*(2.5e9)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! Constant for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Leontovich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boundary condition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$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l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=767340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7933112"/>
                  </a:ext>
                </a:extLst>
              </a:tr>
            </a:tbl>
          </a:graphicData>
        </a:graphic>
      </p:graphicFrame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xmlns="" id="{DA4A3D2C-7E78-4A6B-B5EA-334D39FE90BC}"/>
              </a:ext>
            </a:extLst>
          </p:cNvPr>
          <p:cNvCxnSpPr>
            <a:cxnSpLocks/>
          </p:cNvCxnSpPr>
          <p:nvPr/>
        </p:nvCxnSpPr>
        <p:spPr>
          <a:xfrm flipH="1">
            <a:off x="3671900" y="4474463"/>
            <a:ext cx="1260142" cy="48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xmlns="" id="{F8DDAA5D-F765-4055-B997-31FBAE9A11EA}"/>
              </a:ext>
            </a:extLst>
          </p:cNvPr>
          <p:cNvCxnSpPr>
            <a:cxnSpLocks/>
          </p:cNvCxnSpPr>
          <p:nvPr/>
        </p:nvCxnSpPr>
        <p:spPr>
          <a:xfrm flipH="1">
            <a:off x="3671900" y="4759971"/>
            <a:ext cx="126014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00B3C7C8-EDDE-4996-8464-DA185EEAAD10}"/>
              </a:ext>
            </a:extLst>
          </p:cNvPr>
          <p:cNvSpPr txBox="1"/>
          <p:nvPr/>
        </p:nvSpPr>
        <p:spPr>
          <a:xfrm>
            <a:off x="5027143" y="4294601"/>
            <a:ext cx="3672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err="1"/>
              <a:t>Phase</a:t>
            </a:r>
            <a:r>
              <a:rPr lang="pl-PL" sz="2000" dirty="0"/>
              <a:t> </a:t>
            </a:r>
            <a:r>
              <a:rPr lang="pl-PL" sz="2000" dirty="0" err="1"/>
              <a:t>constant</a:t>
            </a:r>
            <a:r>
              <a:rPr lang="pl-PL" sz="2000" dirty="0"/>
              <a:t> </a:t>
            </a:r>
            <a:r>
              <a:rPr lang="el-GR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pl-PL" sz="2000" dirty="0"/>
              <a:t> 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0AF3B0D9-23A1-4143-BA84-033A8CAEF4CA}"/>
              </a:ext>
            </a:extLst>
          </p:cNvPr>
          <p:cNvSpPr txBox="1"/>
          <p:nvPr/>
        </p:nvSpPr>
        <p:spPr>
          <a:xfrm>
            <a:off x="5027143" y="4623160"/>
            <a:ext cx="3672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Limit </a:t>
            </a:r>
            <a:r>
              <a:rPr lang="pl-PL" sz="2000" dirty="0" err="1"/>
              <a:t>phase</a:t>
            </a:r>
            <a:r>
              <a:rPr lang="pl-PL" sz="2000" dirty="0"/>
              <a:t> </a:t>
            </a:r>
            <a:r>
              <a:rPr lang="pl-PL" sz="2000" dirty="0" err="1"/>
              <a:t>constant</a:t>
            </a:r>
            <a:r>
              <a:rPr lang="pl-PL" sz="2000" dirty="0"/>
              <a:t> </a:t>
            </a:r>
            <a:r>
              <a:rPr lang="el-GR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pl-PL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lim</a:t>
            </a:r>
            <a:r>
              <a:rPr lang="pl-PL" sz="2000" b="1" dirty="0"/>
              <a:t> </a:t>
            </a:r>
          </a:p>
        </p:txBody>
      </p:sp>
      <p:cxnSp>
        <p:nvCxnSpPr>
          <p:cNvPr id="25" name="Łącznik: łamany 24">
            <a:extLst>
              <a:ext uri="{FF2B5EF4-FFF2-40B4-BE49-F238E27FC236}">
                <a16:creationId xmlns:a16="http://schemas.microsoft.com/office/drawing/2014/main" xmlns="" id="{74FAD224-5ECA-4A5D-B259-AFEEAC6E0433}"/>
              </a:ext>
            </a:extLst>
          </p:cNvPr>
          <p:cNvCxnSpPr>
            <a:cxnSpLocks/>
          </p:cNvCxnSpPr>
          <p:nvPr/>
        </p:nvCxnSpPr>
        <p:spPr>
          <a:xfrm rot="10800000">
            <a:off x="3671900" y="4992492"/>
            <a:ext cx="1260142" cy="2298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Łącznik: łamany 25">
            <a:extLst>
              <a:ext uri="{FF2B5EF4-FFF2-40B4-BE49-F238E27FC236}">
                <a16:creationId xmlns:a16="http://schemas.microsoft.com/office/drawing/2014/main" xmlns="" id="{D7AC4CC7-63CC-4E7D-9782-45576B36F5CD}"/>
              </a:ext>
            </a:extLst>
          </p:cNvPr>
          <p:cNvCxnSpPr>
            <a:cxnSpLocks/>
          </p:cNvCxnSpPr>
          <p:nvPr/>
        </p:nvCxnSpPr>
        <p:spPr>
          <a:xfrm rot="10800000">
            <a:off x="3671900" y="5321052"/>
            <a:ext cx="1395586" cy="38767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rostokąt 26">
                <a:extLst>
                  <a:ext uri="{FF2B5EF4-FFF2-40B4-BE49-F238E27FC236}">
                    <a16:creationId xmlns:a16="http://schemas.microsoft.com/office/drawing/2014/main" xmlns="" id="{92B4CEAF-F21A-403B-B4E5-E9683C84862E}"/>
                  </a:ext>
                </a:extLst>
              </p:cNvPr>
              <p:cNvSpPr/>
              <p:nvPr/>
            </p:nvSpPr>
            <p:spPr>
              <a:xfrm>
                <a:off x="5027143" y="4969460"/>
                <a:ext cx="1979453" cy="573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sz="2000" i="1" smtClean="0"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pl-PL" sz="20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l-PL" sz="20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l-PL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pl-PL" sz="2000" b="0" i="1" smtClean="0">
                                <a:latin typeface="Cambria Math" panose="02040503050406030204" pitchFamily="18" charset="0"/>
                              </a:rPr>
                              <m:t>𝑤𝑎𝑣𝑒</m:t>
                            </m:r>
                          </m:sub>
                        </m:sSub>
                      </m:num>
                      <m:den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pl-PL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2000" i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pl-PL" sz="2000" i="0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</m:oMath>
                </a14:m>
                <a:endParaRPr lang="pl-PL" sz="2000" dirty="0"/>
              </a:p>
            </p:txBody>
          </p:sp>
        </mc:Choice>
        <mc:Fallback xmlns="">
          <p:sp>
            <p:nvSpPr>
              <p:cNvPr id="27" name="Prostokąt 26">
                <a:extLst>
                  <a:ext uri="{FF2B5EF4-FFF2-40B4-BE49-F238E27FC236}">
                    <a16:creationId xmlns:a16="http://schemas.microsoft.com/office/drawing/2014/main" id="{92B4CEAF-F21A-403B-B4E5-E9683C8486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143" y="4969460"/>
                <a:ext cx="1979453" cy="5739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73CBC005-0992-44E8-A0B4-38B65EFFB9A5}"/>
              </a:ext>
            </a:extLst>
          </p:cNvPr>
          <p:cNvSpPr txBox="1"/>
          <p:nvPr/>
        </p:nvSpPr>
        <p:spPr>
          <a:xfrm>
            <a:off x="5027143" y="5533113"/>
            <a:ext cx="3672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err="1"/>
              <a:t>Angular</a:t>
            </a:r>
            <a:r>
              <a:rPr lang="pl-PL" sz="2000" dirty="0"/>
              <a:t> </a:t>
            </a:r>
            <a:r>
              <a:rPr lang="pl-PL" sz="2000" dirty="0" err="1"/>
              <a:t>frequency</a:t>
            </a:r>
            <a:r>
              <a:rPr lang="pl-PL" sz="2000" dirty="0"/>
              <a:t> </a:t>
            </a:r>
            <a:r>
              <a:rPr lang="pl-PL" sz="20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ω</a:t>
            </a:r>
            <a:r>
              <a:rPr lang="pl-PL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pl-PL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= 2</a:t>
            </a:r>
            <a:r>
              <a:rPr lang="el-GR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π</a:t>
            </a:r>
            <a:r>
              <a:rPr lang="pl-PL" sz="20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r>
              <a:rPr lang="pl-PL" sz="2000" dirty="0"/>
              <a:t> </a:t>
            </a:r>
          </a:p>
          <a:p>
            <a:endParaRPr lang="pl-PL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rostokąt 28">
                <a:extLst>
                  <a:ext uri="{FF2B5EF4-FFF2-40B4-BE49-F238E27FC236}">
                    <a16:creationId xmlns:a16="http://schemas.microsoft.com/office/drawing/2014/main" xmlns="" id="{A68FF1D1-FDA6-4033-AFF7-A21D6F1F8E6A}"/>
                  </a:ext>
                </a:extLst>
              </p:cNvPr>
              <p:cNvSpPr/>
              <p:nvPr/>
            </p:nvSpPr>
            <p:spPr>
              <a:xfrm>
                <a:off x="5067484" y="5988811"/>
                <a:ext cx="2146870" cy="7186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sz="200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pl-PL" sz="2000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l-PL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l-PL" sz="2000" i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pl-PL" sz="2000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pl-PL" sz="20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l-PL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𝑟𝑒</m:t>
                                </m:r>
                                <m:r>
                                  <a:rPr lang="pl-PL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pl-PL" sz="2000" i="0">
                                <a:latin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pl-PL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𝐶𝑢</m:t>
                                </m:r>
                              </m:sub>
                            </m:sSub>
                          </m:num>
                          <m:den>
                            <m:r>
                              <a:rPr lang="pl-PL" sz="2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pl-PL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𝐶𝑢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pl-PL" sz="2000" dirty="0"/>
              </a:p>
            </p:txBody>
          </p:sp>
        </mc:Choice>
        <mc:Fallback xmlns="">
          <p:sp>
            <p:nvSpPr>
              <p:cNvPr id="29" name="Prostokąt 28">
                <a:extLst>
                  <a:ext uri="{FF2B5EF4-FFF2-40B4-BE49-F238E27FC236}">
                    <a16:creationId xmlns:a16="http://schemas.microsoft.com/office/drawing/2014/main" id="{A68FF1D1-FDA6-4033-AFF7-A21D6F1F8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484" y="5988811"/>
                <a:ext cx="2146870" cy="71865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Łącznik: łamany 29">
            <a:extLst>
              <a:ext uri="{FF2B5EF4-FFF2-40B4-BE49-F238E27FC236}">
                <a16:creationId xmlns:a16="http://schemas.microsoft.com/office/drawing/2014/main" xmlns="" id="{DC3EEB8D-FD13-41AF-90C7-64FAAA939C55}"/>
              </a:ext>
            </a:extLst>
          </p:cNvPr>
          <p:cNvCxnSpPr>
            <a:cxnSpLocks/>
            <a:stCxn id="29" idx="1"/>
          </p:cNvCxnSpPr>
          <p:nvPr/>
        </p:nvCxnSpPr>
        <p:spPr>
          <a:xfrm rot="10800000">
            <a:off x="3671900" y="5950822"/>
            <a:ext cx="1395584" cy="39731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678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A3668263-95B9-4B35-89A4-C61CD2B733EF}"/>
              </a:ext>
            </a:extLst>
          </p:cNvPr>
          <p:cNvSpPr txBox="1"/>
          <p:nvPr/>
        </p:nvSpPr>
        <p:spPr>
          <a:xfrm>
            <a:off x="2374294" y="1002929"/>
            <a:ext cx="439541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/>
              <a:t>VectorHelmholtzCalcFields</a:t>
            </a:r>
            <a:endParaRPr lang="pl-PL" sz="2800" b="1" dirty="0"/>
          </a:p>
        </p:txBody>
      </p:sp>
      <p:graphicFrame>
        <p:nvGraphicFramePr>
          <p:cNvPr id="11" name="Tabela 3">
            <a:extLst>
              <a:ext uri="{FF2B5EF4-FFF2-40B4-BE49-F238E27FC236}">
                <a16:creationId xmlns:a16="http://schemas.microsoft.com/office/drawing/2014/main" xmlns="" id="{044DBA7F-D9D2-4BDC-BC2B-C5E286BBAC32}"/>
              </a:ext>
            </a:extLst>
          </p:cNvPr>
          <p:cNvGraphicFramePr>
            <a:graphicFrameLocks noGrp="1"/>
          </p:cNvGraphicFramePr>
          <p:nvPr/>
        </p:nvGraphicFramePr>
        <p:xfrm>
          <a:off x="611558" y="1548349"/>
          <a:ext cx="7920881" cy="3560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1">
                  <a:extLst>
                    <a:ext uri="{9D8B030D-6E8A-4147-A177-3AD203B41FA5}">
                      <a16:colId xmlns:a16="http://schemas.microsoft.com/office/drawing/2014/main" xmlns="" val="783826345"/>
                    </a:ext>
                  </a:extLst>
                </a:gridCol>
              </a:tblGrid>
              <a:tr h="3560144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 Solver 2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Equation = "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calcfields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"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Procedure = "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VectorHelmholtz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" "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VectorHelmholtzCalcFields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"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 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Field Variable =  String "E"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Calculate 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Elemental Fields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 Logical True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Calculate 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Magnetic Field Strength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 Logical True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Calculate 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Magnetic Flux Density</a:t>
                      </a:r>
                      <a:r>
                        <a:rPr lang="en-US" sz="1600" b="0" kern="1200" dirty="0">
                          <a:solidFill>
                            <a:srgbClr val="FF0000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 Logical True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Calculate 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Poynting vector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 Logical True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Calculate </a:t>
                      </a:r>
                      <a:r>
                        <a:rPr lang="en-US" sz="1600" b="1" kern="1200" dirty="0" err="1">
                          <a:solidFill>
                            <a:srgbClr val="FF0000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Div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of Poynting Vector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 Logical True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Calculate 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Electric field</a:t>
                      </a:r>
                      <a:r>
                        <a:rPr lang="en-US" sz="1600" b="0" kern="1200" dirty="0">
                          <a:solidFill>
                            <a:srgbClr val="FF0000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 Logical True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Calculate </a:t>
                      </a: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Energy Functional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= Logical True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 …</a:t>
                      </a: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End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7933112"/>
                  </a:ext>
                </a:extLst>
              </a:tr>
            </a:tbl>
          </a:graphicData>
        </a:graphic>
      </p:graphicFrame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AA017567-C904-4AA0-86C0-A2F76D21A28C}"/>
              </a:ext>
            </a:extLst>
          </p:cNvPr>
          <p:cNvSpPr txBox="1"/>
          <p:nvPr/>
        </p:nvSpPr>
        <p:spPr>
          <a:xfrm>
            <a:off x="611558" y="5260614"/>
            <a:ext cx="7920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For „</a:t>
            </a:r>
            <a:r>
              <a:rPr lang="pl-PL" sz="2400" dirty="0" err="1"/>
              <a:t>SaveGridData</a:t>
            </a:r>
            <a:r>
              <a:rPr lang="pl-PL" sz="2400" dirty="0"/>
              <a:t>” </a:t>
            </a:r>
            <a:r>
              <a:rPr lang="pl-PL" sz="2400" dirty="0" err="1"/>
              <a:t>solver</a:t>
            </a:r>
            <a:r>
              <a:rPr lang="pl-PL" sz="2400" dirty="0"/>
              <a:t> </a:t>
            </a:r>
            <a:r>
              <a:rPr lang="pl-PL" sz="2400" dirty="0" err="1"/>
              <a:t>only</a:t>
            </a:r>
            <a:r>
              <a:rPr lang="pl-PL" sz="2400" dirty="0"/>
              <a:t> </a:t>
            </a:r>
            <a:r>
              <a:rPr lang="pl-PL" sz="2400" b="1" dirty="0" err="1">
                <a:solidFill>
                  <a:schemeClr val="accent3">
                    <a:lumMod val="50000"/>
                  </a:schemeClr>
                </a:solidFill>
              </a:rPr>
              <a:t>Electric</a:t>
            </a: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</a:rPr>
              <a:t> field</a:t>
            </a:r>
            <a:r>
              <a:rPr lang="pl-PL" sz="2400" b="1" dirty="0"/>
              <a:t> </a:t>
            </a:r>
            <a:r>
              <a:rPr lang="pl-PL" sz="2400" b="1" i="1" dirty="0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pl-PL" sz="2400" b="1" dirty="0"/>
              <a:t> </a:t>
            </a:r>
            <a:r>
              <a:rPr lang="pl-PL" sz="2400" dirty="0"/>
              <a:t>and </a:t>
            </a:r>
            <a:r>
              <a:rPr lang="pl-PL" sz="2400" b="1" dirty="0" err="1">
                <a:solidFill>
                  <a:schemeClr val="accent3">
                    <a:lumMod val="50000"/>
                  </a:schemeClr>
                </a:solidFill>
              </a:rPr>
              <a:t>Magnetic</a:t>
            </a: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</a:rPr>
              <a:t> Field </a:t>
            </a:r>
            <a:r>
              <a:rPr lang="pl-PL" sz="2400" b="1" dirty="0" err="1">
                <a:solidFill>
                  <a:schemeClr val="accent3">
                    <a:lumMod val="50000"/>
                  </a:schemeClr>
                </a:solidFill>
              </a:rPr>
              <a:t>Strength</a:t>
            </a: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l-PL" sz="2400" b="1" i="1" dirty="0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l-PL" sz="2400" dirty="0" err="1"/>
              <a:t>vectors</a:t>
            </a:r>
            <a:r>
              <a:rPr lang="pl-PL" sz="2400" dirty="0"/>
              <a:t> </a:t>
            </a:r>
            <a:r>
              <a:rPr lang="pl-PL" sz="2400" dirty="0" err="1"/>
              <a:t>are</a:t>
            </a:r>
            <a:r>
              <a:rPr lang="pl-PL" sz="2400" dirty="0"/>
              <a:t> </a:t>
            </a:r>
            <a:r>
              <a:rPr lang="pl-PL" sz="2400" dirty="0" err="1"/>
              <a:t>saved</a:t>
            </a:r>
            <a:r>
              <a:rPr lang="pl-PL" sz="2400" dirty="0"/>
              <a:t> in </a:t>
            </a:r>
            <a:r>
              <a:rPr lang="pl-PL" sz="2400" dirty="0" err="1"/>
              <a:t>an</a:t>
            </a:r>
            <a:r>
              <a:rPr lang="pl-PL" sz="2400" dirty="0"/>
              <a:t> </a:t>
            </a:r>
            <a:r>
              <a:rPr lang="pl-PL" sz="2400" dirty="0" err="1"/>
              <a:t>external</a:t>
            </a:r>
            <a:r>
              <a:rPr lang="pl-PL" sz="2400" dirty="0"/>
              <a:t> file</a:t>
            </a:r>
          </a:p>
        </p:txBody>
      </p:sp>
    </p:spTree>
    <p:extLst>
      <p:ext uri="{BB962C8B-B14F-4D97-AF65-F5344CB8AC3E}">
        <p14:creationId xmlns:p14="http://schemas.microsoft.com/office/powerpoint/2010/main" val="479252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C4943F6F-038E-4871-97B5-C1F9D1312680}"/>
              </a:ext>
            </a:extLst>
          </p:cNvPr>
          <p:cNvSpPr txBox="1"/>
          <p:nvPr/>
        </p:nvSpPr>
        <p:spPr>
          <a:xfrm>
            <a:off x="2699791" y="975644"/>
            <a:ext cx="3744416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>
                <a:solidFill>
                  <a:schemeClr val="bg1"/>
                </a:solidFill>
              </a:rPr>
              <a:t>Boundary</a:t>
            </a:r>
            <a:r>
              <a:rPr lang="pl-PL" sz="2800" b="1" dirty="0">
                <a:solidFill>
                  <a:schemeClr val="bg1"/>
                </a:solidFill>
              </a:rPr>
              <a:t> </a:t>
            </a:r>
            <a:r>
              <a:rPr lang="pl-PL" sz="2800" b="1" dirty="0" err="1">
                <a:solidFill>
                  <a:schemeClr val="bg1"/>
                </a:solidFill>
              </a:rPr>
              <a:t>conditions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58CA2DC-5F44-4C59-ABB6-6AEB7E4CDA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7" b="96154" l="639" r="97125">
                        <a14:foregroundMark x1="1166" y1="79128" x2="944" y2="82465"/>
                        <a14:foregroundMark x1="47511" y1="90994" x2="48562" y2="86235"/>
                        <a14:foregroundMark x1="48562" y1="86235" x2="19808" y2="71255"/>
                        <a14:foregroundMark x1="19808" y1="71255" x2="13255" y2="65528"/>
                        <a14:foregroundMark x1="2747" y1="79648" x2="1642" y2="82342"/>
                        <a14:foregroundMark x1="1921" y1="82329" x2="3347" y2="79846"/>
                        <a14:foregroundMark x1="25879" y1="94939" x2="36102" y2="95344"/>
                        <a14:foregroundMark x1="36102" y1="95344" x2="36102" y2="95344"/>
                        <a14:foregroundMark x1="36102" y1="95344" x2="26198" y2="94737"/>
                        <a14:foregroundMark x1="23962" y1="94939" x2="36102" y2="95749"/>
                        <a14:foregroundMark x1="36102" y1="95749" x2="36102" y2="95749"/>
                        <a14:foregroundMark x1="87859" y1="15587" x2="96893" y2="23876"/>
                        <a14:foregroundMark x1="88428" y1="31879" x2="87540" y2="17611"/>
                        <a14:backgroundMark x1="37970" y1="98240" x2="37061" y2="98785"/>
                        <a14:backgroundMark x1="48882" y1="91700" x2="38527" y2="97906"/>
                        <a14:backgroundMark x1="37061" y1="98785" x2="36741" y2="98785"/>
                        <a14:backgroundMark x1="14377" y1="95142" x2="22160" y2="96613"/>
                        <a14:backgroundMark x1="15335" y1="95951" x2="1917" y2="90283"/>
                        <a14:backgroundMark x1="1917" y1="90283" x2="958" y2="88664"/>
                        <a14:backgroundMark x1="14696" y1="95749" x2="12780" y2="94939"/>
                        <a14:backgroundMark x1="13419" y1="94939" x2="13419" y2="94939"/>
                        <a14:backgroundMark x1="14377" y1="94939" x2="14377" y2="94939"/>
                        <a14:backgroundMark x1="14377" y1="95142" x2="15016" y2="94939"/>
                        <a14:backgroundMark x1="15016" y1="94939" x2="15016" y2="94939"/>
                        <a14:backgroundMark x1="14058" y1="95547" x2="13099" y2="94332"/>
                        <a14:backgroundMark x1="13099" y1="94534" x2="15016" y2="94737"/>
                        <a14:backgroundMark x1="5431" y1="89879" x2="5112" y2="90081"/>
                        <a14:backgroundMark x1="5112" y1="89271" x2="0" y2="81377"/>
                        <a14:backgroundMark x1="639" y1="82389" x2="1597" y2="90688"/>
                        <a14:backgroundMark x1="639" y1="81984" x2="0" y2="71660"/>
                        <a14:backgroundMark x1="0" y1="71660" x2="1917" y2="67814"/>
                        <a14:backgroundMark x1="9265" y1="62955" x2="1597" y2="72065"/>
                        <a14:backgroundMark x1="1597" y1="72065" x2="319" y2="78138"/>
                        <a14:backgroundMark x1="639" y1="79352" x2="958" y2="78745"/>
                        <a14:backgroundMark x1="958" y1="77126" x2="1278" y2="77328"/>
                        <a14:backgroundMark x1="1278" y1="77328" x2="0" y2="78745"/>
                        <a14:backgroundMark x1="9585" y1="62551" x2="8946" y2="64170"/>
                        <a14:backgroundMark x1="98722" y1="24291" x2="92971" y2="34008"/>
                        <a14:backgroundMark x1="92971" y1="34008" x2="90096" y2="35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20" y="1935628"/>
            <a:ext cx="2354759" cy="3716457"/>
          </a:xfrm>
          <a:prstGeom prst="rect">
            <a:avLst/>
          </a:prstGeom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9567E69D-7EBF-4B23-AEE7-6483725C3DB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2453139" y="1935628"/>
            <a:ext cx="1254765" cy="6292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13CA146D-085F-4990-B8EA-BFD3529E550E}"/>
              </a:ext>
            </a:extLst>
          </p:cNvPr>
          <p:cNvSpPr txBox="1"/>
          <p:nvPr/>
        </p:nvSpPr>
        <p:spPr>
          <a:xfrm>
            <a:off x="580931" y="1674018"/>
            <a:ext cx="187220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/>
              <a:t>Inport</a:t>
            </a:r>
            <a:endParaRPr lang="pl-PL" sz="2800" b="1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0C79ECCF-8FCF-4A55-8105-3166BE83DB45}"/>
              </a:ext>
            </a:extLst>
          </p:cNvPr>
          <p:cNvSpPr txBox="1"/>
          <p:nvPr/>
        </p:nvSpPr>
        <p:spPr>
          <a:xfrm>
            <a:off x="6329417" y="1674018"/>
            <a:ext cx="1872208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/>
              <a:t>Walls</a:t>
            </a:r>
            <a:endParaRPr lang="pl-PL" sz="2800" b="1" dirty="0"/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xmlns="" id="{3405F097-FC3F-47C2-9A58-2F58DBCB8EFB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4950364" y="1935628"/>
            <a:ext cx="1379053" cy="1467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6A1F1DCC-975B-4DD3-BD15-416CD79A8316}"/>
              </a:ext>
            </a:extLst>
          </p:cNvPr>
          <p:cNvSpPr txBox="1"/>
          <p:nvPr/>
        </p:nvSpPr>
        <p:spPr>
          <a:xfrm>
            <a:off x="111338" y="2354105"/>
            <a:ext cx="2966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Source of EM </a:t>
            </a:r>
            <a:r>
              <a:rPr lang="pl-PL" sz="2400" dirty="0" err="1"/>
              <a:t>wave</a:t>
            </a: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/>
              <a:t>Described</a:t>
            </a:r>
            <a:r>
              <a:rPr lang="pl-PL" sz="2400" dirty="0"/>
              <a:t> by the </a:t>
            </a:r>
            <a:r>
              <a:rPr lang="pl-PL" sz="2400" dirty="0" err="1"/>
              <a:t>wave</a:t>
            </a:r>
            <a:r>
              <a:rPr lang="pl-PL" sz="2400" dirty="0"/>
              <a:t> </a:t>
            </a:r>
            <a:r>
              <a:rPr lang="pl-PL" sz="2400" dirty="0" err="1"/>
              <a:t>equation</a:t>
            </a:r>
            <a:r>
              <a:rPr lang="pl-PL" sz="2400" dirty="0"/>
              <a:t> </a:t>
            </a:r>
            <a:r>
              <a:rPr lang="pl-PL" sz="2400" dirty="0" err="1"/>
              <a:t>specific</a:t>
            </a:r>
            <a:r>
              <a:rPr lang="pl-PL" sz="2400" dirty="0"/>
              <a:t> for the </a:t>
            </a:r>
            <a:r>
              <a:rPr lang="pl-PL" sz="2400" dirty="0" err="1"/>
              <a:t>wave</a:t>
            </a:r>
            <a:r>
              <a:rPr lang="pl-PL" sz="2400" dirty="0"/>
              <a:t> </a:t>
            </a:r>
            <a:r>
              <a:rPr lang="pl-PL" sz="2400" dirty="0" err="1"/>
              <a:t>type</a:t>
            </a:r>
            <a:endParaRPr lang="pl-PL" sz="2400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103D69CF-5F21-4A41-B4B1-099B09091889}"/>
              </a:ext>
            </a:extLst>
          </p:cNvPr>
          <p:cNvSpPr txBox="1"/>
          <p:nvPr/>
        </p:nvSpPr>
        <p:spPr>
          <a:xfrm>
            <a:off x="6311092" y="2334071"/>
            <a:ext cx="25093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Energy </a:t>
            </a:r>
            <a:r>
              <a:rPr lang="pl-PL" sz="2400" dirty="0" err="1"/>
              <a:t>absorbing</a:t>
            </a:r>
            <a:r>
              <a:rPr lang="pl-PL" sz="2400" dirty="0"/>
              <a:t> </a:t>
            </a:r>
            <a:r>
              <a:rPr lang="pl-PL" sz="2400" dirty="0" err="1"/>
              <a:t>material</a:t>
            </a:r>
            <a:r>
              <a:rPr lang="pl-PL" sz="2400" dirty="0"/>
              <a:t> - </a:t>
            </a:r>
            <a:r>
              <a:rPr lang="pl-PL" sz="2400" dirty="0" err="1"/>
              <a:t>copper</a:t>
            </a: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/>
              <a:t>Described</a:t>
            </a:r>
            <a:r>
              <a:rPr lang="pl-PL" sz="2400" dirty="0"/>
              <a:t> by </a:t>
            </a:r>
            <a:r>
              <a:rPr lang="pl-PL" sz="2400" dirty="0" err="1"/>
              <a:t>Leontovich</a:t>
            </a:r>
            <a:r>
              <a:rPr lang="pl-PL" sz="2400" dirty="0"/>
              <a:t> </a:t>
            </a:r>
            <a:r>
              <a:rPr lang="pl-PL" sz="2400" dirty="0" err="1"/>
              <a:t>impedance</a:t>
            </a:r>
            <a:r>
              <a:rPr lang="pl-PL" sz="2400" dirty="0"/>
              <a:t> </a:t>
            </a:r>
            <a:r>
              <a:rPr lang="pl-PL" sz="2400" dirty="0" err="1"/>
              <a:t>boundary</a:t>
            </a:r>
            <a:r>
              <a:rPr lang="pl-PL" sz="2400" dirty="0"/>
              <a:t> </a:t>
            </a:r>
            <a:r>
              <a:rPr lang="pl-PL" sz="2400" dirty="0" err="1"/>
              <a:t>condition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152593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C4943F6F-038E-4871-97B5-C1F9D1312680}"/>
              </a:ext>
            </a:extLst>
          </p:cNvPr>
          <p:cNvSpPr txBox="1"/>
          <p:nvPr/>
        </p:nvSpPr>
        <p:spPr>
          <a:xfrm>
            <a:off x="2699792" y="980728"/>
            <a:ext cx="3744416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>
                <a:solidFill>
                  <a:schemeClr val="bg1"/>
                </a:solidFill>
              </a:rPr>
              <a:t>Inport</a:t>
            </a:r>
            <a:endParaRPr lang="pl-PL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2" name="Tabela 3">
            <a:extLst>
              <a:ext uri="{FF2B5EF4-FFF2-40B4-BE49-F238E27FC236}">
                <a16:creationId xmlns:a16="http://schemas.microsoft.com/office/drawing/2014/main" xmlns="" id="{01A025DB-7725-4A74-8482-C3D18B76417B}"/>
              </a:ext>
            </a:extLst>
          </p:cNvPr>
          <p:cNvGraphicFramePr>
            <a:graphicFrameLocks noGrp="1"/>
          </p:cNvGraphicFramePr>
          <p:nvPr/>
        </p:nvGraphicFramePr>
        <p:xfrm>
          <a:off x="202500" y="1628801"/>
          <a:ext cx="8689980" cy="2088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9980">
                  <a:extLst>
                    <a:ext uri="{9D8B030D-6E8A-4147-A177-3AD203B41FA5}">
                      <a16:colId xmlns:a16="http://schemas.microsoft.com/office/drawing/2014/main" xmlns="" val="783826345"/>
                    </a:ext>
                  </a:extLst>
                </a:gridCol>
              </a:tblGrid>
              <a:tr h="2088232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Boundary Condition 1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Target Boundaries(1) = 2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Name = "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Inport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"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Electric Robin Coefficient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im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= Real $ beta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Magnetic Boundary Load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im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2 = Variable Coordinate 1, Coordinate 2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Real MATC "2*beta*sqrt(const/sqrt(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(0)*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(0)+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(1)*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(1))) *cos(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beta_gr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*sqrt(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(0)*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(0)+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(1)*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tx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(1))-0.785398)"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End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79331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xmlns="" id="{FC14F174-7148-4A8B-82E8-549E201AB0B6}"/>
                  </a:ext>
                </a:extLst>
              </p:cNvPr>
              <p:cNvSpPr txBox="1"/>
              <p:nvPr/>
            </p:nvSpPr>
            <p:spPr>
              <a:xfrm>
                <a:off x="202500" y="3717033"/>
                <a:ext cx="8689980" cy="3013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l-PL" sz="2400" dirty="0"/>
                  <a:t>EM </a:t>
                </a:r>
                <a:r>
                  <a:rPr lang="pl-PL" sz="2400" dirty="0" err="1"/>
                  <a:t>wave</a:t>
                </a:r>
                <a:r>
                  <a:rPr lang="pl-PL" sz="2400" dirty="0"/>
                  <a:t> </a:t>
                </a:r>
                <a:r>
                  <a:rPr lang="pl-PL" sz="2400" dirty="0" err="1"/>
                  <a:t>source</a:t>
                </a:r>
                <a:r>
                  <a:rPr lang="pl-PL" sz="2400" dirty="0"/>
                  <a:t> for TE011 </a:t>
                </a:r>
                <a:r>
                  <a:rPr lang="pl-PL" sz="2400" dirty="0" err="1"/>
                  <a:t>type</a:t>
                </a:r>
                <a:r>
                  <a:rPr lang="pl-PL" sz="2400" dirty="0"/>
                  <a:t> </a:t>
                </a:r>
                <a:r>
                  <a:rPr lang="pl-PL" sz="2400" dirty="0" err="1"/>
                  <a:t>described</a:t>
                </a:r>
                <a:r>
                  <a:rPr lang="pl-PL" sz="2400" dirty="0"/>
                  <a:t> by Robin </a:t>
                </a:r>
                <a:r>
                  <a:rPr lang="pl-PL" sz="2400" dirty="0" err="1"/>
                  <a:t>boundary</a:t>
                </a:r>
                <a:r>
                  <a:rPr lang="pl-PL" sz="2400" dirty="0"/>
                  <a:t> </a:t>
                </a:r>
                <a:r>
                  <a:rPr lang="pl-PL" sz="2400" dirty="0" err="1"/>
                  <a:t>condition</a:t>
                </a:r>
                <a:r>
                  <a:rPr lang="pl-PL" sz="2400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l-PL" sz="2000" dirty="0" err="1"/>
                  <a:t>Electric</a:t>
                </a:r>
                <a:r>
                  <a:rPr lang="pl-PL" sz="2000" dirty="0"/>
                  <a:t> Robin </a:t>
                </a:r>
                <a:r>
                  <a:rPr lang="pl-PL" sz="2000" dirty="0" err="1"/>
                  <a:t>Coefficient</a:t>
                </a:r>
                <a:r>
                  <a:rPr lang="pl-PL" sz="2000" dirty="0"/>
                  <a:t>: </a:t>
                </a:r>
                <a14:m>
                  <m:oMath xmlns:m="http://schemas.openxmlformats.org/officeDocument/2006/math">
                    <m:r>
                      <a:rPr lang="pl-PL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pl-PL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pl-PL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l-PL" sz="2000" dirty="0" err="1"/>
                  <a:t>Magnetic</a:t>
                </a:r>
                <a:r>
                  <a:rPr lang="pl-PL" sz="2000" dirty="0"/>
                  <a:t> </a:t>
                </a:r>
                <a:r>
                  <a:rPr lang="pl-PL" sz="2000" dirty="0" err="1"/>
                  <a:t>Boundary</a:t>
                </a:r>
                <a:r>
                  <a:rPr lang="pl-PL" sz="2000" dirty="0"/>
                  <a:t> </a:t>
                </a:r>
                <a:r>
                  <a:rPr lang="pl-PL" sz="2000" dirty="0" err="1"/>
                  <a:t>Load</a:t>
                </a:r>
                <a:r>
                  <a:rPr lang="pl-PL" sz="2000" dirty="0"/>
                  <a:t>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pl-PL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0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pl-PL" sz="2000" i="1">
                          <a:latin typeface="Cambria Math" panose="02040503050406030204" pitchFamily="18" charset="0"/>
                        </a:rPr>
                        <m:t>∙2</m:t>
                      </m:r>
                      <m:r>
                        <a:rPr lang="pl-P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pl-PL" sz="2000" i="1">
                          <a:latin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pl-PL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l-PL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l-PL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pl-PL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pl-PL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l-PL" sz="20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l-PL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p>
                                            <m:sSupPr>
                                              <m:ctrlPr>
                                                <a:rPr lang="pl-PL" sz="2000" i="1"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</a:rPr>
                                                <m:t>2∙</m:t>
                                              </m:r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p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  <m:sub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01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l-PL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𝑤𝑎𝑣𝑒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pl-PL" sz="2000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pl-PL" sz="2000" i="1"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pl-PL" sz="20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pl-PL" sz="20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e>
                              </m:d>
                            </m:den>
                          </m:f>
                        </m:e>
                      </m:rad>
                      <m:r>
                        <a:rPr lang="pl-PL" sz="2000" i="1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begChr m:val="["/>
                          <m:endChr m:val="]"/>
                          <m:ctrlPr>
                            <a:rPr lang="pl-PL" sz="2000" i="1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pl-PL" sz="2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l-PL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l-PL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sSup>
                                        <m:sSupPr>
                                          <m:ctrlPr>
                                            <a:rPr lang="pl-PL" sz="20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2∙</m:t>
                                          </m:r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p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  <m:sub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</a:rPr>
                                        <m:t>01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l-PL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</a:rPr>
                                        <m:t>𝑤𝑎𝑣𝑒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pl-PL" sz="2000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ad>
                                <m:radPr>
                                  <m:degHide m:val="on"/>
                                  <m:ctrlPr>
                                    <a:rPr lang="pl-PL" sz="20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pl-PL" sz="20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l-PL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pl-PL" sz="20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</m:d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l-PL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l-PL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l-PL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l-PL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pl-PL" sz="2400" dirty="0"/>
              </a:p>
            </p:txBody>
          </p:sp>
        </mc:Choice>
        <mc:Fallback xmlns="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FC14F174-7148-4A8B-82E8-549E201AB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00" y="3717033"/>
                <a:ext cx="8689980" cy="3013261"/>
              </a:xfrm>
              <a:prstGeom prst="rect">
                <a:avLst/>
              </a:prstGeom>
              <a:blipFill>
                <a:blip r:embed="rId7"/>
                <a:stretch>
                  <a:fillRect l="-912" t="-161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734D3AFE-0CCE-44C0-B90B-C307E6BBABE2}"/>
              </a:ext>
            </a:extLst>
          </p:cNvPr>
          <p:cNvSpPr txBox="1"/>
          <p:nvPr/>
        </p:nvSpPr>
        <p:spPr>
          <a:xfrm>
            <a:off x="3419872" y="631648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Simplified</a:t>
            </a:r>
            <a:r>
              <a:rPr lang="pl-PL" dirty="0"/>
              <a:t> Bessel </a:t>
            </a:r>
            <a:r>
              <a:rPr lang="pl-PL" dirty="0" err="1"/>
              <a:t>function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0858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C4943F6F-038E-4871-97B5-C1F9D1312680}"/>
              </a:ext>
            </a:extLst>
          </p:cNvPr>
          <p:cNvSpPr txBox="1"/>
          <p:nvPr/>
        </p:nvSpPr>
        <p:spPr>
          <a:xfrm>
            <a:off x="2699792" y="996279"/>
            <a:ext cx="374441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b="1" dirty="0" err="1">
                <a:solidFill>
                  <a:schemeClr val="bg1"/>
                </a:solidFill>
              </a:rPr>
              <a:t>Walls</a:t>
            </a:r>
            <a:endParaRPr lang="pl-PL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2" name="Tabela 3">
            <a:extLst>
              <a:ext uri="{FF2B5EF4-FFF2-40B4-BE49-F238E27FC236}">
                <a16:creationId xmlns:a16="http://schemas.microsoft.com/office/drawing/2014/main" xmlns="" id="{01A025DB-7725-4A74-8482-C3D18B76417B}"/>
              </a:ext>
            </a:extLst>
          </p:cNvPr>
          <p:cNvGraphicFramePr>
            <a:graphicFrameLocks noGrp="1"/>
          </p:cNvGraphicFramePr>
          <p:nvPr/>
        </p:nvGraphicFramePr>
        <p:xfrm>
          <a:off x="202500" y="1628801"/>
          <a:ext cx="8689980" cy="1800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9980">
                  <a:extLst>
                    <a:ext uri="{9D8B030D-6E8A-4147-A177-3AD203B41FA5}">
                      <a16:colId xmlns:a16="http://schemas.microsoft.com/office/drawing/2014/main" xmlns="" val="783826345"/>
                    </a:ext>
                  </a:extLst>
                </a:gridCol>
              </a:tblGrid>
              <a:tr h="1800196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Boundary Condition 2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Target Boundaries(4) = 1 3 4 5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Name = "Walls"</a:t>
                      </a:r>
                      <a:r>
                        <a:rPr lang="es-ES_tradn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s-ES_tradn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!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Leontovich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impedance boundary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Electric Robin Coefficient = Real $ -l 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 Electric Robin Coefficient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im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= Real $ l </a:t>
                      </a:r>
                      <a:endParaRPr lang="pl-PL" sz="1600" b="0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End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79331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xmlns="" id="{FC14F174-7148-4A8B-82E8-549E201AB0B6}"/>
                  </a:ext>
                </a:extLst>
              </p:cNvPr>
              <p:cNvSpPr txBox="1"/>
              <p:nvPr/>
            </p:nvSpPr>
            <p:spPr>
              <a:xfrm>
                <a:off x="180932" y="3428997"/>
                <a:ext cx="8689980" cy="1890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l-PL" sz="2400" dirty="0"/>
                  <a:t>Energy </a:t>
                </a:r>
                <a:r>
                  <a:rPr lang="pl-PL" sz="2400" dirty="0" err="1"/>
                  <a:t>absorption</a:t>
                </a:r>
                <a:r>
                  <a:rPr lang="pl-PL" sz="2400" dirty="0"/>
                  <a:t> </a:t>
                </a:r>
                <a:r>
                  <a:rPr lang="pl-PL" sz="2400" dirty="0" err="1"/>
                  <a:t>described</a:t>
                </a:r>
                <a:r>
                  <a:rPr lang="pl-PL" sz="2400" dirty="0"/>
                  <a:t> by </a:t>
                </a:r>
                <a:r>
                  <a:rPr lang="pl-PL" sz="2400" dirty="0" err="1"/>
                  <a:t>Leontovich</a:t>
                </a:r>
                <a:r>
                  <a:rPr lang="pl-PL" sz="2400" dirty="0"/>
                  <a:t> </a:t>
                </a:r>
                <a:r>
                  <a:rPr lang="pl-PL" sz="2400" dirty="0" err="1"/>
                  <a:t>impedance</a:t>
                </a:r>
                <a:r>
                  <a:rPr lang="pl-PL" sz="2400" dirty="0"/>
                  <a:t> </a:t>
                </a:r>
                <a:r>
                  <a:rPr lang="pl-PL" sz="2400" dirty="0" err="1"/>
                  <a:t>boundary</a:t>
                </a:r>
                <a:r>
                  <a:rPr lang="pl-PL" sz="2400" dirty="0"/>
                  <a:t> </a:t>
                </a:r>
                <a:r>
                  <a:rPr lang="pl-PL" sz="2400" dirty="0" err="1"/>
                  <a:t>condition</a:t>
                </a:r>
                <a:r>
                  <a:rPr lang="pl-PL" sz="2400" dirty="0"/>
                  <a:t> in form of Robin </a:t>
                </a:r>
                <a:r>
                  <a:rPr lang="pl-PL" sz="2400" dirty="0" err="1"/>
                  <a:t>condition</a:t>
                </a:r>
                <a:r>
                  <a:rPr lang="pl-PL" sz="2400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l-PL" sz="2000" dirty="0" err="1"/>
                  <a:t>Electric</a:t>
                </a:r>
                <a:r>
                  <a:rPr lang="pl-PL" sz="2000" dirty="0"/>
                  <a:t> Robin </a:t>
                </a:r>
                <a:r>
                  <a:rPr lang="pl-PL" sz="2000" dirty="0" err="1"/>
                  <a:t>Coefficient</a:t>
                </a:r>
                <a:r>
                  <a:rPr lang="pl-PL" sz="2000" dirty="0"/>
                  <a:t>:</a:t>
                </a:r>
              </a:p>
              <a:p>
                <a:r>
                  <a:rPr lang="pl-PL" sz="2000" dirty="0"/>
                  <a:t>	</a:t>
                </a:r>
                <a14:m>
                  <m:oMath xmlns:m="http://schemas.openxmlformats.org/officeDocument/2006/math">
                    <m:r>
                      <a:rPr lang="pl-PL" sz="2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pl-PL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l-PL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pl-PL" sz="24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pl-PL" sz="2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pl-PL" sz="2400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pl-PL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sz="2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l-PL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pl-PL" sz="2400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pl-PL" sz="24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l-PL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4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pl-PL" sz="2400" i="1">
                                    <a:latin typeface="Cambria Math" panose="02040503050406030204" pitchFamily="18" charset="0"/>
                                  </a:rPr>
                                  <m:t>𝑟𝑒</m:t>
                                </m:r>
                                <m:r>
                                  <a:rPr lang="pl-PL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pl-PL" sz="2400" i="1">
                                <a:latin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pl-PL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4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pl-PL" sz="2400" i="1">
                                    <a:latin typeface="Cambria Math" panose="02040503050406030204" pitchFamily="18" charset="0"/>
                                  </a:rPr>
                                  <m:t>𝐶𝑢</m:t>
                                </m:r>
                              </m:sub>
                            </m:sSub>
                          </m:num>
                          <m:den>
                            <m:r>
                              <a:rPr lang="pl-PL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pl-PL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4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pl-PL" sz="2400" i="1">
                                    <a:latin typeface="Cambria Math" panose="02040503050406030204" pitchFamily="18" charset="0"/>
                                  </a:rPr>
                                  <m:t>𝐶𝑢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pl-PL" sz="2400" dirty="0"/>
              </a:p>
            </p:txBody>
          </p:sp>
        </mc:Choice>
        <mc:Fallback xmlns="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FC14F174-7148-4A8B-82E8-549E201AB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32" y="3428997"/>
                <a:ext cx="8689980" cy="1890326"/>
              </a:xfrm>
              <a:prstGeom prst="rect">
                <a:avLst/>
              </a:prstGeom>
              <a:blipFill>
                <a:blip r:embed="rId7"/>
                <a:stretch>
                  <a:fillRect l="-982" t="-225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D19221C-3FF5-4868-B903-25F9257DC7B6}"/>
              </a:ext>
            </a:extLst>
          </p:cNvPr>
          <p:cNvSpPr txBox="1"/>
          <p:nvPr/>
        </p:nvSpPr>
        <p:spPr>
          <a:xfrm>
            <a:off x="4398911" y="454769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Walls</a:t>
            </a:r>
            <a:r>
              <a:rPr lang="pl-PL" dirty="0"/>
              <a:t> </a:t>
            </a:r>
            <a:r>
              <a:rPr lang="pl-PL" dirty="0" err="1"/>
              <a:t>material’s</a:t>
            </a:r>
            <a:r>
              <a:rPr lang="pl-PL" dirty="0"/>
              <a:t> </a:t>
            </a:r>
            <a:r>
              <a:rPr lang="pl-PL" dirty="0" err="1"/>
              <a:t>parameters</a:t>
            </a:r>
            <a:endParaRPr lang="pl-PL" dirty="0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CD27D561-3227-4E59-8629-31E8229CC3AF}"/>
              </a:ext>
            </a:extLst>
          </p:cNvPr>
          <p:cNvCxnSpPr/>
          <p:nvPr/>
        </p:nvCxnSpPr>
        <p:spPr>
          <a:xfrm flipH="1">
            <a:off x="4427984" y="4725144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27558E6F-1DF2-4597-88A8-415C565C7FAF}"/>
              </a:ext>
            </a:extLst>
          </p:cNvPr>
          <p:cNvCxnSpPr/>
          <p:nvPr/>
        </p:nvCxnSpPr>
        <p:spPr>
          <a:xfrm flipH="1">
            <a:off x="4427984" y="5139303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F9A8C757-BEB5-4506-A718-3C28C4E70101}"/>
              </a:ext>
            </a:extLst>
          </p:cNvPr>
          <p:cNvSpPr txBox="1"/>
          <p:nvPr/>
        </p:nvSpPr>
        <p:spPr>
          <a:xfrm>
            <a:off x="1547664" y="571505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Interior </a:t>
            </a:r>
            <a:r>
              <a:rPr lang="pl-PL" dirty="0" err="1"/>
              <a:t>material’s</a:t>
            </a:r>
            <a:r>
              <a:rPr lang="pl-PL" dirty="0"/>
              <a:t> </a:t>
            </a:r>
            <a:r>
              <a:rPr lang="pl-PL" dirty="0" err="1"/>
              <a:t>parameter</a:t>
            </a:r>
            <a:endParaRPr lang="pl-PL" dirty="0"/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xmlns="" id="{C989C609-DABF-4CC9-AC02-0292E44FC2CC}"/>
              </a:ext>
            </a:extLst>
          </p:cNvPr>
          <p:cNvCxnSpPr/>
          <p:nvPr/>
        </p:nvCxnSpPr>
        <p:spPr>
          <a:xfrm flipV="1">
            <a:off x="2987824" y="5139303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226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63C89D6E-A4A6-4719-8422-A89BBF33049E}"/>
              </a:ext>
            </a:extLst>
          </p:cNvPr>
          <p:cNvSpPr txBox="1"/>
          <p:nvPr/>
        </p:nvSpPr>
        <p:spPr>
          <a:xfrm>
            <a:off x="625451" y="1791923"/>
            <a:ext cx="7736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/>
              <a:t>Code</a:t>
            </a:r>
            <a:r>
              <a:rPr lang="pl-PL" sz="2400" dirty="0"/>
              <a:t> for the </a:t>
            </a:r>
            <a:r>
              <a:rPr lang="pl-PL" sz="2400" dirty="0" err="1"/>
              <a:t>project</a:t>
            </a:r>
            <a:r>
              <a:rPr lang="pl-PL" sz="2400" dirty="0"/>
              <a:t> </a:t>
            </a:r>
            <a:r>
              <a:rPr lang="pl-PL" sz="2400" dirty="0" err="1"/>
              <a:t>available</a:t>
            </a:r>
            <a:r>
              <a:rPr lang="pl-PL" sz="2400" dirty="0"/>
              <a:t> on </a:t>
            </a:r>
            <a:r>
              <a:rPr lang="pl-PL" sz="2400" b="1" dirty="0"/>
              <a:t>GitHub</a:t>
            </a:r>
            <a:r>
              <a:rPr lang="pl-PL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GEO file for geometry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SIF file for ELMER FEM </a:t>
            </a:r>
            <a:r>
              <a:rPr lang="pl-PL" sz="2400" dirty="0" err="1"/>
              <a:t>solver</a:t>
            </a:r>
            <a:r>
              <a:rPr lang="pl-PL" sz="2400" dirty="0"/>
              <a:t>  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AC0ABE70-AAC3-4698-AFB9-048DAA016C23}"/>
              </a:ext>
            </a:extLst>
          </p:cNvPr>
          <p:cNvSpPr txBox="1"/>
          <p:nvPr/>
        </p:nvSpPr>
        <p:spPr>
          <a:xfrm>
            <a:off x="2621380" y="986315"/>
            <a:ext cx="3744416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>
                <a:solidFill>
                  <a:schemeClr val="bg1"/>
                </a:solidFill>
              </a:rPr>
              <a:t>Code</a:t>
            </a:r>
            <a:r>
              <a:rPr lang="pl-PL" sz="2800" b="1" dirty="0">
                <a:solidFill>
                  <a:schemeClr val="bg1"/>
                </a:solidFill>
              </a:rPr>
              <a:t> </a:t>
            </a:r>
            <a:r>
              <a:rPr lang="pl-PL" sz="2800" b="1" dirty="0" err="1">
                <a:solidFill>
                  <a:schemeClr val="bg1"/>
                </a:solidFill>
              </a:rPr>
              <a:t>files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78D2DA16-1176-4405-900B-0EEF72AD3B9C}"/>
              </a:ext>
            </a:extLst>
          </p:cNvPr>
          <p:cNvSpPr txBox="1"/>
          <p:nvPr/>
        </p:nvSpPr>
        <p:spPr>
          <a:xfrm>
            <a:off x="1321890" y="3572613"/>
            <a:ext cx="773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hlinkClick r:id="rId7"/>
              </a:rPr>
              <a:t>https://github.com/DKopala/MicrowaveChamber</a:t>
            </a:r>
            <a:endParaRPr lang="pl-PL" sz="2400" dirty="0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xmlns="" id="{0D61E01D-AC8A-49A3-A5ED-1B614AB3C36F}"/>
              </a:ext>
            </a:extLst>
          </p:cNvPr>
          <p:cNvSpPr/>
          <p:nvPr/>
        </p:nvSpPr>
        <p:spPr>
          <a:xfrm>
            <a:off x="442510" y="3429000"/>
            <a:ext cx="634181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42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38289" y="1196752"/>
            <a:ext cx="883658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adventure with ELMER FEM started in 2012. </a:t>
            </a:r>
          </a:p>
          <a:p>
            <a:endParaRPr lang="en-US" sz="2400" dirty="0"/>
          </a:p>
          <a:p>
            <a:r>
              <a:rPr lang="en-US" sz="2400" dirty="0"/>
              <a:t>In cooperation with </a:t>
            </a:r>
            <a:r>
              <a:rPr lang="en-US" sz="2400" b="1" dirty="0"/>
              <a:t>RADWAG</a:t>
            </a:r>
            <a:r>
              <a:rPr lang="en-US" sz="2400" dirty="0"/>
              <a:t>, Polish private company we undertaken</a:t>
            </a:r>
            <a:br>
              <a:rPr lang="en-US" sz="2400" dirty="0"/>
            </a:br>
            <a:r>
              <a:rPr lang="en-US" sz="2400" dirty="0"/>
              <a:t>the development of laboratory microwave moisture analyzers</a:t>
            </a:r>
          </a:p>
          <a:p>
            <a:r>
              <a:rPr lang="en-US" sz="2400" dirty="0"/>
              <a:t>– tool for assessment of humidity level in biological materials, </a:t>
            </a:r>
          </a:p>
          <a:p>
            <a:r>
              <a:rPr lang="en-US" sz="2400" dirty="0"/>
              <a:t>such as wood, yoghurt, etc.</a:t>
            </a:r>
          </a:p>
          <a:p>
            <a:endParaRPr lang="pl-PL" sz="2400" dirty="0"/>
          </a:p>
          <a:p>
            <a:endParaRPr lang="en-US" sz="2400" dirty="0"/>
          </a:p>
          <a:p>
            <a:r>
              <a:rPr lang="en-US" sz="2400" b="1" dirty="0"/>
              <a:t>Laboratory microwave moisture analyzers: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2 producers around the world,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very expensive,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highly profitable.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347" y="4797152"/>
            <a:ext cx="4046676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468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569DEA-54F0-465E-882F-4CCAF55572FF}"/>
              </a:ext>
            </a:extLst>
          </p:cNvPr>
          <p:cNvSpPr txBox="1"/>
          <p:nvPr/>
        </p:nvSpPr>
        <p:spPr>
          <a:xfrm>
            <a:off x="395536" y="2593935"/>
            <a:ext cx="79918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 err="1">
                <a:solidFill>
                  <a:schemeClr val="tx2"/>
                </a:solidFill>
                <a:effectLst/>
                <a:latin typeface="Open Sans" panose="020B0604020202020204" pitchFamily="34" charset="0"/>
              </a:rPr>
              <a:t>ParaView</a:t>
            </a:r>
            <a:r>
              <a:rPr lang="pl-PL" sz="2000" b="1" dirty="0">
                <a:solidFill>
                  <a:schemeClr val="tx2"/>
                </a:solidFill>
                <a:latin typeface="Open Sans" panose="020B0604020202020204" pitchFamily="34" charset="0"/>
              </a:rPr>
              <a:t>:</a:t>
            </a:r>
            <a:endParaRPr lang="pl-PL" sz="2000" b="1" i="0" dirty="0">
              <a:solidFill>
                <a:schemeClr val="tx2"/>
              </a:solidFill>
              <a:effectLst/>
              <a:latin typeface="Open Sans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Open Sans" panose="020B0604020202020204" pitchFamily="34" charset="0"/>
              </a:rPr>
              <a:t>open-source, multi-platform application</a:t>
            </a:r>
            <a:endParaRPr lang="pl-PL" sz="2000" b="0" i="0" dirty="0">
              <a:effectLst/>
              <a:latin typeface="Open Sans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Open Sans" panose="020B0604020202020204" pitchFamily="34" charset="0"/>
              </a:rPr>
              <a:t>qualitative and quantitative </a:t>
            </a:r>
            <a:r>
              <a:rPr lang="pl-PL" sz="2000" b="0" i="0" dirty="0">
                <a:effectLst/>
                <a:latin typeface="Open Sans" panose="020B0604020202020204" pitchFamily="34" charset="0"/>
              </a:rPr>
              <a:t>visualisation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4020202020204" pitchFamily="34" charset="0"/>
              </a:rPr>
              <a:t>interactive data exploration in 3D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Open Sans" panose="020B0604020202020204" pitchFamily="34" charset="0"/>
              </a:rPr>
              <a:t>batch processing</a:t>
            </a:r>
            <a:endParaRPr lang="pl-PL" sz="2000" b="0" i="0" dirty="0">
              <a:effectLst/>
              <a:latin typeface="Open Sans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Open Sans" panose="020B0604020202020204" pitchFamily="34" charset="0"/>
              </a:rPr>
              <a:t>high performance computation</a:t>
            </a:r>
            <a:endParaRPr lang="pl-PL" sz="2000" b="0" i="0" dirty="0">
              <a:effectLst/>
              <a:latin typeface="Open Sans" panose="020B0604020202020204" pitchFamily="34" charset="0"/>
            </a:endParaRPr>
          </a:p>
          <a:p>
            <a:endParaRPr lang="en-US" b="0" i="0" dirty="0">
              <a:effectLst/>
              <a:latin typeface="Open Sans" panose="020B0604020202020204" pitchFamily="34" charset="0"/>
            </a:endParaRPr>
          </a:p>
        </p:txBody>
      </p:sp>
      <p:sp>
        <p:nvSpPr>
          <p:cNvPr id="11" name="pole tekstowe 18">
            <a:extLst>
              <a:ext uri="{FF2B5EF4-FFF2-40B4-BE49-F238E27FC236}">
                <a16:creationId xmlns:a16="http://schemas.microsoft.com/office/drawing/2014/main" xmlns="" id="{D1AAFB2E-076A-4140-89DA-84363E4B44A9}"/>
              </a:ext>
            </a:extLst>
          </p:cNvPr>
          <p:cNvSpPr txBox="1"/>
          <p:nvPr/>
        </p:nvSpPr>
        <p:spPr>
          <a:xfrm>
            <a:off x="1403648" y="986315"/>
            <a:ext cx="5479210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Data analysis and visualization </a:t>
            </a:r>
          </a:p>
        </p:txBody>
      </p:sp>
    </p:spTree>
    <p:extLst>
      <p:ext uri="{BB962C8B-B14F-4D97-AF65-F5344CB8AC3E}">
        <p14:creationId xmlns:p14="http://schemas.microsoft.com/office/powerpoint/2010/main" val="1207704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75F0E0-A0F4-41BF-B1F1-3EE9F46FF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3"/>
          <a:stretch/>
        </p:blipFill>
        <p:spPr>
          <a:xfrm>
            <a:off x="0" y="1101080"/>
            <a:ext cx="9144000" cy="5784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84E908-9AB0-4FA0-8E5F-86AF1745DF06}"/>
              </a:ext>
            </a:extLst>
          </p:cNvPr>
          <p:cNvSpPr txBox="1"/>
          <p:nvPr/>
        </p:nvSpPr>
        <p:spPr>
          <a:xfrm>
            <a:off x="0" y="404664"/>
            <a:ext cx="815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T</a:t>
            </a:r>
            <a:r>
              <a:rPr lang="en-US" sz="2000" b="1" dirty="0"/>
              <a:t>he goal</a:t>
            </a:r>
            <a:r>
              <a:rPr lang="pl-PL" sz="2000" b="1" dirty="0"/>
              <a:t>:</a:t>
            </a:r>
            <a:r>
              <a:rPr lang="en-US" sz="2000" b="1" dirty="0"/>
              <a:t> find the areas of resonance of the standing wave</a:t>
            </a:r>
            <a:r>
              <a:rPr lang="pl-PL" sz="2000" b="1" dirty="0"/>
              <a:t>s</a:t>
            </a:r>
            <a:r>
              <a:rPr lang="en-US" sz="2000" b="1" dirty="0"/>
              <a:t> in the chamber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854970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1613EE-B99B-4746-A060-D07A64DAA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3"/>
          <a:stretch/>
        </p:blipFill>
        <p:spPr>
          <a:xfrm>
            <a:off x="0" y="1101080"/>
            <a:ext cx="9144000" cy="57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17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593D0B-7696-471F-B032-D866464D1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3"/>
          <a:stretch/>
        </p:blipFill>
        <p:spPr>
          <a:xfrm>
            <a:off x="0" y="1101080"/>
            <a:ext cx="9144000" cy="57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14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CC8504-FD79-488E-BDD5-A85C7C48F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3"/>
          <a:stretch/>
        </p:blipFill>
        <p:spPr>
          <a:xfrm>
            <a:off x="0" y="1101080"/>
            <a:ext cx="9144000" cy="57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19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AD3729-3E84-4D3C-B078-2F911D230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25"/>
          <a:stretch/>
        </p:blipFill>
        <p:spPr>
          <a:xfrm>
            <a:off x="0" y="1149424"/>
            <a:ext cx="9144000" cy="580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85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8E9C5A-5765-48E1-9FD2-D50F10975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3"/>
          <a:stretch/>
        </p:blipFill>
        <p:spPr>
          <a:xfrm>
            <a:off x="0" y="1268760"/>
            <a:ext cx="9144000" cy="57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21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181463-BECD-4003-8E94-DE8C58494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24"/>
            <a:ext cx="9144000" cy="64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20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77F849-461D-4D65-A84B-12B9602FF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44000" cy="64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987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E66B2C9-DC9B-49A6-A565-F81D17C45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5" y="-55400"/>
            <a:ext cx="9195712" cy="64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2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38289" y="1196752"/>
            <a:ext cx="814928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Barrier:</a:t>
            </a:r>
          </a:p>
          <a:p>
            <a:endParaRPr lang="en-US" sz="2400" dirty="0"/>
          </a:p>
          <a:p>
            <a:r>
              <a:rPr lang="en-US" sz="2400" dirty="0"/>
              <a:t>Microwave chamber of laboratory microwave moisture analyzer</a:t>
            </a:r>
            <a:br>
              <a:rPr lang="en-US" sz="2400" dirty="0"/>
            </a:br>
            <a:r>
              <a:rPr lang="en-US" sz="2400" b="1" dirty="0"/>
              <a:t>has to be kept in resonance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To determine the geometry of the microwave chamber </a:t>
            </a:r>
            <a:br>
              <a:rPr lang="en-US" sz="2400" dirty="0"/>
            </a:br>
            <a:r>
              <a:rPr lang="en-US" sz="2400" dirty="0"/>
              <a:t>suitable for the  resonance, </a:t>
            </a:r>
            <a:br>
              <a:rPr lang="en-US" sz="2400" dirty="0"/>
            </a:br>
            <a:r>
              <a:rPr lang="en-US" sz="2400" dirty="0"/>
              <a:t>you need to model it using finite elements method.</a:t>
            </a:r>
          </a:p>
          <a:p>
            <a:endParaRPr lang="en-US" sz="2400" dirty="0"/>
          </a:p>
          <a:p>
            <a:r>
              <a:rPr lang="en-US" sz="2400" b="1" dirty="0"/>
              <a:t>Cost of commercial software – half of our project’s budget.</a:t>
            </a:r>
          </a:p>
          <a:p>
            <a:endParaRPr lang="pl-PL" sz="2400" dirty="0"/>
          </a:p>
          <a:p>
            <a:endParaRPr lang="en-US" sz="2400" dirty="0"/>
          </a:p>
          <a:p>
            <a:r>
              <a:rPr lang="en-US" sz="2400" b="1" dirty="0"/>
              <a:t>Solution: ELMER FEM</a:t>
            </a:r>
          </a:p>
        </p:txBody>
      </p:sp>
      <p:pic>
        <p:nvPicPr>
          <p:cNvPr id="12293" name="Picture 5" descr="Elmer - Elmer - CSC Company Si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248845"/>
            <a:ext cx="3590642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468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A3C4252-C15B-4B91-B513-809849818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349A72E-67C2-4EC8-885C-8897A078F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392"/>
            <a:ext cx="9144000" cy="422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urface chart&#10;&#10;Description automatically generated">
            <a:extLst>
              <a:ext uri="{FF2B5EF4-FFF2-40B4-BE49-F238E27FC236}">
                <a16:creationId xmlns:a16="http://schemas.microsoft.com/office/drawing/2014/main" xmlns="" id="{B9764572-AA3A-4804-8622-F16B15A72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392"/>
            <a:ext cx="9144000" cy="422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35EF206-97D7-4B85-924C-C7309BF19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15"/>
            <a:ext cx="9144000" cy="641058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ADF98E0-83BD-4F0F-90A5-F08510144266}"/>
              </a:ext>
            </a:extLst>
          </p:cNvPr>
          <p:cNvCxnSpPr/>
          <p:nvPr/>
        </p:nvCxnSpPr>
        <p:spPr>
          <a:xfrm>
            <a:off x="3347864" y="6021288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10A5934-77E1-4C29-BF7A-7BC14109166F}"/>
              </a:ext>
            </a:extLst>
          </p:cNvPr>
          <p:cNvCxnSpPr/>
          <p:nvPr/>
        </p:nvCxnSpPr>
        <p:spPr>
          <a:xfrm>
            <a:off x="5796136" y="6021288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DB5EA653-A198-4560-A6E7-C2DBAF94506E}"/>
              </a:ext>
            </a:extLst>
          </p:cNvPr>
          <p:cNvCxnSpPr/>
          <p:nvPr/>
        </p:nvCxnSpPr>
        <p:spPr>
          <a:xfrm>
            <a:off x="3347864" y="6597352"/>
            <a:ext cx="24482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8E952F0-A93F-4CE0-84EB-A29BA9630322}"/>
              </a:ext>
            </a:extLst>
          </p:cNvPr>
          <p:cNvCxnSpPr/>
          <p:nvPr/>
        </p:nvCxnSpPr>
        <p:spPr>
          <a:xfrm>
            <a:off x="5580112" y="2636912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0181B2E-F8E3-4FE3-AD9A-284911FA01A5}"/>
              </a:ext>
            </a:extLst>
          </p:cNvPr>
          <p:cNvCxnSpPr/>
          <p:nvPr/>
        </p:nvCxnSpPr>
        <p:spPr>
          <a:xfrm>
            <a:off x="5580112" y="6021288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18086163-E2BB-4997-8808-68621179C1B0}"/>
              </a:ext>
            </a:extLst>
          </p:cNvPr>
          <p:cNvCxnSpPr/>
          <p:nvPr/>
        </p:nvCxnSpPr>
        <p:spPr>
          <a:xfrm>
            <a:off x="6444208" y="2636912"/>
            <a:ext cx="0" cy="33843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1A8517C-A38B-489E-A701-8F9005926520}"/>
              </a:ext>
            </a:extLst>
          </p:cNvPr>
          <p:cNvSpPr txBox="1"/>
          <p:nvPr/>
        </p:nvSpPr>
        <p:spPr>
          <a:xfrm>
            <a:off x="4408333" y="621245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4D9F9D4-9B28-434A-BD42-88A537FC5C5E}"/>
              </a:ext>
            </a:extLst>
          </p:cNvPr>
          <p:cNvSpPr txBox="1"/>
          <p:nvPr/>
        </p:nvSpPr>
        <p:spPr>
          <a:xfrm rot="16200000">
            <a:off x="6055601" y="4148481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534D059-05DB-49DA-A075-E3537CABD3E9}"/>
              </a:ext>
            </a:extLst>
          </p:cNvPr>
          <p:cNvSpPr txBox="1"/>
          <p:nvPr/>
        </p:nvSpPr>
        <p:spPr>
          <a:xfrm>
            <a:off x="251520" y="260648"/>
            <a:ext cx="860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The final goal: </a:t>
            </a:r>
            <a:r>
              <a:rPr lang="pl-PL" dirty="0"/>
              <a:t>analyse the influence of chamber dimensions on standing waves resonance</a:t>
            </a:r>
          </a:p>
        </p:txBody>
      </p:sp>
    </p:spTree>
    <p:extLst>
      <p:ext uri="{BB962C8B-B14F-4D97-AF65-F5344CB8AC3E}">
        <p14:creationId xmlns:p14="http://schemas.microsoft.com/office/powerpoint/2010/main" val="33525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CA788CB5-5607-4271-A547-FD0BDDDD6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4000" cy="4525818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0F02A80-6B2B-4C59-A11C-C76511D9D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59559"/>
            <a:ext cx="1950769" cy="4425356"/>
          </a:xfrm>
          <a:prstGeom prst="rect">
            <a:avLst/>
          </a:prstGeom>
        </p:spPr>
      </p:pic>
      <p:pic>
        <p:nvPicPr>
          <p:cNvPr id="23" name="Picture 22" descr="A picture containing indoor, close&#10;&#10;Description automatically generated">
            <a:extLst>
              <a:ext uri="{FF2B5EF4-FFF2-40B4-BE49-F238E27FC236}">
                <a16:creationId xmlns:a16="http://schemas.microsoft.com/office/drawing/2014/main" xmlns="" id="{9C9BF56A-74E5-4069-932D-4B87C3E29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42" y="2393616"/>
            <a:ext cx="1871302" cy="44947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BEA2ECE-0ACB-42EB-AC9D-52755A85FAA5}"/>
              </a:ext>
            </a:extLst>
          </p:cNvPr>
          <p:cNvSpPr txBox="1"/>
          <p:nvPr/>
        </p:nvSpPr>
        <p:spPr>
          <a:xfrm flipH="1">
            <a:off x="5796136" y="146388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strong resonance - standinng wave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C6FE2C2-B4BE-423E-97E3-D33B764892B5}"/>
              </a:ext>
            </a:extLst>
          </p:cNvPr>
          <p:cNvSpPr txBox="1"/>
          <p:nvPr/>
        </p:nvSpPr>
        <p:spPr>
          <a:xfrm flipH="1">
            <a:off x="3563888" y="1474030"/>
            <a:ext cx="204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influence of the length change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FC1ED2D-5785-4D08-A651-5D2FFDEF8156}"/>
              </a:ext>
            </a:extLst>
          </p:cNvPr>
          <p:cNvSpPr txBox="1"/>
          <p:nvPr/>
        </p:nvSpPr>
        <p:spPr>
          <a:xfrm flipH="1">
            <a:off x="1735152" y="1486525"/>
            <a:ext cx="1252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weak resonance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62991D5-6CED-4E20-9431-30959BE58452}"/>
              </a:ext>
            </a:extLst>
          </p:cNvPr>
          <p:cNvCxnSpPr>
            <a:cxnSpLocks/>
          </p:cNvCxnSpPr>
          <p:nvPr/>
        </p:nvCxnSpPr>
        <p:spPr>
          <a:xfrm>
            <a:off x="5364088" y="2393616"/>
            <a:ext cx="0" cy="13954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92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3125BB2-02F9-4F02-980E-330986EC6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566"/>
            <a:ext cx="9144000" cy="4525818"/>
          </a:xfrm>
          <a:prstGeom prst="rect">
            <a:avLst/>
          </a:prstGeom>
        </p:spPr>
      </p:pic>
      <p:pic>
        <p:nvPicPr>
          <p:cNvPr id="11" name="Picture 10" descr="A picture containing food, close&#10;&#10;Description automatically generated">
            <a:extLst>
              <a:ext uri="{FF2B5EF4-FFF2-40B4-BE49-F238E27FC236}">
                <a16:creationId xmlns:a16="http://schemas.microsoft.com/office/drawing/2014/main" xmlns="" id="{C9A73CE6-3297-40D6-974C-A0383900FE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14" y="2348880"/>
            <a:ext cx="1885522" cy="4528950"/>
          </a:xfrm>
          <a:prstGeom prst="rect">
            <a:avLst/>
          </a:prstGeom>
        </p:spPr>
      </p:pic>
      <p:pic>
        <p:nvPicPr>
          <p:cNvPr id="18" name="Picture 17" descr="A picture containing text, blue&#10;&#10;Description automatically generated">
            <a:extLst>
              <a:ext uri="{FF2B5EF4-FFF2-40B4-BE49-F238E27FC236}">
                <a16:creationId xmlns:a16="http://schemas.microsoft.com/office/drawing/2014/main" xmlns="" id="{225DE94E-FCA2-49F3-BE19-666A0A2C7A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64" y="2348880"/>
            <a:ext cx="1981028" cy="4536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2D1902F-604B-41BA-AE8B-44C0817196BA}"/>
              </a:ext>
            </a:extLst>
          </p:cNvPr>
          <p:cNvCxnSpPr/>
          <p:nvPr/>
        </p:nvCxnSpPr>
        <p:spPr>
          <a:xfrm>
            <a:off x="3771964" y="5157192"/>
            <a:ext cx="1592124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C395BB6-A5FF-4F5A-A821-F1326DA0B2EE}"/>
              </a:ext>
            </a:extLst>
          </p:cNvPr>
          <p:cNvSpPr txBox="1"/>
          <p:nvPr/>
        </p:nvSpPr>
        <p:spPr>
          <a:xfrm flipH="1">
            <a:off x="5796136" y="146388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strong resonance - standinng wave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8F884F-7D4B-4E36-B794-BCC55581029A}"/>
              </a:ext>
            </a:extLst>
          </p:cNvPr>
          <p:cNvSpPr txBox="1"/>
          <p:nvPr/>
        </p:nvSpPr>
        <p:spPr>
          <a:xfrm flipH="1">
            <a:off x="3563888" y="1474030"/>
            <a:ext cx="204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influence of the length change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D000CB4-5D0C-47A7-82A5-19A1CB0BC1E5}"/>
              </a:ext>
            </a:extLst>
          </p:cNvPr>
          <p:cNvSpPr txBox="1"/>
          <p:nvPr/>
        </p:nvSpPr>
        <p:spPr>
          <a:xfrm flipH="1">
            <a:off x="1735152" y="1486525"/>
            <a:ext cx="1252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weak resonance </a:t>
            </a:r>
          </a:p>
        </p:txBody>
      </p:sp>
    </p:spTree>
    <p:extLst>
      <p:ext uri="{BB962C8B-B14F-4D97-AF65-F5344CB8AC3E}">
        <p14:creationId xmlns:p14="http://schemas.microsoft.com/office/powerpoint/2010/main" val="280385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11EC5CE0-F4F2-4473-8FC4-65518C421131}"/>
              </a:ext>
            </a:extLst>
          </p:cNvPr>
          <p:cNvSpPr txBox="1">
            <a:spLocks/>
          </p:cNvSpPr>
          <p:nvPr/>
        </p:nvSpPr>
        <p:spPr>
          <a:xfrm>
            <a:off x="1475656" y="1271034"/>
            <a:ext cx="5787455" cy="861666"/>
          </a:xfrm>
          <a:prstGeom prst="rect">
            <a:avLst/>
          </a:prstGeom>
        </p:spPr>
        <p:txBody>
          <a:bodyPr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err="1"/>
              <a:t>Rectangular</a:t>
            </a:r>
            <a:r>
              <a:rPr lang="pl-PL" dirty="0"/>
              <a:t> </a:t>
            </a:r>
            <a:r>
              <a:rPr lang="pl-PL" dirty="0" err="1"/>
              <a:t>cavity</a:t>
            </a:r>
            <a:r>
              <a:rPr lang="pl-PL" dirty="0"/>
              <a:t> </a:t>
            </a:r>
          </a:p>
          <a:p>
            <a:r>
              <a:rPr lang="pl-PL" sz="2900" dirty="0"/>
              <a:t>„</a:t>
            </a:r>
            <a:r>
              <a:rPr lang="pl-PL" sz="2900" dirty="0" err="1"/>
              <a:t>Microwave</a:t>
            </a:r>
            <a:r>
              <a:rPr lang="pl-PL" sz="2900" dirty="0"/>
              <a:t> </a:t>
            </a:r>
            <a:r>
              <a:rPr lang="pl-PL" sz="2900" dirty="0" err="1"/>
              <a:t>oven</a:t>
            </a:r>
            <a:r>
              <a:rPr lang="pl-PL" sz="2900" dirty="0"/>
              <a:t> </a:t>
            </a:r>
            <a:r>
              <a:rPr lang="pl-PL" sz="2900" dirty="0" err="1"/>
              <a:t>type</a:t>
            </a:r>
            <a:r>
              <a:rPr lang="pl-PL" sz="2900" dirty="0"/>
              <a:t>”</a:t>
            </a:r>
          </a:p>
        </p:txBody>
      </p:sp>
      <p:pic>
        <p:nvPicPr>
          <p:cNvPr id="20" name="Symbol zastępczy zawartości 3">
            <a:extLst>
              <a:ext uri="{FF2B5EF4-FFF2-40B4-BE49-F238E27FC236}">
                <a16:creationId xmlns:a16="http://schemas.microsoft.com/office/drawing/2014/main" xmlns="" id="{B124BA8E-2564-4624-9438-F813E54B35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1" y="2423005"/>
            <a:ext cx="2793309" cy="2677317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xmlns="" id="{BEEFC5B7-5EF8-4ED1-82D4-E1708798C8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1961" y="2132700"/>
            <a:ext cx="4392488" cy="3799936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098D703C-D4D6-45BC-B133-383270B4C5E2}"/>
              </a:ext>
            </a:extLst>
          </p:cNvPr>
          <p:cNvSpPr txBox="1"/>
          <p:nvPr/>
        </p:nvSpPr>
        <p:spPr>
          <a:xfrm>
            <a:off x="683568" y="5932636"/>
            <a:ext cx="2372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3D </a:t>
            </a:r>
            <a:r>
              <a:rPr lang="pl-PL" dirty="0" err="1"/>
              <a:t>view</a:t>
            </a:r>
            <a:r>
              <a:rPr lang="pl-PL" dirty="0"/>
              <a:t> of </a:t>
            </a:r>
            <a:r>
              <a:rPr lang="pl-PL" dirty="0" err="1"/>
              <a:t>rectangular</a:t>
            </a:r>
            <a:r>
              <a:rPr lang="pl-PL" dirty="0"/>
              <a:t> </a:t>
            </a:r>
            <a:r>
              <a:rPr lang="pl-PL" dirty="0" err="1"/>
              <a:t>cavity</a:t>
            </a:r>
            <a:r>
              <a:rPr lang="pl-PL" dirty="0"/>
              <a:t> model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54FA2F77-9DF8-443D-A9DD-F5211A513242}"/>
              </a:ext>
            </a:extLst>
          </p:cNvPr>
          <p:cNvSpPr txBox="1"/>
          <p:nvPr/>
        </p:nvSpPr>
        <p:spPr>
          <a:xfrm>
            <a:off x="3910489" y="5932636"/>
            <a:ext cx="521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Electric</a:t>
            </a:r>
            <a:r>
              <a:rPr lang="pl-PL" dirty="0"/>
              <a:t> field </a:t>
            </a:r>
            <a:r>
              <a:rPr lang="pl-PL" dirty="0" err="1"/>
              <a:t>distribution</a:t>
            </a:r>
            <a:r>
              <a:rPr lang="pl-PL" dirty="0"/>
              <a:t>, </a:t>
            </a:r>
            <a:r>
              <a:rPr lang="pl-PL" dirty="0" err="1"/>
              <a:t>slices</a:t>
            </a:r>
            <a:r>
              <a:rPr lang="pl-PL" dirty="0"/>
              <a:t>, </a:t>
            </a:r>
            <a:r>
              <a:rPr lang="pl-PL" dirty="0" err="1"/>
              <a:t>rectangular</a:t>
            </a:r>
            <a:r>
              <a:rPr lang="pl-PL" dirty="0"/>
              <a:t> </a:t>
            </a:r>
            <a:r>
              <a:rPr lang="pl-PL" dirty="0" err="1"/>
              <a:t>cavity</a:t>
            </a:r>
            <a:endParaRPr lang="pl-PL" dirty="0"/>
          </a:p>
          <a:p>
            <a:r>
              <a:rPr lang="pl-PL" dirty="0"/>
              <a:t>with </a:t>
            </a:r>
            <a:r>
              <a:rPr lang="pl-PL" dirty="0" err="1"/>
              <a:t>waveguide</a:t>
            </a:r>
            <a:r>
              <a:rPr lang="pl-PL" dirty="0"/>
              <a:t> of </a:t>
            </a:r>
            <a:r>
              <a:rPr lang="pl-PL" dirty="0" err="1"/>
              <a:t>lenght</a:t>
            </a:r>
            <a:r>
              <a:rPr lang="pl-PL" dirty="0"/>
              <a:t> 130.5mm</a:t>
            </a:r>
          </a:p>
        </p:txBody>
      </p:sp>
    </p:spTree>
    <p:extLst>
      <p:ext uri="{BB962C8B-B14F-4D97-AF65-F5344CB8AC3E}">
        <p14:creationId xmlns:p14="http://schemas.microsoft.com/office/powerpoint/2010/main" val="42140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2D1902F-604B-41BA-AE8B-44C0817196BA}"/>
              </a:ext>
            </a:extLst>
          </p:cNvPr>
          <p:cNvCxnSpPr/>
          <p:nvPr/>
        </p:nvCxnSpPr>
        <p:spPr>
          <a:xfrm>
            <a:off x="3031673" y="4309006"/>
            <a:ext cx="1592124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Symbol zastępczy zawartości 4">
            <a:extLst>
              <a:ext uri="{FF2B5EF4-FFF2-40B4-BE49-F238E27FC236}">
                <a16:creationId xmlns:a16="http://schemas.microsoft.com/office/drawing/2014/main" xmlns="" id="{91160336-53A1-4A80-82CB-26024BE847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4" y="1348204"/>
            <a:ext cx="3815150" cy="165049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E4D8B5A7-FC0F-49FF-9A06-94A33EEC4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9" y="3253332"/>
            <a:ext cx="4154729" cy="276795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xmlns="" id="{F30625E9-D6A2-47BF-B78F-2DB20BEB30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94104"/>
            <a:ext cx="4090331" cy="1576597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xmlns="" id="{2FDD9F95-F2E4-44BF-A1B6-92E28C0571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68245"/>
            <a:ext cx="4090330" cy="2725051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45F77ADE-B713-44EF-8CC7-C082672E4166}"/>
              </a:ext>
            </a:extLst>
          </p:cNvPr>
          <p:cNvSpPr txBox="1"/>
          <p:nvPr/>
        </p:nvSpPr>
        <p:spPr>
          <a:xfrm>
            <a:off x="232008" y="3070701"/>
            <a:ext cx="426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Electric</a:t>
            </a:r>
            <a:r>
              <a:rPr lang="pl-PL" dirty="0"/>
              <a:t> field </a:t>
            </a:r>
            <a:r>
              <a:rPr lang="pl-PL" dirty="0" err="1"/>
              <a:t>distribution</a:t>
            </a:r>
            <a:r>
              <a:rPr lang="pl-PL" dirty="0"/>
              <a:t>, </a:t>
            </a:r>
            <a:r>
              <a:rPr lang="pl-PL" dirty="0" err="1"/>
              <a:t>cavity</a:t>
            </a:r>
            <a:r>
              <a:rPr lang="pl-PL" dirty="0"/>
              <a:t> of </a:t>
            </a:r>
            <a:r>
              <a:rPr lang="pl-PL" dirty="0" err="1"/>
              <a:t>diameter</a:t>
            </a:r>
            <a:r>
              <a:rPr lang="pl-PL" dirty="0"/>
              <a:t> 250mm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8673EDDB-266E-4068-BFA0-F794FC6DE436}"/>
              </a:ext>
            </a:extLst>
          </p:cNvPr>
          <p:cNvSpPr txBox="1"/>
          <p:nvPr/>
        </p:nvSpPr>
        <p:spPr>
          <a:xfrm>
            <a:off x="175381" y="6011700"/>
            <a:ext cx="426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Electric</a:t>
            </a:r>
            <a:r>
              <a:rPr lang="pl-PL" dirty="0"/>
              <a:t> field </a:t>
            </a:r>
            <a:r>
              <a:rPr lang="pl-PL" dirty="0" err="1"/>
              <a:t>distribution</a:t>
            </a:r>
            <a:r>
              <a:rPr lang="pl-PL" dirty="0"/>
              <a:t>, </a:t>
            </a:r>
            <a:r>
              <a:rPr lang="pl-PL" dirty="0" err="1"/>
              <a:t>cavity</a:t>
            </a:r>
            <a:r>
              <a:rPr lang="pl-PL" dirty="0"/>
              <a:t> of </a:t>
            </a:r>
            <a:r>
              <a:rPr lang="pl-PL" dirty="0" err="1"/>
              <a:t>diameter</a:t>
            </a:r>
            <a:r>
              <a:rPr lang="pl-PL" dirty="0"/>
              <a:t> 250mm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5289BE0E-53F7-4266-BB54-56DA4CA8F65B}"/>
              </a:ext>
            </a:extLst>
          </p:cNvPr>
          <p:cNvSpPr txBox="1"/>
          <p:nvPr/>
        </p:nvSpPr>
        <p:spPr>
          <a:xfrm>
            <a:off x="4699922" y="3050205"/>
            <a:ext cx="4284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Electric</a:t>
            </a:r>
            <a:r>
              <a:rPr lang="pl-PL" dirty="0"/>
              <a:t> field </a:t>
            </a:r>
            <a:r>
              <a:rPr lang="pl-PL" dirty="0" err="1"/>
              <a:t>distribution</a:t>
            </a:r>
            <a:r>
              <a:rPr lang="pl-PL" dirty="0"/>
              <a:t>, </a:t>
            </a:r>
            <a:r>
              <a:rPr lang="pl-PL" dirty="0" err="1"/>
              <a:t>cavity</a:t>
            </a:r>
            <a:r>
              <a:rPr lang="pl-PL" dirty="0"/>
              <a:t> of </a:t>
            </a:r>
            <a:r>
              <a:rPr lang="pl-PL" dirty="0" err="1"/>
              <a:t>diameter</a:t>
            </a:r>
            <a:r>
              <a:rPr lang="pl-PL" dirty="0"/>
              <a:t> 400mm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5B036655-301D-40E3-A1DC-02BC5F4F247C}"/>
              </a:ext>
            </a:extLst>
          </p:cNvPr>
          <p:cNvSpPr txBox="1"/>
          <p:nvPr/>
        </p:nvSpPr>
        <p:spPr>
          <a:xfrm>
            <a:off x="4644008" y="6021288"/>
            <a:ext cx="4284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Electric</a:t>
            </a:r>
            <a:r>
              <a:rPr lang="pl-PL" dirty="0"/>
              <a:t> field </a:t>
            </a:r>
            <a:r>
              <a:rPr lang="pl-PL" dirty="0" err="1"/>
              <a:t>distribution</a:t>
            </a:r>
            <a:r>
              <a:rPr lang="pl-PL" dirty="0"/>
              <a:t>, </a:t>
            </a:r>
            <a:r>
              <a:rPr lang="pl-PL" dirty="0" err="1"/>
              <a:t>cavity</a:t>
            </a:r>
            <a:r>
              <a:rPr lang="pl-PL" dirty="0"/>
              <a:t> of </a:t>
            </a:r>
            <a:r>
              <a:rPr lang="pl-PL" dirty="0" err="1"/>
              <a:t>diameter</a:t>
            </a:r>
            <a:r>
              <a:rPr lang="pl-PL" dirty="0"/>
              <a:t> 400mm</a:t>
            </a:r>
          </a:p>
        </p:txBody>
      </p:sp>
      <p:sp>
        <p:nvSpPr>
          <p:cNvPr id="30" name="Tytuł 1">
            <a:extLst>
              <a:ext uri="{FF2B5EF4-FFF2-40B4-BE49-F238E27FC236}">
                <a16:creationId xmlns:a16="http://schemas.microsoft.com/office/drawing/2014/main" xmlns="" id="{D44EA3A2-8AF4-412A-A6A6-5DABB38FEE66}"/>
              </a:ext>
            </a:extLst>
          </p:cNvPr>
          <p:cNvSpPr txBox="1">
            <a:spLocks/>
          </p:cNvSpPr>
          <p:nvPr/>
        </p:nvSpPr>
        <p:spPr>
          <a:xfrm>
            <a:off x="1722119" y="998375"/>
            <a:ext cx="5514178" cy="490601"/>
          </a:xfrm>
          <a:prstGeom prst="rect">
            <a:avLst/>
          </a:prstGeom>
        </p:spPr>
        <p:txBody>
          <a:bodyPr anchor="t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err="1"/>
              <a:t>Cilindrical</a:t>
            </a:r>
            <a:r>
              <a:rPr lang="pl-PL" dirty="0"/>
              <a:t> </a:t>
            </a:r>
            <a:r>
              <a:rPr lang="pl-PL" dirty="0" err="1"/>
              <a:t>cavities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923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DEEB24BE-E574-41DF-8D11-561B5A52DAE7}"/>
              </a:ext>
            </a:extLst>
          </p:cNvPr>
          <p:cNvSpPr txBox="1">
            <a:spLocks/>
          </p:cNvSpPr>
          <p:nvPr/>
        </p:nvSpPr>
        <p:spPr>
          <a:xfrm>
            <a:off x="1871700" y="1257554"/>
            <a:ext cx="5436604" cy="532499"/>
          </a:xfrm>
          <a:prstGeom prst="rect">
            <a:avLst/>
          </a:prstGeom>
        </p:spPr>
        <p:txBody>
          <a:bodyPr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err="1"/>
              <a:t>Why</a:t>
            </a:r>
            <a:r>
              <a:rPr lang="pl-PL" dirty="0"/>
              <a:t> do we do </a:t>
            </a:r>
            <a:r>
              <a:rPr lang="pl-PL" dirty="0" err="1"/>
              <a:t>this</a:t>
            </a:r>
            <a:r>
              <a:rPr lang="pl-PL" dirty="0"/>
              <a:t>?</a:t>
            </a:r>
            <a:endParaRPr lang="pl-PL" sz="2900" dirty="0"/>
          </a:p>
        </p:txBody>
      </p:sp>
      <p:pic>
        <p:nvPicPr>
          <p:cNvPr id="7" name="Obraz 6" descr="Obraz zawierający kubek, wewnątrz, pączek, patelnia&#10;&#10;Opis wygenerowany automatycznie">
            <a:extLst>
              <a:ext uri="{FF2B5EF4-FFF2-40B4-BE49-F238E27FC236}">
                <a16:creationId xmlns:a16="http://schemas.microsoft.com/office/drawing/2014/main" xmlns="" id="{11603701-BEBF-4B79-B35F-4A04D9CA75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996952"/>
            <a:ext cx="3312113" cy="2484085"/>
          </a:xfrm>
          <a:prstGeom prst="rect">
            <a:avLst/>
          </a:prstGeom>
        </p:spPr>
      </p:pic>
      <p:pic>
        <p:nvPicPr>
          <p:cNvPr id="9" name="Obraz 8" descr="Obraz zawierający tekst, wewnątrz, bałagan, stół roboczy&#10;&#10;Opis wygenerowany automatycznie">
            <a:extLst>
              <a:ext uri="{FF2B5EF4-FFF2-40B4-BE49-F238E27FC236}">
                <a16:creationId xmlns:a16="http://schemas.microsoft.com/office/drawing/2014/main" xmlns="" id="{463CE8CE-9389-4F2A-82A9-B58575C200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71308"/>
            <a:ext cx="5076055" cy="5086691"/>
          </a:xfrm>
          <a:prstGeom prst="rect">
            <a:avLst/>
          </a:prstGeom>
        </p:spPr>
      </p:pic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xmlns="" id="{77E2BED3-8113-41E4-8EF6-810FBF7640BA}"/>
              </a:ext>
            </a:extLst>
          </p:cNvPr>
          <p:cNvCxnSpPr/>
          <p:nvPr/>
        </p:nvCxnSpPr>
        <p:spPr>
          <a:xfrm flipH="1">
            <a:off x="1979712" y="2276872"/>
            <a:ext cx="3456384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xmlns="" id="{5E2BFBB8-6400-4139-9C43-BE71EA2135BC}"/>
              </a:ext>
            </a:extLst>
          </p:cNvPr>
          <p:cNvCxnSpPr>
            <a:cxnSpLocks/>
          </p:cNvCxnSpPr>
          <p:nvPr/>
        </p:nvCxnSpPr>
        <p:spPr>
          <a:xfrm flipH="1">
            <a:off x="2915816" y="2276872"/>
            <a:ext cx="2520280" cy="30243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Tytuł 1">
            <a:extLst>
              <a:ext uri="{FF2B5EF4-FFF2-40B4-BE49-F238E27FC236}">
                <a16:creationId xmlns:a16="http://schemas.microsoft.com/office/drawing/2014/main" xmlns="" id="{F34D96F3-246D-403E-B2A4-38883BD04BE3}"/>
              </a:ext>
            </a:extLst>
          </p:cNvPr>
          <p:cNvSpPr txBox="1">
            <a:spLocks/>
          </p:cNvSpPr>
          <p:nvPr/>
        </p:nvSpPr>
        <p:spPr>
          <a:xfrm>
            <a:off x="5109321" y="2001474"/>
            <a:ext cx="3219924" cy="53249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err="1"/>
              <a:t>Resonant</a:t>
            </a:r>
            <a:r>
              <a:rPr lang="pl-PL" sz="2400" dirty="0"/>
              <a:t> </a:t>
            </a:r>
            <a:r>
              <a:rPr lang="pl-PL" sz="2400" dirty="0" err="1"/>
              <a:t>cavities</a:t>
            </a:r>
            <a:endParaRPr lang="pl-PL" sz="1600" dirty="0"/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xmlns="" id="{67825319-A817-4C8B-8BD3-E5161D6FC033}"/>
              </a:ext>
            </a:extLst>
          </p:cNvPr>
          <p:cNvSpPr txBox="1">
            <a:spLocks/>
          </p:cNvSpPr>
          <p:nvPr/>
        </p:nvSpPr>
        <p:spPr>
          <a:xfrm>
            <a:off x="5443726" y="5576606"/>
            <a:ext cx="3219924" cy="532499"/>
          </a:xfrm>
          <a:prstGeom prst="rect">
            <a:avLst/>
          </a:prstGeom>
        </p:spPr>
        <p:txBody>
          <a:bodyPr anchor="t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Interior of the </a:t>
            </a:r>
            <a:r>
              <a:rPr lang="pl-PL" sz="2400" dirty="0" err="1"/>
              <a:t>cavitity</a:t>
            </a:r>
            <a:endParaRPr lang="pl-PL" sz="2400" dirty="0"/>
          </a:p>
          <a:p>
            <a:r>
              <a:rPr lang="pl-PL" sz="2400" dirty="0"/>
              <a:t>with </a:t>
            </a:r>
            <a:r>
              <a:rPr lang="pl-PL" sz="2400" dirty="0" err="1"/>
              <a:t>sample</a:t>
            </a:r>
            <a:r>
              <a:rPr lang="pl-PL" sz="2400" dirty="0"/>
              <a:t> </a:t>
            </a:r>
            <a:r>
              <a:rPr lang="pl-PL" sz="2400" dirty="0" err="1"/>
              <a:t>holder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2046093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DEEB24BE-E574-41DF-8D11-561B5A52DAE7}"/>
              </a:ext>
            </a:extLst>
          </p:cNvPr>
          <p:cNvSpPr txBox="1">
            <a:spLocks/>
          </p:cNvSpPr>
          <p:nvPr/>
        </p:nvSpPr>
        <p:spPr>
          <a:xfrm>
            <a:off x="1871700" y="1257554"/>
            <a:ext cx="5436604" cy="532499"/>
          </a:xfrm>
          <a:prstGeom prst="rect">
            <a:avLst/>
          </a:prstGeom>
        </p:spPr>
        <p:txBody>
          <a:bodyPr anchor="t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err="1"/>
              <a:t>Prototype</a:t>
            </a:r>
            <a:r>
              <a:rPr lang="pl-PL" dirty="0"/>
              <a:t> of </a:t>
            </a:r>
            <a:r>
              <a:rPr lang="pl-PL" dirty="0" err="1"/>
              <a:t>microwave</a:t>
            </a:r>
            <a:r>
              <a:rPr lang="pl-PL" dirty="0"/>
              <a:t> </a:t>
            </a:r>
            <a:r>
              <a:rPr lang="pl-PL" dirty="0" err="1"/>
              <a:t>dryier</a:t>
            </a:r>
            <a:endParaRPr lang="pl-PL" sz="2900" dirty="0"/>
          </a:p>
        </p:txBody>
      </p:sp>
      <p:pic>
        <p:nvPicPr>
          <p:cNvPr id="4" name="Obraz 3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39ED35E8-1DEC-43DD-8649-E16C82E7A5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640558"/>
            <a:ext cx="4788024" cy="26932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DED7F20-ECF5-485D-A014-0ECB5C1053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072" y="1963916"/>
            <a:ext cx="3600400" cy="33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7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38289" y="1196752"/>
            <a:ext cx="77808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ELMER TEAM: </a:t>
            </a:r>
            <a:r>
              <a:rPr lang="en-US" sz="2400" dirty="0"/>
              <a:t>developed microwave module for ELMER FEM</a:t>
            </a:r>
          </a:p>
          <a:p>
            <a:endParaRPr lang="en-US" sz="2400" b="1" dirty="0"/>
          </a:p>
          <a:p>
            <a:r>
              <a:rPr lang="en-US" sz="2400" b="1" dirty="0"/>
              <a:t>PIAP</a:t>
            </a:r>
            <a:r>
              <a:rPr lang="pl-PL" sz="2400" b="1" dirty="0"/>
              <a:t>, WUT</a:t>
            </a:r>
            <a:r>
              <a:rPr lang="en-US" sz="2400" b="1" dirty="0"/>
              <a:t>: </a:t>
            </a:r>
            <a:r>
              <a:rPr lang="en-US" sz="2400" dirty="0"/>
              <a:t>developed the project of microwave chamber</a:t>
            </a:r>
          </a:p>
          <a:p>
            <a:endParaRPr lang="en-US" sz="2400" dirty="0"/>
          </a:p>
          <a:p>
            <a:r>
              <a:rPr lang="en-US" sz="2400" b="1" dirty="0"/>
              <a:t>RADWAG: </a:t>
            </a:r>
            <a:r>
              <a:rPr lang="en-US" sz="2400" dirty="0"/>
              <a:t>developed the laboratory </a:t>
            </a:r>
            <a:br>
              <a:rPr lang="en-US" sz="2400" dirty="0"/>
            </a:br>
            <a:r>
              <a:rPr lang="en-US" sz="2400" dirty="0"/>
              <a:t>microwave moisture analyzer </a:t>
            </a:r>
            <a:br>
              <a:rPr lang="en-US" sz="2400" dirty="0"/>
            </a:br>
            <a:r>
              <a:rPr lang="en-US" sz="2400" dirty="0"/>
              <a:t>and introduced it to the global market</a:t>
            </a:r>
          </a:p>
          <a:p>
            <a:endParaRPr lang="en-US" sz="2400" dirty="0"/>
          </a:p>
          <a:p>
            <a:r>
              <a:rPr lang="en-US" sz="2400" b="1" i="1" dirty="0"/>
              <a:t>Third company in the global market!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00379" y="6121083"/>
            <a:ext cx="4729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https://radwag.com/en/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pmv-50-microwave-moisture-analyzer,4,401-153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89356"/>
            <a:ext cx="3702426" cy="436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4687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DEEB24BE-E574-41DF-8D11-561B5A52DAE7}"/>
              </a:ext>
            </a:extLst>
          </p:cNvPr>
          <p:cNvSpPr txBox="1">
            <a:spLocks/>
          </p:cNvSpPr>
          <p:nvPr/>
        </p:nvSpPr>
        <p:spPr>
          <a:xfrm>
            <a:off x="1871700" y="1257554"/>
            <a:ext cx="5436604" cy="703899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err="1"/>
              <a:t>Prototype</a:t>
            </a:r>
            <a:r>
              <a:rPr lang="pl-PL" dirty="0"/>
              <a:t> of </a:t>
            </a:r>
            <a:r>
              <a:rPr lang="pl-PL" dirty="0" err="1"/>
              <a:t>microwave</a:t>
            </a:r>
            <a:r>
              <a:rPr lang="pl-PL" dirty="0"/>
              <a:t> </a:t>
            </a:r>
            <a:r>
              <a:rPr lang="pl-PL" dirty="0" err="1"/>
              <a:t>dryier</a:t>
            </a:r>
            <a:endParaRPr lang="pl-PL" dirty="0"/>
          </a:p>
          <a:p>
            <a:r>
              <a:rPr lang="pl-PL" sz="2900" dirty="0"/>
              <a:t>and the </a:t>
            </a:r>
            <a:r>
              <a:rPr lang="pl-PL" sz="2900" dirty="0" err="1"/>
              <a:t>final</a:t>
            </a:r>
            <a:r>
              <a:rPr lang="pl-PL" sz="2900" dirty="0"/>
              <a:t> </a:t>
            </a:r>
            <a:r>
              <a:rPr lang="pl-PL" sz="2900" dirty="0" err="1"/>
              <a:t>product</a:t>
            </a:r>
            <a:endParaRPr lang="pl-PL" sz="2900" dirty="0"/>
          </a:p>
        </p:txBody>
      </p:sp>
      <p:pic>
        <p:nvPicPr>
          <p:cNvPr id="18" name="Obraz 17" descr="Komora3Zdjęcie1">
            <a:extLst>
              <a:ext uri="{FF2B5EF4-FFF2-40B4-BE49-F238E27FC236}">
                <a16:creationId xmlns:a16="http://schemas.microsoft.com/office/drawing/2014/main" xmlns="" id="{5E37E8C3-E94E-45C1-A29C-7D347552F5C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2" y="2420888"/>
            <a:ext cx="3109441" cy="326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558D7898-CF65-49B1-B916-66C54D337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95" y="1961456"/>
            <a:ext cx="3702426" cy="436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73ABAF9D-F3F8-400A-830B-1572D0121DF1}"/>
              </a:ext>
            </a:extLst>
          </p:cNvPr>
          <p:cNvCxnSpPr>
            <a:cxnSpLocks/>
          </p:cNvCxnSpPr>
          <p:nvPr/>
        </p:nvCxnSpPr>
        <p:spPr>
          <a:xfrm>
            <a:off x="3457740" y="4054825"/>
            <a:ext cx="14317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10" descr="A picture containing food, close&#10;&#10;Description automatically generated">
            <a:extLst>
              <a:ext uri="{FF2B5EF4-FFF2-40B4-BE49-F238E27FC236}">
                <a16:creationId xmlns:a16="http://schemas.microsoft.com/office/drawing/2014/main" xmlns="" id="{7C33EA72-4AB9-4108-9C87-D5723565F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0659" y="4576128"/>
            <a:ext cx="888454" cy="2134031"/>
          </a:xfrm>
          <a:prstGeom prst="rect">
            <a:avLst/>
          </a:prstGeom>
        </p:spPr>
      </p:pic>
      <p:pic>
        <p:nvPicPr>
          <p:cNvPr id="22" name="Picture 17" descr="A picture containing text, blue&#10;&#10;Description automatically generated">
            <a:extLst>
              <a:ext uri="{FF2B5EF4-FFF2-40B4-BE49-F238E27FC236}">
                <a16:creationId xmlns:a16="http://schemas.microsoft.com/office/drawing/2014/main" xmlns="" id="{56CED9B7-073F-446E-B6A3-2E9560626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740" y="4576128"/>
            <a:ext cx="929732" cy="21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016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251520" y="1196752"/>
            <a:ext cx="862248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Summary: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Microwave module for ELMER FEM is radical innovation.</a:t>
            </a:r>
            <a:br>
              <a:rPr lang="en-US" sz="2400" b="1" dirty="0" smtClean="0"/>
            </a:br>
            <a:r>
              <a:rPr lang="en-US" sz="2400" dirty="0" smtClean="0"/>
              <a:t>It changed the world and the market of microwave modelling.</a:t>
            </a:r>
          </a:p>
          <a:p>
            <a:endParaRPr lang="en-US" sz="2400" b="1" dirty="0" smtClean="0"/>
          </a:p>
          <a:p>
            <a:r>
              <a:rPr lang="en-US" sz="2400" dirty="0" smtClean="0"/>
              <a:t>Microwave module for ELMER FEM </a:t>
            </a:r>
            <a:r>
              <a:rPr lang="en-US" sz="2400" b="1" dirty="0" smtClean="0"/>
              <a:t>enabled small and medium </a:t>
            </a:r>
            <a:br>
              <a:rPr lang="en-US" sz="2400" b="1" dirty="0" smtClean="0"/>
            </a:br>
            <a:r>
              <a:rPr lang="en-US" sz="2400" b="1" dirty="0" smtClean="0"/>
              <a:t>companies</a:t>
            </a:r>
            <a:r>
              <a:rPr lang="en-US" sz="2400" dirty="0" smtClean="0"/>
              <a:t> (like RADWAG) to participate in global market of</a:t>
            </a:r>
            <a:br>
              <a:rPr lang="en-US" sz="2400" dirty="0" smtClean="0"/>
            </a:br>
            <a:r>
              <a:rPr lang="en-US" sz="2400" dirty="0" smtClean="0"/>
              <a:t>high-tech products.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ELMER FEM is very flexible and easy to integrate in larger systems.</a:t>
            </a:r>
          </a:p>
          <a:p>
            <a:r>
              <a:rPr lang="en-US" sz="2400" dirty="0" smtClean="0"/>
              <a:t>It is perfect environment for scientific research </a:t>
            </a:r>
            <a:br>
              <a:rPr lang="en-US" sz="2400" dirty="0" smtClean="0"/>
            </a:br>
            <a:r>
              <a:rPr lang="en-US" sz="2400" dirty="0" smtClean="0"/>
              <a:t>– but this is another story.</a:t>
            </a:r>
          </a:p>
          <a:p>
            <a:endParaRPr lang="en-US" sz="2400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294132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635810" y="2564904"/>
            <a:ext cx="7918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Thank you very much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2898468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71" y="2910558"/>
            <a:ext cx="4351504" cy="383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23395" y="1196752"/>
            <a:ext cx="897732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Now, we use </a:t>
            </a:r>
            <a:r>
              <a:rPr lang="en-US" sz="2400" b="1" dirty="0"/>
              <a:t>ELMER FEM </a:t>
            </a:r>
            <a:r>
              <a:rPr lang="en-US" sz="2400" dirty="0"/>
              <a:t>as a standard for our education and research.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No problem with commercialization.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Easy integration in large software</a:t>
            </a:r>
            <a:br>
              <a:rPr lang="en-US" sz="2400" b="1" dirty="0"/>
            </a:br>
            <a:r>
              <a:rPr lang="pl-PL" sz="2400" b="1" dirty="0" err="1"/>
              <a:t>structures</a:t>
            </a:r>
            <a:r>
              <a:rPr lang="pl-PL" sz="2400" b="1" dirty="0"/>
              <a:t> </a:t>
            </a:r>
            <a:r>
              <a:rPr lang="en-US" sz="2400" b="1" dirty="0"/>
              <a:t>for optimization.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Possible to integrate our own models</a:t>
            </a:r>
            <a:br>
              <a:rPr lang="en-US" sz="2400" dirty="0"/>
            </a:br>
            <a:r>
              <a:rPr lang="en-US" sz="2400" dirty="0"/>
              <a:t>(tensor description of permeability -</a:t>
            </a:r>
            <a:br>
              <a:rPr lang="en-US" sz="2400" dirty="0"/>
            </a:br>
            <a:r>
              <a:rPr lang="en-US" sz="2400" dirty="0"/>
              <a:t>- mechanical stresses dependences)</a:t>
            </a:r>
            <a:r>
              <a:rPr lang="pl-PL" sz="2400" dirty="0"/>
              <a:t>.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79512" y="5584503"/>
            <a:ext cx="459375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R. Szewczyk, M. Nowicki, A. </a:t>
            </a:r>
            <a:r>
              <a:rPr lang="en-US" sz="1400" dirty="0" err="1"/>
              <a:t>Ostaszewska</a:t>
            </a:r>
            <a:r>
              <a:rPr lang="en-US" sz="1400" dirty="0"/>
              <a:t>-Li</a:t>
            </a:r>
            <a:r>
              <a:rPr lang="pl-PL" sz="1400" dirty="0"/>
              <a:t>ż</a:t>
            </a:r>
            <a:r>
              <a:rPr lang="en-US" sz="1400" dirty="0" err="1"/>
              <a:t>ewska</a:t>
            </a:r>
            <a:r>
              <a:rPr lang="en-US" sz="1400" dirty="0"/>
              <a:t>,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en-US" sz="1400" dirty="0"/>
              <a:t>A. </a:t>
            </a:r>
            <a:r>
              <a:rPr lang="en-US" sz="1400" dirty="0" err="1"/>
              <a:t>Bie</a:t>
            </a:r>
            <a:r>
              <a:rPr lang="pl-PL" sz="1400" dirty="0"/>
              <a:t>ń</a:t>
            </a:r>
            <a:r>
              <a:rPr lang="en-US" sz="1400" dirty="0" err="1"/>
              <a:t>kowski</a:t>
            </a:r>
            <a:r>
              <a:rPr lang="en-US" sz="1400" dirty="0"/>
              <a:t> </a:t>
            </a:r>
            <a:r>
              <a:rPr lang="pl-PL" sz="1400" dirty="0"/>
              <a:t>, </a:t>
            </a:r>
            <a:r>
              <a:rPr lang="en-US" sz="1400" dirty="0"/>
              <a:t>P. Nowak, M. </a:t>
            </a:r>
            <a:r>
              <a:rPr lang="en-US" sz="1400" dirty="0" err="1"/>
              <a:t>Malinen</a:t>
            </a:r>
            <a:endParaRPr lang="en-US" sz="1400" dirty="0"/>
          </a:p>
          <a:p>
            <a:r>
              <a:rPr lang="pl-PL" sz="1400" dirty="0"/>
              <a:t>„</a:t>
            </a:r>
            <a:r>
              <a:rPr lang="en-US" sz="1400" dirty="0"/>
              <a:t>Accuracy of frame-shaped samples based measurements 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en-US" sz="1400" dirty="0"/>
              <a:t>of</a:t>
            </a:r>
            <a:r>
              <a:rPr lang="pl-PL" sz="1400" dirty="0"/>
              <a:t> </a:t>
            </a:r>
            <a:r>
              <a:rPr lang="en-US" sz="1400" dirty="0"/>
              <a:t>magnetoelastic characteristics of soft magnetic materials</a:t>
            </a:r>
            <a:r>
              <a:rPr lang="pl-PL" sz="1400" dirty="0"/>
              <a:t>”</a:t>
            </a:r>
          </a:p>
          <a:p>
            <a:r>
              <a:rPr lang="en-US" sz="1400" b="1" i="1" dirty="0"/>
              <a:t>Measurement</a:t>
            </a:r>
            <a:r>
              <a:rPr lang="en-US" sz="1400" b="1" dirty="0"/>
              <a:t> 162 (2020) 107899</a:t>
            </a:r>
          </a:p>
        </p:txBody>
      </p:sp>
    </p:spTree>
    <p:extLst>
      <p:ext uri="{BB962C8B-B14F-4D97-AF65-F5344CB8AC3E}">
        <p14:creationId xmlns:p14="http://schemas.microsoft.com/office/powerpoint/2010/main" val="2898468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9512" y="2636912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Let us guide you through all microwave </a:t>
            </a:r>
            <a:r>
              <a:rPr lang="pl-PL" sz="2400" b="1" dirty="0"/>
              <a:t>system </a:t>
            </a:r>
            <a:r>
              <a:rPr lang="en-US" sz="2400" b="1" dirty="0"/>
              <a:t>modelling process.</a:t>
            </a:r>
          </a:p>
          <a:p>
            <a:endParaRPr lang="en-US" sz="2400" dirty="0"/>
          </a:p>
          <a:p>
            <a:r>
              <a:rPr lang="en-US" sz="2400" dirty="0"/>
              <a:t>First: tetrahedral meshes for modelling</a:t>
            </a:r>
          </a:p>
        </p:txBody>
      </p:sp>
    </p:spTree>
    <p:extLst>
      <p:ext uri="{BB962C8B-B14F-4D97-AF65-F5344CB8AC3E}">
        <p14:creationId xmlns:p14="http://schemas.microsoft.com/office/powerpoint/2010/main" val="2039436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0"/>
            <a:ext cx="9144000" cy="980728"/>
            <a:chOff x="0" y="0"/>
            <a:chExt cx="9144000" cy="9807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5" y="116632"/>
              <a:ext cx="2094073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cxnSp>
          <p:nvCxnSpPr>
            <p:cNvPr id="14" name="Łącznik prosty 9"/>
            <p:cNvCxnSpPr/>
            <p:nvPr/>
          </p:nvCxnSpPr>
          <p:spPr>
            <a:xfrm flipH="1">
              <a:off x="0" y="980728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03"/>
            <a:ext cx="2016224" cy="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1"/>
            <a:ext cx="5762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1" y="10553"/>
            <a:ext cx="960699" cy="9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1196752"/>
            <a:ext cx="8640960" cy="409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First: tetrahedral meshes for modelling</a:t>
            </a:r>
            <a:r>
              <a:rPr lang="pl-PL" sz="2400" dirty="0"/>
              <a:t> -  why Netgen?</a:t>
            </a:r>
          </a:p>
          <a:p>
            <a:endParaRPr lang="pl-PL" sz="2400" dirty="0"/>
          </a:p>
          <a:p>
            <a:pPr>
              <a:lnSpc>
                <a:spcPct val="150000"/>
              </a:lnSpc>
            </a:pPr>
            <a:r>
              <a:rPr lang="pl-PL" sz="2400" dirty="0"/>
              <a:t>More control -&gt; external mesh generators -&gt; open source: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/>
              <a:t>GMSH</a:t>
            </a:r>
            <a:r>
              <a:rPr lang="pl-PL" sz="2400" dirty="0"/>
              <a:t>  </a:t>
            </a:r>
            <a:r>
              <a:rPr lang="pl-PL" sz="2400" dirty="0">
                <a:solidFill>
                  <a:schemeClr val="bg1">
                    <a:lumMod val="65000"/>
                  </a:schemeClr>
                </a:solidFill>
              </a:rPr>
              <a:t>- the most popular, fast, light and user friendly, with GUI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/>
              <a:t>Salome</a:t>
            </a:r>
            <a:r>
              <a:rPr lang="pl-PL" sz="2400" dirty="0"/>
              <a:t> </a:t>
            </a:r>
            <a:r>
              <a:rPr lang="pl-PL" sz="2400" dirty="0">
                <a:solidFill>
                  <a:schemeClr val="bg1">
                    <a:lumMod val="65000"/>
                  </a:schemeClr>
                </a:solidFill>
              </a:rPr>
              <a:t>- a great cross platform for pre- and postprocessing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/>
              <a:t>FreeCAD</a:t>
            </a:r>
            <a:r>
              <a:rPr lang="pl-PL" sz="2400" dirty="0"/>
              <a:t> </a:t>
            </a:r>
            <a:r>
              <a:rPr lang="pl-PL" sz="2400" dirty="0">
                <a:solidFill>
                  <a:schemeClr val="bg1">
                    <a:lumMod val="65000"/>
                  </a:schemeClr>
                </a:solidFill>
              </a:rPr>
              <a:t>-  parametric modelling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/>
              <a:t>Netgen</a:t>
            </a:r>
            <a:r>
              <a:rPr lang="pl-PL" sz="2400" dirty="0"/>
              <a:t> </a:t>
            </a:r>
            <a:r>
              <a:rPr lang="pl-PL" sz="2400" dirty="0">
                <a:solidFill>
                  <a:schemeClr val="bg1">
                    <a:lumMod val="65000"/>
                  </a:schemeClr>
                </a:solidFill>
              </a:rPr>
              <a:t>- modules for mesh optimization and mesh refinement, writes meshes in Elmer format (linear only) 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FF171A-B6D6-41EC-9D7C-A89859520E2E}"/>
              </a:ext>
            </a:extLst>
          </p:cNvPr>
          <p:cNvSpPr txBox="1"/>
          <p:nvPr/>
        </p:nvSpPr>
        <p:spPr>
          <a:xfrm>
            <a:off x="539552" y="5637665"/>
            <a:ext cx="295232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dirty="0"/>
              <a:t>Remote control of cumputing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229D529-559E-4207-AACE-BBCCBBF8B825}"/>
              </a:ext>
            </a:extLst>
          </p:cNvPr>
          <p:cNvSpPr txBox="1"/>
          <p:nvPr/>
        </p:nvSpPr>
        <p:spPr>
          <a:xfrm>
            <a:off x="5303611" y="5877272"/>
            <a:ext cx="1212606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dirty="0"/>
              <a:t>text mode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8AC42B-1EA0-401A-BBA8-451189105F56}"/>
              </a:ext>
            </a:extLst>
          </p:cNvPr>
          <p:cNvSpPr txBox="1"/>
          <p:nvPr/>
        </p:nvSpPr>
        <p:spPr>
          <a:xfrm>
            <a:off x="519298" y="6213288"/>
            <a:ext cx="412471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dirty="0"/>
              <a:t>Computing series automation with sripts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40AC1BC9-ECDD-4EC8-BAB1-F747538735F2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3491880" y="5870101"/>
            <a:ext cx="1811731" cy="239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1BEF2EF6-084A-4635-8A73-81BF11AD831A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4644008" y="6213288"/>
            <a:ext cx="659603" cy="232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31403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7653</TotalTime>
  <Words>1940</Words>
  <Application>Microsoft Office PowerPoint</Application>
  <PresentationFormat>Pokaz na ekranie (4:3)</PresentationFormat>
  <Paragraphs>484</Paragraphs>
  <Slides>62</Slides>
  <Notes>58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3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user</dc:creator>
  <cp:lastModifiedBy>RS</cp:lastModifiedBy>
  <cp:revision>233</cp:revision>
  <dcterms:created xsi:type="dcterms:W3CDTF">2014-05-13T11:42:28Z</dcterms:created>
  <dcterms:modified xsi:type="dcterms:W3CDTF">2021-05-20T10:06:11Z</dcterms:modified>
</cp:coreProperties>
</file>