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4"/>
  </p:notesMasterIdLst>
  <p:handoutMasterIdLst>
    <p:handoutMasterId r:id="rId35"/>
  </p:handoutMasterIdLst>
  <p:sldIdLst>
    <p:sldId id="256" r:id="rId5"/>
    <p:sldId id="262" r:id="rId6"/>
    <p:sldId id="264" r:id="rId7"/>
    <p:sldId id="265" r:id="rId8"/>
    <p:sldId id="266" r:id="rId9"/>
    <p:sldId id="275" r:id="rId10"/>
    <p:sldId id="276" r:id="rId11"/>
    <p:sldId id="277" r:id="rId12"/>
    <p:sldId id="279" r:id="rId13"/>
    <p:sldId id="282" r:id="rId14"/>
    <p:sldId id="283" r:id="rId15"/>
    <p:sldId id="284" r:id="rId16"/>
    <p:sldId id="298" r:id="rId17"/>
    <p:sldId id="286" r:id="rId18"/>
    <p:sldId id="299" r:id="rId19"/>
    <p:sldId id="288" r:id="rId20"/>
    <p:sldId id="300" r:id="rId21"/>
    <p:sldId id="290" r:id="rId22"/>
    <p:sldId id="291" r:id="rId23"/>
    <p:sldId id="292" r:id="rId24"/>
    <p:sldId id="293" r:id="rId25"/>
    <p:sldId id="294" r:id="rId26"/>
    <p:sldId id="296" r:id="rId27"/>
    <p:sldId id="295" r:id="rId28"/>
    <p:sldId id="297" r:id="rId29"/>
    <p:sldId id="267" r:id="rId30"/>
    <p:sldId id="268" r:id="rId31"/>
    <p:sldId id="269" r:id="rId32"/>
    <p:sldId id="259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53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645" autoAdjust="0"/>
    <p:restoredTop sz="94660"/>
  </p:normalViewPr>
  <p:slideViewPr>
    <p:cSldViewPr>
      <p:cViewPr varScale="1">
        <p:scale>
          <a:sx n="93" d="100"/>
          <a:sy n="93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-4596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BDA09E5-5659-4DE6-B40C-F4157F90ED68}" type="datetimeFigureOut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E598033-628D-4EB8-8850-B41C00BF13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F1DB0DE-A579-4E47-89D2-AB08AF4D1C94}" type="datetimeFigureOut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 smtClean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Confidential Cray Proprietary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A88DFD3-4C0A-4DC2-9889-16E12A4CEB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0E7AFB-BEFD-4C79-8382-74EFAB682C42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61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66A38-9B65-4EC1-ACD9-697CC4549E10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260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E13422-3B3D-4F53-BF51-CFBEB1E98610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63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66A38-9B65-4EC1-ACD9-697CC4549E10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260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4DB06D-610A-4EA8-AF81-C5615514C88E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265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66A38-9B65-4EC1-ACD9-697CC4549E10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60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1724A7-B4A7-419F-AB98-3636B7506C42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67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D54D3-FC22-4935-8887-7B7A0F0B5053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68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0161E4-9128-4774-A036-D38CB425BF13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69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E96DF4-91D3-49AB-B4A0-42A4AA0E248B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70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FBCD96-40BE-430F-86CC-B5CA749C6089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71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B85971-7061-485E-810F-B8AEB15A9E8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94D3EB-A072-4EB9-B457-8783E869CBDE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59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66A38-9B65-4EC1-ACD9-697CC4549E10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60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Layout"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1524000"/>
            <a:ext cx="8001000" cy="1828800"/>
          </a:xfrm>
        </p:spPr>
        <p:txBody>
          <a:bodyPr>
            <a:noAutofit/>
          </a:bodyPr>
          <a:lstStyle>
            <a:lvl1pPr algn="ctr">
              <a:lnSpc>
                <a:spcPct val="150000"/>
              </a:lnSpc>
              <a:defRPr sz="4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Title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43200" y="6629400"/>
            <a:ext cx="3581400" cy="254000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>
                <a:latin typeface="Arial" charset="0"/>
                <a:ea typeface="Arial Unicode MS" pitchFamily="34" charset="-128"/>
                <a:cs typeface="Arial Unicode MS" pitchFamily="34" charset="-128"/>
              </a:rPr>
              <a:t>© Cray Inc.</a:t>
            </a:r>
            <a:endParaRPr lang="en-US" dirty="0"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2" hasCustomPrompt="1"/>
          </p:nvPr>
        </p:nvSpPr>
        <p:spPr>
          <a:xfrm>
            <a:off x="762000" y="3581400"/>
            <a:ext cx="7543800" cy="2286000"/>
          </a:xfrm>
        </p:spPr>
        <p:txBody>
          <a:bodyPr/>
          <a:lstStyle>
            <a:lvl1pPr algn="ctr">
              <a:spcBef>
                <a:spcPts val="0"/>
              </a:spcBef>
              <a:buNone/>
              <a:defRPr kumimoji="0" lang="en-US" sz="3200" b="1" i="0" u="none" strike="noStrike" kern="1200" cap="none" spc="-100" normalizeH="0" baseline="0" noProof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kumimoji="0" lang="en-US" sz="4000" b="0" i="0" u="none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Click to edit the Presenter’s Info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5410200"/>
          </a:xfrm>
        </p:spPr>
        <p:txBody>
          <a:bodyPr/>
          <a:lstStyle>
            <a:lvl1pPr>
              <a:buClr>
                <a:srgbClr val="000066"/>
              </a:buClr>
              <a:defRPr sz="2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0099"/>
              </a:buClr>
              <a:buSzPct val="110000"/>
              <a:buFont typeface="Calibri" pitchFamily="34" charset="0"/>
              <a:buChar char="•"/>
              <a:defRPr/>
            </a:lvl2pPr>
            <a:lvl3pPr>
              <a:buClr>
                <a:srgbClr val="002060"/>
              </a:buClr>
              <a:defRPr sz="1800"/>
            </a:lvl3pPr>
            <a:lvl4pPr>
              <a:defRPr sz="16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23"/>
          <p:cNvSpPr>
            <a:spLocks noGrp="1"/>
          </p:cNvSpPr>
          <p:nvPr>
            <p:ph type="dt" sz="half" idx="2"/>
          </p:nvPr>
        </p:nvSpPr>
        <p:spPr>
          <a:xfrm>
            <a:off x="152400" y="6629400"/>
            <a:ext cx="2438400" cy="228600"/>
          </a:xfrm>
          <a:prstGeom prst="rect">
            <a:avLst/>
          </a:prstGeom>
        </p:spPr>
        <p:txBody>
          <a:bodyPr anchor="ctr"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81300" y="6629400"/>
            <a:ext cx="3581400" cy="25400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© Cray Inc.</a:t>
            </a:r>
            <a:endParaRPr lang="en-US" dirty="0"/>
          </a:p>
        </p:txBody>
      </p:sp>
      <p:sp>
        <p:nvSpPr>
          <p:cNvPr id="10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382000" y="6629400"/>
            <a:ext cx="609600" cy="228600"/>
          </a:xfrm>
          <a:prstGeom prst="rect">
            <a:avLst/>
          </a:prstGeom>
        </p:spPr>
        <p:txBody>
          <a:bodyPr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Title Placeholder 4"/>
          <p:cNvSpPr>
            <a:spLocks noGrp="1"/>
          </p:cNvSpPr>
          <p:nvPr>
            <p:ph type="title"/>
          </p:nvPr>
        </p:nvSpPr>
        <p:spPr>
          <a:xfrm>
            <a:off x="152400" y="152400"/>
            <a:ext cx="6858000" cy="609600"/>
          </a:xfrm>
          <a:prstGeom prst="rect">
            <a:avLst/>
          </a:prstGeom>
          <a:ln w="6350" cap="rnd">
            <a:noFill/>
          </a:ln>
        </p:spPr>
        <p:txBody>
          <a:bodyPr vert="horz" anchor="t" anchorCtr="0">
            <a:normAutofit/>
          </a:bodyPr>
          <a:lstStyle/>
          <a:p>
            <a:r>
              <a:rPr lang="en-US" dirty="0" smtClean="0"/>
              <a:t>Click to edit slide title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slide title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152400" y="990600"/>
            <a:ext cx="4364736" cy="5486400"/>
          </a:xfrm>
        </p:spPr>
        <p:txBody>
          <a:bodyPr/>
          <a:lstStyle>
            <a:lvl1pPr>
              <a:buClr>
                <a:srgbClr val="000066"/>
              </a:buClr>
              <a:defRPr sz="2000"/>
            </a:lvl1pPr>
            <a:lvl3pPr>
              <a:defRPr sz="16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343400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23"/>
          <p:cNvSpPr>
            <a:spLocks noGrp="1"/>
          </p:cNvSpPr>
          <p:nvPr>
            <p:ph type="dt" sz="half" idx="10"/>
          </p:nvPr>
        </p:nvSpPr>
        <p:spPr>
          <a:xfrm>
            <a:off x="152400" y="6629400"/>
            <a:ext cx="2438400" cy="228600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81300" y="6629400"/>
            <a:ext cx="3581400" cy="254000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10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382000" y="6629400"/>
            <a:ext cx="609600" cy="228600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slide title</a:t>
            </a:r>
            <a:endParaRPr lang="en-US" dirty="0"/>
          </a:p>
        </p:txBody>
      </p:sp>
      <p:sp>
        <p:nvSpPr>
          <p:cNvPr id="6" name="Date Placeholder 23"/>
          <p:cNvSpPr>
            <a:spLocks noGrp="1"/>
          </p:cNvSpPr>
          <p:nvPr>
            <p:ph type="dt" sz="half" idx="2"/>
          </p:nvPr>
        </p:nvSpPr>
        <p:spPr>
          <a:xfrm>
            <a:off x="152400" y="6629400"/>
            <a:ext cx="2438400" cy="228600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81300" y="6629400"/>
            <a:ext cx="3581400" cy="254000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8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382000" y="6629400"/>
            <a:ext cx="609600" cy="228600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3"/>
          <p:cNvSpPr>
            <a:spLocks noGrp="1"/>
          </p:cNvSpPr>
          <p:nvPr>
            <p:ph type="dt" sz="half" idx="2"/>
          </p:nvPr>
        </p:nvSpPr>
        <p:spPr>
          <a:xfrm>
            <a:off x="152400" y="6629400"/>
            <a:ext cx="2438400" cy="228600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81300" y="6629400"/>
            <a:ext cx="3581400" cy="254000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382000" y="6629400"/>
            <a:ext cx="609600" cy="228600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29400" y="1066800"/>
            <a:ext cx="2057400" cy="9144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to edit slide title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066800"/>
            <a:ext cx="6019800" cy="4953000"/>
          </a:xfrm>
          <a:solidFill>
            <a:schemeClr val="tx2">
              <a:tint val="40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2133600"/>
            <a:ext cx="2057400" cy="38862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Date Placeholder 23"/>
          <p:cNvSpPr>
            <a:spLocks noGrp="1"/>
          </p:cNvSpPr>
          <p:nvPr>
            <p:ph type="dt" sz="half" idx="10"/>
          </p:nvPr>
        </p:nvSpPr>
        <p:spPr>
          <a:xfrm>
            <a:off x="152400" y="6629400"/>
            <a:ext cx="2438400" cy="228600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81300" y="6629400"/>
            <a:ext cx="3581400" cy="254000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10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382000" y="6629400"/>
            <a:ext cx="609600" cy="228600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slide title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3"/>
          <p:cNvSpPr>
            <a:spLocks noGrp="1"/>
          </p:cNvSpPr>
          <p:nvPr>
            <p:ph type="dt" sz="half" idx="2"/>
          </p:nvPr>
        </p:nvSpPr>
        <p:spPr>
          <a:xfrm>
            <a:off x="152400" y="6629400"/>
            <a:ext cx="2438400" cy="228600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81300" y="6629400"/>
            <a:ext cx="3581400" cy="254000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9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382000" y="6629400"/>
            <a:ext cx="609600" cy="228600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52400" y="990600"/>
            <a:ext cx="8839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52400" y="152400"/>
            <a:ext cx="6858000" cy="609600"/>
          </a:xfrm>
          <a:prstGeom prst="rect">
            <a:avLst/>
          </a:prstGeom>
          <a:ln w="6350" cap="rnd">
            <a:noFill/>
          </a:ln>
        </p:spPr>
        <p:txBody>
          <a:bodyPr vert="horz" anchor="t" anchorCtr="0">
            <a:normAutofit/>
          </a:bodyPr>
          <a:lstStyle/>
          <a:p>
            <a:r>
              <a:rPr lang="en-US" dirty="0" smtClean="0"/>
              <a:t>Click to edit slide title</a:t>
            </a:r>
            <a:endParaRPr lang="en-US" dirty="0"/>
          </a:p>
        </p:txBody>
      </p:sp>
      <p:sp>
        <p:nvSpPr>
          <p:cNvPr id="7" name="Date Placeholder 23"/>
          <p:cNvSpPr>
            <a:spLocks noGrp="1"/>
          </p:cNvSpPr>
          <p:nvPr>
            <p:ph type="dt" sz="half" idx="2"/>
          </p:nvPr>
        </p:nvSpPr>
        <p:spPr>
          <a:xfrm>
            <a:off x="152400" y="6629400"/>
            <a:ext cx="2438400" cy="228600"/>
          </a:xfrm>
          <a:prstGeom prst="rect">
            <a:avLst/>
          </a:prstGeom>
        </p:spPr>
        <p:txBody>
          <a:bodyPr anchor="ctr"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81300" y="6629400"/>
            <a:ext cx="3581400" cy="25400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9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382000" y="6629400"/>
            <a:ext cx="609600" cy="228600"/>
          </a:xfrm>
          <a:prstGeom prst="rect">
            <a:avLst/>
          </a:prstGeom>
        </p:spPr>
        <p:txBody>
          <a:bodyPr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702" r:id="rId8"/>
  </p:sldLayoutIdLst>
  <p:transition>
    <p:fade/>
  </p:transition>
  <p:hf hdr="0"/>
  <p:txStyles>
    <p:titleStyle>
      <a:lvl1pPr algn="l" rtl="0" fontAlgn="base">
        <a:lnSpc>
          <a:spcPts val="2400"/>
        </a:lnSpc>
        <a:spcBef>
          <a:spcPct val="0"/>
        </a:spcBef>
        <a:spcAft>
          <a:spcPct val="0"/>
        </a:spcAft>
        <a:defRPr lang="en-US" sz="280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344E6D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n-lt"/>
          <a:ea typeface="+mj-ea"/>
          <a:cs typeface="+mj-cs"/>
        </a:defRPr>
      </a:lvl1pPr>
      <a:lvl2pPr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2pPr>
      <a:lvl3pPr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3pPr>
      <a:lvl4pPr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4pPr>
      <a:lvl5pPr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5pPr>
      <a:lvl6pPr marL="457200"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6pPr>
      <a:lvl7pPr marL="914400"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7pPr>
      <a:lvl8pPr marL="1371600"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8pPr>
      <a:lvl9pPr marL="1828800"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rgbClr val="000066"/>
        </a:buClr>
        <a:buSzPct val="110000"/>
        <a:buFont typeface="Wingdings" pitchFamily="2" charset="2"/>
        <a:buChar char="§"/>
        <a:defRPr sz="24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1pPr>
      <a:lvl2pPr marL="639763" indent="-273050" algn="l" rtl="0" fontAlgn="base">
        <a:spcBef>
          <a:spcPts val="300"/>
        </a:spcBef>
        <a:spcAft>
          <a:spcPct val="0"/>
        </a:spcAft>
        <a:buClr>
          <a:srgbClr val="000099"/>
        </a:buClr>
        <a:buSzPct val="110000"/>
        <a:buFont typeface="Arial" pitchFamily="34" charset="0"/>
        <a:buChar char="•"/>
        <a:defRPr sz="20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2pPr>
      <a:lvl3pPr marL="1004888" indent="-228600" algn="l" rtl="0" fontAlgn="base">
        <a:spcBef>
          <a:spcPts val="300"/>
        </a:spcBef>
        <a:spcAft>
          <a:spcPct val="0"/>
        </a:spcAft>
        <a:buClr>
          <a:srgbClr val="002060"/>
        </a:buClr>
        <a:buSzPct val="85000"/>
        <a:buFont typeface="Wingdings" pitchFamily="2" charset="2"/>
        <a:buChar char="Ø"/>
        <a:defRPr sz="18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3pPr>
      <a:lvl4pPr marL="1279525" indent="-228600" algn="l" rtl="0" fontAlgn="base">
        <a:spcBef>
          <a:spcPts val="300"/>
        </a:spcBef>
        <a:spcAft>
          <a:spcPct val="0"/>
        </a:spcAft>
        <a:buClr>
          <a:srgbClr val="FF0000"/>
        </a:buClr>
        <a:buSzPct val="90000"/>
        <a:buFont typeface="Courier New" pitchFamily="49" charset="0"/>
        <a:buChar char="o"/>
        <a:defRPr sz="16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4pPr>
      <a:lvl5pPr marL="1554163" indent="-228600" algn="l" rtl="0" fontAlgn="base">
        <a:spcBef>
          <a:spcPts val="338"/>
        </a:spcBef>
        <a:spcAft>
          <a:spcPct val="0"/>
        </a:spcAft>
        <a:buClr>
          <a:schemeClr val="bg1"/>
        </a:buClr>
        <a:buSzPct val="110000"/>
        <a:buFont typeface="Calibri" pitchFamily="34" charset="0"/>
        <a:buChar char="»"/>
        <a:defRPr sz="16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Worksheet1.xls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Excel_97-2003_Worksheet2.xls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Microsoft_Office_Excel_97-2003_Worksheet3.xls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Microsoft_Office_Excel_97-2003_Worksheet4.xls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Microsoft_Office_Excel_97-2003_Worksheet5.xls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Microsoft_Office_Excel_97-2003_Worksheet6.xls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Microsoft_Office_Excel_97-2003_Worksheet7.xls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Microsoft_Office_Excel_97-2003_Worksheet8.xls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Microsoft_Office_Excel_97-2003_Worksheet9.xls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Microsoft_Office_Excel_97-2003_Worksheet10.xls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Microsoft_Office_Excel_97-2003_Worksheet11.xls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Microsoft_Office_Excel_97-2003_Worksheet12.xls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Microsoft_Office_Excel_97-2003_Worksheet13.xls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Methodical Approach to scaling to large numbers of cores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latin typeface="Arial" charset="0"/>
                <a:ea typeface="Arial Unicode MS" pitchFamily="34" charset="-128"/>
                <a:cs typeface="Arial Unicode MS" pitchFamily="34" charset="-128"/>
              </a:rPr>
              <a:t>© Cray Inc.</a:t>
            </a:r>
            <a:endParaRPr lang="en-US" dirty="0"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762000" y="3733800"/>
            <a:ext cx="7543800" cy="2286000"/>
          </a:xfrm>
        </p:spPr>
        <p:txBody>
          <a:bodyPr/>
          <a:lstStyle/>
          <a:p>
            <a:r>
              <a:rPr lang="en-US" dirty="0" smtClean="0"/>
              <a:t>John M Levesque</a:t>
            </a:r>
          </a:p>
          <a:p>
            <a:r>
              <a:rPr lang="en-US" dirty="0" smtClean="0"/>
              <a:t>Director </a:t>
            </a:r>
          </a:p>
          <a:p>
            <a:r>
              <a:rPr lang="en-US" dirty="0" smtClean="0"/>
              <a:t>Cray’s Supercomputing Center of Excellence</a:t>
            </a:r>
            <a:endParaRPr lang="en-US" dirty="0"/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228600" y="6593312"/>
            <a:ext cx="2190750" cy="26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CSC, Finland</a:t>
            </a:r>
            <a:endParaRPr lang="en-US" sz="1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6781800" y="6644031"/>
            <a:ext cx="2190750" cy="213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September 21-24, 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2009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4DAD5BE-0ED0-4917-9E79-39A9CE59E174}" type="datetime1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FD99D5A-EE49-4EA3-B91C-3F431A13AE2A}" type="slidenum">
              <a:rPr lang="en-US"/>
              <a:pPr>
                <a:defRPr/>
              </a:pPr>
              <a:t>10</a:t>
            </a:fld>
            <a:r>
              <a:rPr lang="en-US"/>
              <a:t> 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>
            <p:ph idx="1"/>
          </p:nvPr>
        </p:nvGraphicFramePr>
        <p:xfrm>
          <a:off x="539750" y="1484313"/>
          <a:ext cx="7210425" cy="3611562"/>
        </p:xfrm>
        <a:graphic>
          <a:graphicData uri="http://schemas.openxmlformats.org/presentationml/2006/ole">
            <p:oleObj spid="_x0000_s1026" name="Worksheet" r:id="rId4" imgW="5191049" imgH="2600172" progId="Excel.Sheet.8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/>
          <p:cNvSpPr>
            <a:spLocks noGrp="1"/>
          </p:cNvSpPr>
          <p:nvPr>
            <p:ph type="dt" sz="quarter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1B00B7B-D9B4-481C-92E0-0B78A71B641E}" type="datetime1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72B696A-415B-426F-A5F4-C8EC892ACC99}" type="slidenum">
              <a:rPr lang="en-US"/>
              <a:pPr>
                <a:defRPr/>
              </a:pPr>
              <a:t>11</a:t>
            </a:fld>
            <a:r>
              <a:rPr lang="en-US"/>
              <a:t> </a:t>
            </a:r>
          </a:p>
        </p:txBody>
      </p:sp>
      <p:sp>
        <p:nvSpPr>
          <p:cNvPr id="2053" name="Rectangle 60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Cache Visualization</a:t>
            </a:r>
          </a:p>
        </p:txBody>
      </p:sp>
      <p:graphicFrame>
        <p:nvGraphicFramePr>
          <p:cNvPr id="2050" name="Object 601"/>
          <p:cNvGraphicFramePr>
            <a:graphicFrameLocks noChangeAspect="1"/>
          </p:cNvGraphicFramePr>
          <p:nvPr>
            <p:ph idx="1"/>
          </p:nvPr>
        </p:nvGraphicFramePr>
        <p:xfrm>
          <a:off x="395288" y="1916113"/>
          <a:ext cx="5832475" cy="4029075"/>
        </p:xfrm>
        <a:graphic>
          <a:graphicData uri="http://schemas.openxmlformats.org/presentationml/2006/ole">
            <p:oleObj spid="_x0000_s2050" name="Worksheet" r:id="rId4" imgW="5638648" imgH="3895674" progId="Excel.Sheet.8">
              <p:embed/>
            </p:oleObj>
          </a:graphicData>
        </a:graphic>
      </p:graphicFrame>
      <p:sp>
        <p:nvSpPr>
          <p:cNvPr id="2054" name="Text Box 604"/>
          <p:cNvSpPr txBox="1">
            <a:spLocks noChangeArrowheads="1"/>
          </p:cNvSpPr>
          <p:nvPr/>
        </p:nvSpPr>
        <p:spPr bwMode="auto">
          <a:xfrm>
            <a:off x="2268538" y="1412875"/>
            <a:ext cx="1656521" cy="371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Level 1 Cache</a:t>
            </a:r>
          </a:p>
        </p:txBody>
      </p:sp>
      <p:sp>
        <p:nvSpPr>
          <p:cNvPr id="2055" name="Line 605"/>
          <p:cNvSpPr>
            <a:spLocks noChangeShapeType="1"/>
          </p:cNvSpPr>
          <p:nvPr/>
        </p:nvSpPr>
        <p:spPr bwMode="auto">
          <a:xfrm>
            <a:off x="539750" y="2565400"/>
            <a:ext cx="511175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triangle" w="med" len="med"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056" name="Text Box 606"/>
          <p:cNvSpPr txBox="1">
            <a:spLocks noChangeArrowheads="1"/>
          </p:cNvSpPr>
          <p:nvPr/>
        </p:nvSpPr>
        <p:spPr bwMode="auto">
          <a:xfrm>
            <a:off x="6296025" y="1720850"/>
            <a:ext cx="2466975" cy="31130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Level 1 Cache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65536 B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1024 Lines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8192 8B Ws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16384 4B Ws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2 way Assoc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Associativity Class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32768 B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512 Lines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4096 8B Ws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8192 4B Ws</a:t>
            </a:r>
          </a:p>
        </p:txBody>
      </p:sp>
      <p:sp>
        <p:nvSpPr>
          <p:cNvPr id="2057" name="Text Box 607"/>
          <p:cNvSpPr txBox="1">
            <a:spLocks noChangeArrowheads="1"/>
          </p:cNvSpPr>
          <p:nvPr/>
        </p:nvSpPr>
        <p:spPr bwMode="auto">
          <a:xfrm>
            <a:off x="1908175" y="2565400"/>
            <a:ext cx="2316958" cy="371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Width = 32768 Bytes</a:t>
            </a:r>
          </a:p>
        </p:txBody>
      </p:sp>
      <p:sp>
        <p:nvSpPr>
          <p:cNvPr id="2058" name="Text Box 608"/>
          <p:cNvSpPr txBox="1">
            <a:spLocks noChangeArrowheads="1"/>
          </p:cNvSpPr>
          <p:nvPr/>
        </p:nvSpPr>
        <p:spPr bwMode="auto">
          <a:xfrm>
            <a:off x="2268538" y="4508500"/>
            <a:ext cx="120967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/>
              <a:t>MEMORY</a:t>
            </a:r>
          </a:p>
        </p:txBody>
      </p:sp>
      <p:sp>
        <p:nvSpPr>
          <p:cNvPr id="2059" name="Text Box 609"/>
          <p:cNvSpPr txBox="1">
            <a:spLocks noChangeArrowheads="1"/>
          </p:cNvSpPr>
          <p:nvPr/>
        </p:nvSpPr>
        <p:spPr bwMode="auto">
          <a:xfrm>
            <a:off x="6353175" y="4960938"/>
            <a:ext cx="2124597" cy="371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64*64*8 = 32768 B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C742FFB-C707-47B9-8502-8F0ABD887A8B}" type="datetime1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F637EE6-469A-41AB-B0C8-15E879835DAD}" type="slidenum">
              <a:rPr lang="en-US"/>
              <a:pPr>
                <a:defRPr/>
              </a:pPr>
              <a:t>12</a:t>
            </a:fld>
            <a:r>
              <a:rPr lang="en-US"/>
              <a:t> </a:t>
            </a:r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Consider the following example</a:t>
            </a:r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>
            <p:ph idx="1"/>
          </p:nvPr>
        </p:nvGraphicFramePr>
        <p:xfrm>
          <a:off x="539750" y="1484313"/>
          <a:ext cx="7210425" cy="3611562"/>
        </p:xfrm>
        <a:graphic>
          <a:graphicData uri="http://schemas.openxmlformats.org/presentationml/2006/ole">
            <p:oleObj spid="_x0000_s3074" name="Worksheet" r:id="rId4" imgW="5191049" imgH="2600172" progId="Excel.Sheet.8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/>
          <p:cNvSpPr>
            <a:spLocks noGrp="1"/>
          </p:cNvSpPr>
          <p:nvPr>
            <p:ph type="dt" sz="quarter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1B00B7B-D9B4-481C-92E0-0B78A71B641E}" type="datetime1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72B696A-415B-426F-A5F4-C8EC892ACC99}" type="slidenum">
              <a:rPr lang="en-US"/>
              <a:pPr>
                <a:defRPr/>
              </a:pPr>
              <a:t>13</a:t>
            </a:fld>
            <a:r>
              <a:rPr lang="en-US"/>
              <a:t> </a:t>
            </a:r>
          </a:p>
        </p:txBody>
      </p:sp>
      <p:sp>
        <p:nvSpPr>
          <p:cNvPr id="2053" name="Rectangle 60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Cache Visualization</a:t>
            </a:r>
          </a:p>
        </p:txBody>
      </p:sp>
      <p:graphicFrame>
        <p:nvGraphicFramePr>
          <p:cNvPr id="2050" name="Object 601"/>
          <p:cNvGraphicFramePr>
            <a:graphicFrameLocks noChangeAspect="1"/>
          </p:cNvGraphicFramePr>
          <p:nvPr>
            <p:ph idx="1"/>
          </p:nvPr>
        </p:nvGraphicFramePr>
        <p:xfrm>
          <a:off x="395288" y="1922463"/>
          <a:ext cx="5832475" cy="4016375"/>
        </p:xfrm>
        <a:graphic>
          <a:graphicData uri="http://schemas.openxmlformats.org/presentationml/2006/ole">
            <p:oleObj spid="_x0000_s15362" name="Worksheet" r:id="rId4" imgW="5657850" imgH="3895674" progId="Excel.Sheet.8">
              <p:embed/>
            </p:oleObj>
          </a:graphicData>
        </a:graphic>
      </p:graphicFrame>
      <p:sp>
        <p:nvSpPr>
          <p:cNvPr id="2054" name="Text Box 604"/>
          <p:cNvSpPr txBox="1">
            <a:spLocks noChangeArrowheads="1"/>
          </p:cNvSpPr>
          <p:nvPr/>
        </p:nvSpPr>
        <p:spPr bwMode="auto">
          <a:xfrm>
            <a:off x="2268538" y="1412875"/>
            <a:ext cx="1656521" cy="371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Level 1 Cache</a:t>
            </a:r>
          </a:p>
        </p:txBody>
      </p:sp>
      <p:sp>
        <p:nvSpPr>
          <p:cNvPr id="2055" name="Line 605"/>
          <p:cNvSpPr>
            <a:spLocks noChangeShapeType="1"/>
          </p:cNvSpPr>
          <p:nvPr/>
        </p:nvSpPr>
        <p:spPr bwMode="auto">
          <a:xfrm>
            <a:off x="539750" y="2565400"/>
            <a:ext cx="511175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triangle" w="med" len="med"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056" name="Text Box 606"/>
          <p:cNvSpPr txBox="1">
            <a:spLocks noChangeArrowheads="1"/>
          </p:cNvSpPr>
          <p:nvPr/>
        </p:nvSpPr>
        <p:spPr bwMode="auto">
          <a:xfrm>
            <a:off x="6296025" y="1720850"/>
            <a:ext cx="2466975" cy="31130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Level 1 Cache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65536 B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1024 Lines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8192 8B Ws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16384 4B Ws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2 way Assoc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Associativity Class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32768 B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512 Lines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4096 8B Ws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8192 4B Ws</a:t>
            </a:r>
          </a:p>
        </p:txBody>
      </p:sp>
      <p:sp>
        <p:nvSpPr>
          <p:cNvPr id="2057" name="Text Box 607"/>
          <p:cNvSpPr txBox="1">
            <a:spLocks noChangeArrowheads="1"/>
          </p:cNvSpPr>
          <p:nvPr/>
        </p:nvSpPr>
        <p:spPr bwMode="auto">
          <a:xfrm>
            <a:off x="1908175" y="2565400"/>
            <a:ext cx="2316958" cy="371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Width = 32768 Bytes</a:t>
            </a:r>
          </a:p>
        </p:txBody>
      </p:sp>
      <p:sp>
        <p:nvSpPr>
          <p:cNvPr id="2058" name="Text Box 608"/>
          <p:cNvSpPr txBox="1">
            <a:spLocks noChangeArrowheads="1"/>
          </p:cNvSpPr>
          <p:nvPr/>
        </p:nvSpPr>
        <p:spPr bwMode="auto">
          <a:xfrm>
            <a:off x="2268538" y="4508500"/>
            <a:ext cx="120967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/>
              <a:t>MEMORY</a:t>
            </a:r>
          </a:p>
        </p:txBody>
      </p:sp>
      <p:sp>
        <p:nvSpPr>
          <p:cNvPr id="2059" name="Text Box 609"/>
          <p:cNvSpPr txBox="1">
            <a:spLocks noChangeArrowheads="1"/>
          </p:cNvSpPr>
          <p:nvPr/>
        </p:nvSpPr>
        <p:spPr bwMode="auto">
          <a:xfrm>
            <a:off x="6353175" y="4960938"/>
            <a:ext cx="2124597" cy="371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64*64*8 = 32768 B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7F0C87-6FE4-482B-AB2A-F0C02F0E92D1}" type="datetime1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9CD3AE8-985F-4A77-81F3-A2FED2378904}" type="slidenum">
              <a:rPr lang="en-US"/>
              <a:pPr>
                <a:defRPr/>
              </a:pPr>
              <a:t>14</a:t>
            </a:fld>
            <a:r>
              <a:rPr lang="en-US"/>
              <a:t> </a:t>
            </a: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aphicFrame>
        <p:nvGraphicFramePr>
          <p:cNvPr id="5122" name="Object 3"/>
          <p:cNvGraphicFramePr>
            <a:graphicFrameLocks noChangeAspect="1"/>
          </p:cNvGraphicFramePr>
          <p:nvPr>
            <p:ph idx="1"/>
          </p:nvPr>
        </p:nvGraphicFramePr>
        <p:xfrm>
          <a:off x="539750" y="1484313"/>
          <a:ext cx="7210425" cy="3611562"/>
        </p:xfrm>
        <a:graphic>
          <a:graphicData uri="http://schemas.openxmlformats.org/presentationml/2006/ole">
            <p:oleObj spid="_x0000_s5122" name="Worksheet" r:id="rId4" imgW="5191049" imgH="2600172" progId="Excel.Sheet.8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/>
          <p:cNvSpPr>
            <a:spLocks noGrp="1"/>
          </p:cNvSpPr>
          <p:nvPr>
            <p:ph type="dt" sz="quarter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1B00B7B-D9B4-481C-92E0-0B78A71B641E}" type="datetime1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72B696A-415B-426F-A5F4-C8EC892ACC99}" type="slidenum">
              <a:rPr lang="en-US"/>
              <a:pPr>
                <a:defRPr/>
              </a:pPr>
              <a:t>15</a:t>
            </a:fld>
            <a:r>
              <a:rPr lang="en-US"/>
              <a:t> </a:t>
            </a:r>
          </a:p>
        </p:txBody>
      </p:sp>
      <p:sp>
        <p:nvSpPr>
          <p:cNvPr id="2053" name="Rectangle 60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Cache Visualization</a:t>
            </a:r>
          </a:p>
        </p:txBody>
      </p:sp>
      <p:graphicFrame>
        <p:nvGraphicFramePr>
          <p:cNvPr id="2050" name="Object 601"/>
          <p:cNvGraphicFramePr>
            <a:graphicFrameLocks noChangeAspect="1"/>
          </p:cNvGraphicFramePr>
          <p:nvPr>
            <p:ph idx="1"/>
          </p:nvPr>
        </p:nvGraphicFramePr>
        <p:xfrm>
          <a:off x="395288" y="1925638"/>
          <a:ext cx="5832475" cy="4008437"/>
        </p:xfrm>
        <a:graphic>
          <a:graphicData uri="http://schemas.openxmlformats.org/presentationml/2006/ole">
            <p:oleObj spid="_x0000_s16386" name="Worksheet" r:id="rId4" imgW="5667451" imgH="3895674" progId="Excel.Sheet.8">
              <p:embed/>
            </p:oleObj>
          </a:graphicData>
        </a:graphic>
      </p:graphicFrame>
      <p:sp>
        <p:nvSpPr>
          <p:cNvPr id="2054" name="Text Box 604"/>
          <p:cNvSpPr txBox="1">
            <a:spLocks noChangeArrowheads="1"/>
          </p:cNvSpPr>
          <p:nvPr/>
        </p:nvSpPr>
        <p:spPr bwMode="auto">
          <a:xfrm>
            <a:off x="2268538" y="1412875"/>
            <a:ext cx="1656521" cy="371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Level 1 Cache</a:t>
            </a:r>
          </a:p>
        </p:txBody>
      </p:sp>
      <p:sp>
        <p:nvSpPr>
          <p:cNvPr id="2055" name="Line 605"/>
          <p:cNvSpPr>
            <a:spLocks noChangeShapeType="1"/>
          </p:cNvSpPr>
          <p:nvPr/>
        </p:nvSpPr>
        <p:spPr bwMode="auto">
          <a:xfrm>
            <a:off x="539750" y="2565400"/>
            <a:ext cx="511175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triangle" w="med" len="med"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056" name="Text Box 606"/>
          <p:cNvSpPr txBox="1">
            <a:spLocks noChangeArrowheads="1"/>
          </p:cNvSpPr>
          <p:nvPr/>
        </p:nvSpPr>
        <p:spPr bwMode="auto">
          <a:xfrm>
            <a:off x="6296025" y="1720850"/>
            <a:ext cx="2466975" cy="31130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Level 1 Cache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65536 B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1024 Lines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8192 8B Ws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16384 4B Ws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2 way Assoc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Associativity Class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32768 B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512 Lines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4096 8B Ws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8192 4B Ws</a:t>
            </a:r>
          </a:p>
        </p:txBody>
      </p:sp>
      <p:sp>
        <p:nvSpPr>
          <p:cNvPr id="2057" name="Text Box 607"/>
          <p:cNvSpPr txBox="1">
            <a:spLocks noChangeArrowheads="1"/>
          </p:cNvSpPr>
          <p:nvPr/>
        </p:nvSpPr>
        <p:spPr bwMode="auto">
          <a:xfrm>
            <a:off x="1908175" y="2565400"/>
            <a:ext cx="2316958" cy="371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Width = 32768 Bytes</a:t>
            </a:r>
          </a:p>
        </p:txBody>
      </p:sp>
      <p:sp>
        <p:nvSpPr>
          <p:cNvPr id="2058" name="Text Box 608"/>
          <p:cNvSpPr txBox="1">
            <a:spLocks noChangeArrowheads="1"/>
          </p:cNvSpPr>
          <p:nvPr/>
        </p:nvSpPr>
        <p:spPr bwMode="auto">
          <a:xfrm>
            <a:off x="2268538" y="4508500"/>
            <a:ext cx="120967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/>
              <a:t>MEMORY</a:t>
            </a:r>
          </a:p>
        </p:txBody>
      </p:sp>
      <p:sp>
        <p:nvSpPr>
          <p:cNvPr id="2059" name="Text Box 609"/>
          <p:cNvSpPr txBox="1">
            <a:spLocks noChangeArrowheads="1"/>
          </p:cNvSpPr>
          <p:nvPr/>
        </p:nvSpPr>
        <p:spPr bwMode="auto">
          <a:xfrm>
            <a:off x="6353175" y="4960938"/>
            <a:ext cx="2124597" cy="371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64*64*8 = 32768 B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80D8606-3382-4768-BE76-714E00A5E641}" type="datetime1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74464B0-C874-429A-B0B3-B5B7E718550A}" type="slidenum">
              <a:rPr lang="en-US"/>
              <a:pPr>
                <a:defRPr/>
              </a:pPr>
              <a:t>16</a:t>
            </a:fld>
            <a:r>
              <a:rPr lang="en-US"/>
              <a:t> </a:t>
            </a: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aphicFrame>
        <p:nvGraphicFramePr>
          <p:cNvPr id="7170" name="Object 3"/>
          <p:cNvGraphicFramePr>
            <a:graphicFrameLocks noChangeAspect="1"/>
          </p:cNvGraphicFramePr>
          <p:nvPr>
            <p:ph idx="1"/>
          </p:nvPr>
        </p:nvGraphicFramePr>
        <p:xfrm>
          <a:off x="577850" y="1503363"/>
          <a:ext cx="7167563" cy="3541712"/>
        </p:xfrm>
        <a:graphic>
          <a:graphicData uri="http://schemas.openxmlformats.org/presentationml/2006/ole">
            <p:oleObj spid="_x0000_s7170" name="Worksheet" r:id="rId4" imgW="5191049" imgH="2600172" progId="Excel.Sheet.8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/>
          <p:cNvSpPr>
            <a:spLocks noGrp="1"/>
          </p:cNvSpPr>
          <p:nvPr>
            <p:ph type="dt" sz="quarter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1B00B7B-D9B4-481C-92E0-0B78A71B641E}" type="datetime1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72B696A-415B-426F-A5F4-C8EC892ACC99}" type="slidenum">
              <a:rPr lang="en-US"/>
              <a:pPr>
                <a:defRPr/>
              </a:pPr>
              <a:t>17</a:t>
            </a:fld>
            <a:r>
              <a:rPr lang="en-US"/>
              <a:t> </a:t>
            </a:r>
          </a:p>
        </p:txBody>
      </p:sp>
      <p:sp>
        <p:nvSpPr>
          <p:cNvPr id="2053" name="Rectangle 60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Cache Visualization</a:t>
            </a:r>
          </a:p>
        </p:txBody>
      </p:sp>
      <p:graphicFrame>
        <p:nvGraphicFramePr>
          <p:cNvPr id="2050" name="Object 601"/>
          <p:cNvGraphicFramePr>
            <a:graphicFrameLocks noChangeAspect="1"/>
          </p:cNvGraphicFramePr>
          <p:nvPr>
            <p:ph idx="1"/>
          </p:nvPr>
        </p:nvGraphicFramePr>
        <p:xfrm>
          <a:off x="395288" y="1925638"/>
          <a:ext cx="5832475" cy="4008437"/>
        </p:xfrm>
        <a:graphic>
          <a:graphicData uri="http://schemas.openxmlformats.org/presentationml/2006/ole">
            <p:oleObj spid="_x0000_s17410" name="Worksheet" r:id="rId4" imgW="5667451" imgH="3895674" progId="Excel.Sheet.8">
              <p:embed/>
            </p:oleObj>
          </a:graphicData>
        </a:graphic>
      </p:graphicFrame>
      <p:sp>
        <p:nvSpPr>
          <p:cNvPr id="2054" name="Text Box 604"/>
          <p:cNvSpPr txBox="1">
            <a:spLocks noChangeArrowheads="1"/>
          </p:cNvSpPr>
          <p:nvPr/>
        </p:nvSpPr>
        <p:spPr bwMode="auto">
          <a:xfrm>
            <a:off x="2268538" y="1412875"/>
            <a:ext cx="1656521" cy="371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Level 1 Cache</a:t>
            </a:r>
          </a:p>
        </p:txBody>
      </p:sp>
      <p:sp>
        <p:nvSpPr>
          <p:cNvPr id="2055" name="Line 605"/>
          <p:cNvSpPr>
            <a:spLocks noChangeShapeType="1"/>
          </p:cNvSpPr>
          <p:nvPr/>
        </p:nvSpPr>
        <p:spPr bwMode="auto">
          <a:xfrm>
            <a:off x="539750" y="2565400"/>
            <a:ext cx="511175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triangle" w="med" len="med"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056" name="Text Box 606"/>
          <p:cNvSpPr txBox="1">
            <a:spLocks noChangeArrowheads="1"/>
          </p:cNvSpPr>
          <p:nvPr/>
        </p:nvSpPr>
        <p:spPr bwMode="auto">
          <a:xfrm>
            <a:off x="6296025" y="1720850"/>
            <a:ext cx="2466975" cy="31130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Level 1 Cache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65536 B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1024 Lines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8192 8B Ws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16384 4B Ws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2 way Assoc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Associativity Class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32768 B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512 Lines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4096 8B Ws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8192 4B Ws</a:t>
            </a:r>
          </a:p>
        </p:txBody>
      </p:sp>
      <p:sp>
        <p:nvSpPr>
          <p:cNvPr id="2057" name="Text Box 607"/>
          <p:cNvSpPr txBox="1">
            <a:spLocks noChangeArrowheads="1"/>
          </p:cNvSpPr>
          <p:nvPr/>
        </p:nvSpPr>
        <p:spPr bwMode="auto">
          <a:xfrm>
            <a:off x="1908175" y="2565400"/>
            <a:ext cx="2316958" cy="371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Width = 32768 Bytes</a:t>
            </a:r>
          </a:p>
        </p:txBody>
      </p:sp>
      <p:sp>
        <p:nvSpPr>
          <p:cNvPr id="2058" name="Text Box 608"/>
          <p:cNvSpPr txBox="1">
            <a:spLocks noChangeArrowheads="1"/>
          </p:cNvSpPr>
          <p:nvPr/>
        </p:nvSpPr>
        <p:spPr bwMode="auto">
          <a:xfrm>
            <a:off x="2268538" y="4508500"/>
            <a:ext cx="120967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/>
              <a:t>MEMORY</a:t>
            </a:r>
          </a:p>
        </p:txBody>
      </p:sp>
      <p:sp>
        <p:nvSpPr>
          <p:cNvPr id="2059" name="Text Box 609"/>
          <p:cNvSpPr txBox="1">
            <a:spLocks noChangeArrowheads="1"/>
          </p:cNvSpPr>
          <p:nvPr/>
        </p:nvSpPr>
        <p:spPr bwMode="auto">
          <a:xfrm>
            <a:off x="6353175" y="4960938"/>
            <a:ext cx="2124597" cy="371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64*64*8 = 32768 B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CBF1438-AEC4-4BDF-820A-1BE2F4DF7635}" type="datetime1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5FB7A12-AA70-4239-9EDD-B93317A486FC}" type="slidenum">
              <a:rPr lang="en-US"/>
              <a:pPr>
                <a:defRPr/>
              </a:pPr>
              <a:t>18</a:t>
            </a:fld>
            <a:r>
              <a:rPr lang="en-US"/>
              <a:t> </a:t>
            </a: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aphicFrame>
        <p:nvGraphicFramePr>
          <p:cNvPr id="9218" name="Object 3"/>
          <p:cNvGraphicFramePr>
            <a:graphicFrameLocks noChangeAspect="1"/>
          </p:cNvGraphicFramePr>
          <p:nvPr>
            <p:ph idx="1"/>
          </p:nvPr>
        </p:nvGraphicFramePr>
        <p:xfrm>
          <a:off x="536575" y="1482725"/>
          <a:ext cx="7231063" cy="3541713"/>
        </p:xfrm>
        <a:graphic>
          <a:graphicData uri="http://schemas.openxmlformats.org/presentationml/2006/ole">
            <p:oleObj spid="_x0000_s9218" name="Worksheet" r:id="rId4" imgW="5191049" imgH="2600172" progId="Excel.Sheet.8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C6A98C3-3629-4D94-A6B7-7BCE5B3CEA61}" type="datetime1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8AB1E82-2264-4380-B259-EB594BB811BF}" type="slidenum">
              <a:rPr lang="en-US"/>
              <a:pPr>
                <a:defRPr/>
              </a:pPr>
              <a:t>19</a:t>
            </a:fld>
            <a:r>
              <a:rPr lang="en-US"/>
              <a:t> </a:t>
            </a: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Must be a better Way</a:t>
            </a:r>
          </a:p>
        </p:txBody>
      </p:sp>
      <p:graphicFrame>
        <p:nvGraphicFramePr>
          <p:cNvPr id="10242" name="Object 3"/>
          <p:cNvGraphicFramePr>
            <a:graphicFrameLocks noChangeAspect="1"/>
          </p:cNvGraphicFramePr>
          <p:nvPr>
            <p:ph idx="1"/>
          </p:nvPr>
        </p:nvGraphicFramePr>
        <p:xfrm>
          <a:off x="539750" y="1484313"/>
          <a:ext cx="7210425" cy="3611562"/>
        </p:xfrm>
        <a:graphic>
          <a:graphicData uri="http://schemas.openxmlformats.org/presentationml/2006/ole">
            <p:oleObj spid="_x0000_s10242" name="Worksheet" r:id="rId4" imgW="5191049" imgH="2600172" progId="Excel.Sheet.8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4953000" cy="4572000"/>
          </a:xfrm>
        </p:spPr>
        <p:txBody>
          <a:bodyPr/>
          <a:lstStyle/>
          <a:p>
            <a:r>
              <a:rPr lang="en-US" sz="2400" dirty="0" smtClean="0"/>
              <a:t>Formulate the problem</a:t>
            </a:r>
          </a:p>
          <a:p>
            <a:pPr lvl="1"/>
            <a:r>
              <a:rPr lang="en-US" sz="2400" dirty="0" smtClean="0"/>
              <a:t>The problem identified should make good science sense</a:t>
            </a:r>
          </a:p>
          <a:p>
            <a:pPr lvl="2"/>
            <a:r>
              <a:rPr lang="en-US" sz="1800" dirty="0" smtClean="0"/>
              <a:t>No publicity stunts that are not of interest </a:t>
            </a:r>
          </a:p>
          <a:p>
            <a:pPr lvl="1"/>
            <a:r>
              <a:rPr lang="en-US" sz="2400" dirty="0" smtClean="0"/>
              <a:t>It should be a production style problem</a:t>
            </a:r>
          </a:p>
          <a:p>
            <a:pPr lvl="2"/>
            <a:r>
              <a:rPr lang="en-US" sz="1600" dirty="0" smtClean="0"/>
              <a:t>Weak scaling </a:t>
            </a:r>
          </a:p>
          <a:p>
            <a:pPr lvl="3"/>
            <a:r>
              <a:rPr lang="en-US" sz="1600" dirty="0" smtClean="0"/>
              <a:t>Finer grid as processors increase</a:t>
            </a:r>
          </a:p>
          <a:p>
            <a:pPr lvl="3"/>
            <a:r>
              <a:rPr lang="en-US" sz="1600" dirty="0" smtClean="0"/>
              <a:t>Fixed amount of work when processors increase</a:t>
            </a:r>
          </a:p>
          <a:p>
            <a:pPr lvl="2"/>
            <a:r>
              <a:rPr lang="en-US" sz="1600" dirty="0" smtClean="0"/>
              <a:t>Strong scaling</a:t>
            </a:r>
          </a:p>
          <a:p>
            <a:pPr lvl="3"/>
            <a:r>
              <a:rPr lang="en-US" sz="1600" dirty="0" smtClean="0"/>
              <a:t>Fixed problem size as processors increase</a:t>
            </a:r>
          </a:p>
          <a:p>
            <a:pPr lvl="4"/>
            <a:r>
              <a:rPr lang="en-US" sz="1600" dirty="0" smtClean="0"/>
              <a:t>Less and less work for each processor as processors increase</a:t>
            </a:r>
          </a:p>
          <a:p>
            <a:pPr>
              <a:buFont typeface="Wingdings 2" pitchFamily="18" charset="2"/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dirty="0" smtClean="0">
                <a:solidFill>
                  <a:schemeClr val="accent6">
                    <a:lumMod val="50000"/>
                  </a:schemeClr>
                </a:solidFill>
              </a:rPr>
              <a:t>The steps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–</a:t>
            </a:r>
            <a:r>
              <a:rPr dirty="0" smtClean="0">
                <a:solidFill>
                  <a:schemeClr val="accent6">
                    <a:lumMod val="50000"/>
                  </a:schemeClr>
                </a:solidFill>
              </a:rPr>
              <a:t> 1) Identify Application and Science Worthy Problem</a:t>
            </a:r>
            <a:endParaRPr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248400" y="2362200"/>
            <a:ext cx="2286000" cy="2514600"/>
          </a:xfrm>
          <a:prstGeom prst="roundRect">
            <a:avLst>
              <a:gd name="adj" fmla="val 4606"/>
            </a:avLst>
          </a:prstGeom>
          <a:ln w="25400">
            <a:solidFill>
              <a:schemeClr val="tx1">
                <a:lumMod val="7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Think Bigger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/>
          <p:cNvSpPr>
            <a:spLocks noGrp="1"/>
          </p:cNvSpPr>
          <p:nvPr>
            <p:ph type="dt" sz="quarter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526765C-94B9-49C2-A708-E90966D2F86F}" type="datetime1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EF35B2E-495D-48AF-A930-85E301B16167}" type="slidenum">
              <a:rPr lang="en-US"/>
              <a:pPr>
                <a:defRPr/>
              </a:pPr>
              <a:t>20</a:t>
            </a:fld>
            <a:r>
              <a:rPr lang="en-US"/>
              <a:t> </a:t>
            </a: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aphicFrame>
        <p:nvGraphicFramePr>
          <p:cNvPr id="11266" name="Object 3"/>
          <p:cNvGraphicFramePr>
            <a:graphicFrameLocks noChangeAspect="1"/>
          </p:cNvGraphicFramePr>
          <p:nvPr>
            <p:ph idx="1"/>
          </p:nvPr>
        </p:nvGraphicFramePr>
        <p:xfrm>
          <a:off x="400050" y="1917700"/>
          <a:ext cx="5684838" cy="4037013"/>
        </p:xfrm>
        <a:graphic>
          <a:graphicData uri="http://schemas.openxmlformats.org/presentationml/2006/ole">
            <p:oleObj spid="_x0000_s11266" name="Worksheet" r:id="rId4" imgW="5486400" imgH="3895674" progId="Excel.Sheet.8">
              <p:embed/>
            </p:oleObj>
          </a:graphicData>
        </a:graphic>
      </p:graphicFrame>
      <p:sp>
        <p:nvSpPr>
          <p:cNvPr id="11270" name="Text Box 4"/>
          <p:cNvSpPr txBox="1">
            <a:spLocks noChangeArrowheads="1"/>
          </p:cNvSpPr>
          <p:nvPr/>
        </p:nvSpPr>
        <p:spPr bwMode="auto">
          <a:xfrm>
            <a:off x="2268538" y="1412875"/>
            <a:ext cx="1656521" cy="371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Level 1 Cache</a:t>
            </a:r>
          </a:p>
        </p:txBody>
      </p:sp>
      <p:sp>
        <p:nvSpPr>
          <p:cNvPr id="11271" name="Line 5"/>
          <p:cNvSpPr>
            <a:spLocks noChangeShapeType="1"/>
          </p:cNvSpPr>
          <p:nvPr/>
        </p:nvSpPr>
        <p:spPr bwMode="auto">
          <a:xfrm>
            <a:off x="539750" y="2565400"/>
            <a:ext cx="511175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triangle" w="med" len="med"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11272" name="Text Box 6"/>
          <p:cNvSpPr txBox="1">
            <a:spLocks noChangeArrowheads="1"/>
          </p:cNvSpPr>
          <p:nvPr/>
        </p:nvSpPr>
        <p:spPr bwMode="auto">
          <a:xfrm>
            <a:off x="6296025" y="1720850"/>
            <a:ext cx="2466975" cy="31130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Level 1 Cache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65536 B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1024 Lines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8192 8B Ws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16384 4B Ws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2 way Assoc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Associativity Class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32768 B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512 Lines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4096 8B Ws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8192 4B Ws</a:t>
            </a:r>
          </a:p>
        </p:txBody>
      </p:sp>
      <p:sp>
        <p:nvSpPr>
          <p:cNvPr id="11273" name="Text Box 7"/>
          <p:cNvSpPr txBox="1">
            <a:spLocks noChangeArrowheads="1"/>
          </p:cNvSpPr>
          <p:nvPr/>
        </p:nvSpPr>
        <p:spPr bwMode="auto">
          <a:xfrm>
            <a:off x="1908175" y="2565400"/>
            <a:ext cx="2316958" cy="371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Width = 32768 Bytes</a:t>
            </a:r>
          </a:p>
        </p:txBody>
      </p:sp>
      <p:sp>
        <p:nvSpPr>
          <p:cNvPr id="11274" name="Text Box 8"/>
          <p:cNvSpPr txBox="1">
            <a:spLocks noChangeArrowheads="1"/>
          </p:cNvSpPr>
          <p:nvPr/>
        </p:nvSpPr>
        <p:spPr bwMode="auto">
          <a:xfrm>
            <a:off x="2268538" y="4508500"/>
            <a:ext cx="120967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/>
              <a:t>MEMORY</a:t>
            </a:r>
          </a:p>
        </p:txBody>
      </p:sp>
      <p:sp>
        <p:nvSpPr>
          <p:cNvPr id="11275" name="Text Box 9"/>
          <p:cNvSpPr txBox="1">
            <a:spLocks noChangeArrowheads="1"/>
          </p:cNvSpPr>
          <p:nvPr/>
        </p:nvSpPr>
        <p:spPr bwMode="auto">
          <a:xfrm>
            <a:off x="6353175" y="4960938"/>
            <a:ext cx="2124597" cy="371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64*64*8 = 32768 B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CEDBFCE-438F-4093-B5E1-186A808B80E1}" type="datetime1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58DCF05D-02EE-4621-A8F1-B6E4B763E3B8}" type="slidenum">
              <a:rPr lang="en-US"/>
              <a:pPr>
                <a:defRPr/>
              </a:pPr>
              <a:t>21</a:t>
            </a:fld>
            <a:r>
              <a:rPr lang="en-US"/>
              <a:t> </a:t>
            </a: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aphicFrame>
        <p:nvGraphicFramePr>
          <p:cNvPr id="12290" name="Object 3"/>
          <p:cNvGraphicFramePr>
            <a:graphicFrameLocks noChangeAspect="1"/>
          </p:cNvGraphicFramePr>
          <p:nvPr>
            <p:ph idx="1"/>
          </p:nvPr>
        </p:nvGraphicFramePr>
        <p:xfrm>
          <a:off x="536575" y="1482725"/>
          <a:ext cx="7231063" cy="3541713"/>
        </p:xfrm>
        <a:graphic>
          <a:graphicData uri="http://schemas.openxmlformats.org/presentationml/2006/ole">
            <p:oleObj spid="_x0000_s12290" name="Worksheet" r:id="rId4" imgW="5191049" imgH="2600172" progId="Excel.Sheet.8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99B7736-B20C-46BD-9AA1-C16827CB50D3}" type="datetime1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5A07C16-67EF-4071-A37E-47D1780F36CC}" type="slidenum">
              <a:rPr lang="en-US"/>
              <a:pPr>
                <a:defRPr/>
              </a:pPr>
              <a:t>22</a:t>
            </a:fld>
            <a:r>
              <a:rPr lang="en-US"/>
              <a:t> </a:t>
            </a:r>
          </a:p>
        </p:txBody>
      </p:sp>
      <p:sp>
        <p:nvSpPr>
          <p:cNvPr id="13317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aphicFrame>
        <p:nvGraphicFramePr>
          <p:cNvPr id="13314" name="Object 5"/>
          <p:cNvGraphicFramePr>
            <a:graphicFrameLocks noChangeAspect="1"/>
          </p:cNvGraphicFramePr>
          <p:nvPr>
            <p:ph idx="1"/>
          </p:nvPr>
        </p:nvGraphicFramePr>
        <p:xfrm>
          <a:off x="1116013" y="1844675"/>
          <a:ext cx="7199312" cy="4181475"/>
        </p:xfrm>
        <a:graphic>
          <a:graphicData uri="http://schemas.openxmlformats.org/presentationml/2006/ole">
            <p:oleObj spid="_x0000_s13314" name="Chart" r:id="rId4" imgW="5362499" imgH="3114522" progId="Excel.Sheet.8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the Stream Triad Benchmark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much should be pad?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905000" y="1676400"/>
            <a:ext cx="367286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DIMENSION A(N),B(N),C(N)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DO I = 1, 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                A(I)=B(I)+SCALAR*C(I)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ENDDO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Stream for different Array sizes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pic>
        <p:nvPicPr>
          <p:cNvPr id="14338" name="Chart 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752600"/>
            <a:ext cx="5961063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858000" y="25908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Memory Banks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000" y="2819400"/>
            <a:ext cx="1295400" cy="3124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81200" y="2819400"/>
            <a:ext cx="1295400" cy="3124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657600" y="2819400"/>
            <a:ext cx="1295400" cy="3124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334000" y="2819400"/>
            <a:ext cx="1295400" cy="3124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086600" y="2819400"/>
            <a:ext cx="1295400" cy="3124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57200" y="1295400"/>
            <a:ext cx="3958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Fetch A ====================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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05000" y="1905000"/>
            <a:ext cx="3983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Fetch B ====================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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57600" y="2286000"/>
            <a:ext cx="3958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Fetch C ====================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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4953000" cy="4572000"/>
          </a:xfrm>
        </p:spPr>
        <p:txBody>
          <a:bodyPr/>
          <a:lstStyle/>
          <a:p>
            <a:r>
              <a:rPr lang="en-US" sz="2000" dirty="0" smtClean="0"/>
              <a:t>What is causing the Bottleneck?</a:t>
            </a:r>
          </a:p>
          <a:p>
            <a:pPr lvl="1"/>
            <a:r>
              <a:rPr lang="en-US" sz="1800" dirty="0" smtClean="0"/>
              <a:t>Computation</a:t>
            </a:r>
          </a:p>
          <a:p>
            <a:pPr lvl="2"/>
            <a:r>
              <a:rPr lang="en-US" sz="1600" dirty="0" smtClean="0"/>
              <a:t>Is application Vectorized</a:t>
            </a:r>
          </a:p>
          <a:p>
            <a:pPr lvl="3"/>
            <a:r>
              <a:rPr lang="en-US" sz="1400" dirty="0" smtClean="0"/>
              <a:t>No – vectorize it</a:t>
            </a:r>
          </a:p>
          <a:p>
            <a:pPr lvl="2"/>
            <a:r>
              <a:rPr lang="en-US" sz="1600" dirty="0" smtClean="0"/>
              <a:t>What library routines are being used?</a:t>
            </a:r>
          </a:p>
          <a:p>
            <a:pPr lvl="1"/>
            <a:r>
              <a:rPr lang="en-US" sz="1800" dirty="0" smtClean="0"/>
              <a:t>Memory Bandwidth</a:t>
            </a:r>
          </a:p>
          <a:p>
            <a:pPr lvl="2"/>
            <a:r>
              <a:rPr lang="en-US" sz="1600" dirty="0" smtClean="0"/>
              <a:t>What is cache utilization?</a:t>
            </a:r>
          </a:p>
          <a:p>
            <a:pPr lvl="2"/>
            <a:r>
              <a:rPr lang="en-US" sz="1600" dirty="0" smtClean="0"/>
              <a:t>TLB problems?</a:t>
            </a:r>
          </a:p>
          <a:p>
            <a:r>
              <a:rPr lang="en-US" sz="2000" dirty="0" smtClean="0"/>
              <a:t>OpenMP may help</a:t>
            </a:r>
          </a:p>
          <a:p>
            <a:pPr lvl="1"/>
            <a:r>
              <a:rPr lang="en-US" sz="1800" dirty="0" smtClean="0"/>
              <a:t>Able to spread workload with less overhead</a:t>
            </a:r>
          </a:p>
          <a:p>
            <a:pPr lvl="2"/>
            <a:r>
              <a:rPr lang="en-US" sz="1600" dirty="0" smtClean="0"/>
              <a:t>Large amount of work to go from all-MPI to Hybrid</a:t>
            </a:r>
          </a:p>
          <a:p>
            <a:pPr lvl="3"/>
            <a:r>
              <a:rPr lang="en-US" sz="1400" dirty="0" smtClean="0"/>
              <a:t>Must accept challenge to OpenMPize large amount of code</a:t>
            </a:r>
          </a:p>
          <a:p>
            <a:r>
              <a:rPr lang="en-US" sz="2000" dirty="0" smtClean="0"/>
              <a:t>Go back to step 3</a:t>
            </a:r>
          </a:p>
          <a:p>
            <a:pPr lvl="2"/>
            <a:r>
              <a:rPr lang="en-US" sz="1600" dirty="0" smtClean="0"/>
              <a:t>Re-gather statistics</a:t>
            </a:r>
          </a:p>
          <a:p>
            <a:pPr>
              <a:buFont typeface="Wingdings 2" pitchFamily="18" charset="2"/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dirty="0" smtClean="0">
                <a:solidFill>
                  <a:schemeClr val="accent6">
                    <a:lumMod val="50000"/>
                  </a:schemeClr>
                </a:solidFill>
              </a:rPr>
              <a:t>The steps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–</a:t>
            </a:r>
            <a:r>
              <a:rPr dirty="0" smtClean="0">
                <a:solidFill>
                  <a:schemeClr val="accent6">
                    <a:lumMod val="50000"/>
                  </a:schemeClr>
                </a:solidFill>
              </a:rPr>
              <a:t> 6) Computation is Major Bottleneck</a:t>
            </a:r>
            <a:endParaRPr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248400" y="2362200"/>
            <a:ext cx="2286000" cy="2514600"/>
          </a:xfrm>
          <a:prstGeom prst="roundRect">
            <a:avLst>
              <a:gd name="adj" fmla="val 4606"/>
            </a:avLst>
          </a:prstGeom>
          <a:ln w="25400">
            <a:solidFill>
              <a:schemeClr val="tx1">
                <a:lumMod val="7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Need Hardware counters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&amp;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Compiler listing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 in hand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>
          <a:xfrm>
            <a:off x="457200" y="762000"/>
            <a:ext cx="4953000" cy="4572000"/>
          </a:xfrm>
        </p:spPr>
        <p:txBody>
          <a:bodyPr/>
          <a:lstStyle/>
          <a:p>
            <a:r>
              <a:rPr lang="en-US" sz="2000" dirty="0" smtClean="0"/>
              <a:t>What is causing the Bottleneck?</a:t>
            </a:r>
          </a:p>
          <a:p>
            <a:pPr lvl="1"/>
            <a:r>
              <a:rPr lang="en-US" sz="1800" dirty="0" smtClean="0"/>
              <a:t>Collectives</a:t>
            </a:r>
          </a:p>
          <a:p>
            <a:pPr lvl="2"/>
            <a:r>
              <a:rPr lang="en-US" sz="1600" dirty="0" smtClean="0"/>
              <a:t>MPI_ALLTOALL</a:t>
            </a:r>
          </a:p>
          <a:p>
            <a:pPr lvl="2"/>
            <a:r>
              <a:rPr lang="en-US" sz="1600" dirty="0" smtClean="0"/>
              <a:t>MPI_ALLREDUCE</a:t>
            </a:r>
          </a:p>
          <a:p>
            <a:pPr lvl="2"/>
            <a:r>
              <a:rPr lang="en-US" sz="1600" dirty="0" smtClean="0"/>
              <a:t>MPI_REDUCE</a:t>
            </a:r>
          </a:p>
          <a:p>
            <a:pPr lvl="2"/>
            <a:r>
              <a:rPr lang="en-US" sz="1600" dirty="0" smtClean="0"/>
              <a:t>MPI_VGATHER/MPI_VSCATTER</a:t>
            </a:r>
          </a:p>
          <a:p>
            <a:pPr lvl="1"/>
            <a:r>
              <a:rPr lang="en-US" sz="1800" dirty="0" smtClean="0"/>
              <a:t>Point to Point</a:t>
            </a:r>
          </a:p>
          <a:p>
            <a:pPr lvl="2"/>
            <a:r>
              <a:rPr lang="en-US" sz="1600" dirty="0" smtClean="0"/>
              <a:t>Are receives pre-posted</a:t>
            </a:r>
          </a:p>
          <a:p>
            <a:pPr lvl="3"/>
            <a:r>
              <a:rPr lang="en-US" sz="1400" dirty="0" smtClean="0"/>
              <a:t>Don’t use MPI_SENDRECV</a:t>
            </a:r>
          </a:p>
          <a:p>
            <a:pPr lvl="2"/>
            <a:r>
              <a:rPr lang="en-US" sz="1600" dirty="0" smtClean="0"/>
              <a:t>What are the message sizes</a:t>
            </a:r>
          </a:p>
          <a:p>
            <a:pPr lvl="3"/>
            <a:r>
              <a:rPr lang="en-US" sz="1400" dirty="0" smtClean="0"/>
              <a:t>Small – Combine</a:t>
            </a:r>
          </a:p>
          <a:p>
            <a:pPr lvl="3"/>
            <a:r>
              <a:rPr lang="en-US" sz="1400" dirty="0" smtClean="0"/>
              <a:t>Large – divide and overlap</a:t>
            </a:r>
          </a:p>
          <a:p>
            <a:r>
              <a:rPr lang="en-US" sz="2000" dirty="0" smtClean="0"/>
              <a:t>OpenMP may help</a:t>
            </a:r>
          </a:p>
          <a:p>
            <a:pPr lvl="1"/>
            <a:r>
              <a:rPr lang="en-US" sz="1800" dirty="0" smtClean="0"/>
              <a:t>Able to spread workload with less overhead</a:t>
            </a:r>
          </a:p>
          <a:p>
            <a:pPr lvl="2"/>
            <a:r>
              <a:rPr lang="en-US" sz="1600" dirty="0" smtClean="0"/>
              <a:t>Large amount of work to go from all-MPI to Hybrid</a:t>
            </a:r>
          </a:p>
          <a:p>
            <a:pPr lvl="3"/>
            <a:r>
              <a:rPr lang="en-US" sz="1400" dirty="0" smtClean="0"/>
              <a:t>Must accept challenge to </a:t>
            </a:r>
            <a:r>
              <a:rPr lang="en-US" sz="1400" dirty="0" err="1" smtClean="0"/>
              <a:t>OpenMP-ize</a:t>
            </a:r>
            <a:r>
              <a:rPr lang="en-US" sz="1400" dirty="0" smtClean="0"/>
              <a:t> large amount of code</a:t>
            </a:r>
          </a:p>
          <a:p>
            <a:r>
              <a:rPr lang="en-US" sz="2000" dirty="0" smtClean="0"/>
              <a:t>Go back to step 3</a:t>
            </a:r>
          </a:p>
          <a:p>
            <a:pPr lvl="2"/>
            <a:r>
              <a:rPr lang="en-US" sz="1600" dirty="0" smtClean="0"/>
              <a:t>Re-gather statistics</a:t>
            </a:r>
          </a:p>
          <a:p>
            <a:pPr lvl="3"/>
            <a:endParaRPr lang="en-US" dirty="0" smtClean="0"/>
          </a:p>
          <a:p>
            <a:pPr>
              <a:buFont typeface="Wingdings 2" pitchFamily="18" charset="2"/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smtClean="0">
                <a:solidFill>
                  <a:schemeClr val="accent6">
                    <a:lumMod val="50000"/>
                  </a:schemeClr>
                </a:solidFill>
              </a:rPr>
              <a:t>The steps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–</a:t>
            </a:r>
            <a:r>
              <a:rPr smtClean="0">
                <a:solidFill>
                  <a:schemeClr val="accent6">
                    <a:lumMod val="50000"/>
                  </a:schemeClr>
                </a:solidFill>
              </a:rPr>
              <a:t> 6) Communication is Major Bottleneck</a:t>
            </a:r>
            <a:endParaRPr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248400" y="2362200"/>
            <a:ext cx="2286000" cy="2514600"/>
          </a:xfrm>
          <a:prstGeom prst="roundRect">
            <a:avLst>
              <a:gd name="adj" fmla="val 4606"/>
            </a:avLst>
          </a:prstGeom>
          <a:ln w="25400">
            <a:solidFill>
              <a:schemeClr val="tx1">
                <a:lumMod val="7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Look at </a:t>
            </a:r>
            <a:r>
              <a:rPr lang="en-US" dirty="0" err="1" smtClean="0"/>
              <a:t>craypat</a:t>
            </a:r>
            <a:r>
              <a:rPr lang="en-US" dirty="0" smtClean="0"/>
              <a:t> report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MPI message sizes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4953000" cy="4572000"/>
          </a:xfrm>
        </p:spPr>
        <p:txBody>
          <a:bodyPr/>
          <a:lstStyle/>
          <a:p>
            <a:r>
              <a:rPr lang="en-US" dirty="0" smtClean="0"/>
              <a:t>What type of I/O?</a:t>
            </a:r>
          </a:p>
          <a:p>
            <a:pPr lvl="1"/>
            <a:r>
              <a:rPr lang="en-US" dirty="0" smtClean="0"/>
              <a:t>One writer – large files</a:t>
            </a:r>
          </a:p>
          <a:p>
            <a:pPr lvl="2"/>
            <a:r>
              <a:rPr lang="en-US" dirty="0" smtClean="0"/>
              <a:t>Stripe across most OSTs</a:t>
            </a:r>
          </a:p>
          <a:p>
            <a:pPr lvl="1"/>
            <a:r>
              <a:rPr lang="en-US" dirty="0" smtClean="0"/>
              <a:t>All writers – small files</a:t>
            </a:r>
          </a:p>
          <a:p>
            <a:pPr lvl="2"/>
            <a:r>
              <a:rPr lang="en-US" dirty="0" smtClean="0"/>
              <a:t>Stripe across one OST</a:t>
            </a:r>
          </a:p>
          <a:p>
            <a:pPr lvl="1"/>
            <a:r>
              <a:rPr lang="en-US" dirty="0" smtClean="0"/>
              <a:t>MPI-I/O?</a:t>
            </a:r>
          </a:p>
          <a:p>
            <a:pPr lvl="2"/>
            <a:r>
              <a:rPr lang="en-US" dirty="0" smtClean="0"/>
              <a:t>Try using subset of writers</a:t>
            </a:r>
          </a:p>
          <a:p>
            <a:pPr lvl="1"/>
            <a:r>
              <a:rPr lang="en-US" dirty="0" smtClean="0"/>
              <a:t>Go back to step 3</a:t>
            </a:r>
          </a:p>
          <a:p>
            <a:pPr lvl="2"/>
            <a:r>
              <a:rPr lang="en-US" dirty="0" smtClean="0"/>
              <a:t>Re-gather statistics</a:t>
            </a:r>
          </a:p>
          <a:p>
            <a:pPr lvl="3"/>
            <a:endParaRPr lang="en-US" dirty="0" smtClean="0"/>
          </a:p>
          <a:p>
            <a:pPr>
              <a:buFont typeface="Wingdings 2" pitchFamily="18" charset="2"/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smtClean="0">
                <a:solidFill>
                  <a:schemeClr val="accent6">
                    <a:lumMod val="50000"/>
                  </a:schemeClr>
                </a:solidFill>
              </a:rPr>
              <a:t>The steps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–</a:t>
            </a:r>
            <a:r>
              <a:rPr smtClean="0">
                <a:solidFill>
                  <a:schemeClr val="accent6">
                    <a:lumMod val="50000"/>
                  </a:schemeClr>
                </a:solidFill>
              </a:rPr>
              <a:t> 7) I/O is Major Bottleneck</a:t>
            </a:r>
            <a:endParaRPr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248400" y="2362200"/>
            <a:ext cx="2286000" cy="2514600"/>
          </a:xfrm>
          <a:prstGeom prst="roundRect">
            <a:avLst>
              <a:gd name="adj" fmla="val 4606"/>
            </a:avLst>
          </a:prstGeom>
          <a:ln w="25400">
            <a:solidFill>
              <a:schemeClr val="tx1">
                <a:lumMod val="7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Look at </a:t>
            </a:r>
            <a:r>
              <a:rPr lang="en-US" dirty="0" err="1" smtClean="0"/>
              <a:t>craypat</a:t>
            </a:r>
            <a:r>
              <a:rPr lang="en-US" dirty="0" smtClean="0"/>
              <a:t> report on file statistics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Look at read/write sizes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2"/>
          </p:nvPr>
        </p:nvSpPr>
        <p:spPr>
          <a:xfrm>
            <a:off x="762000" y="3733800"/>
            <a:ext cx="7543800" cy="2133600"/>
          </a:xfrm>
        </p:spPr>
        <p:txBody>
          <a:bodyPr/>
          <a:lstStyle/>
          <a:p>
            <a:pPr eaLnBrk="1" hangingPunct="1"/>
            <a:r>
              <a:rPr lang="en-US" sz="5400" dirty="0"/>
              <a:t>Questions / Comments</a:t>
            </a:r>
          </a:p>
          <a:p>
            <a:pPr eaLnBrk="1" hangingPunct="1"/>
            <a:r>
              <a:rPr lang="en-US" sz="5400" dirty="0"/>
              <a:t>Thank You</a:t>
            </a:r>
            <a:r>
              <a:rPr lang="en-US" sz="5400" dirty="0" smtClean="0"/>
              <a:t>!</a:t>
            </a:r>
            <a:endParaRPr lang="en-US" sz="5400" dirty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743200" y="6629400"/>
            <a:ext cx="3581400" cy="254000"/>
          </a:xfrm>
        </p:spPr>
        <p:txBody>
          <a:bodyPr/>
          <a:lstStyle/>
          <a:p>
            <a:pPr>
              <a:defRPr/>
            </a:pPr>
            <a:r>
              <a:rPr lang="en-US" smtClean="0">
                <a:latin typeface="Arial" charset="0"/>
                <a:ea typeface="Arial Unicode MS" pitchFamily="34" charset="-128"/>
                <a:cs typeface="Arial Unicode MS" pitchFamily="34" charset="-128"/>
              </a:rPr>
              <a:t>© Cray Inc.</a:t>
            </a:r>
            <a:endParaRPr lang="en-US" dirty="0"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228600" y="6593312"/>
            <a:ext cx="2190750" cy="26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CSC, Finland</a:t>
            </a:r>
            <a:endParaRPr lang="en-US" sz="1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6781800" y="6644031"/>
            <a:ext cx="2190750" cy="213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September 21-24, 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2009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4953000" cy="4572000"/>
          </a:xfrm>
        </p:spPr>
        <p:txBody>
          <a:bodyPr/>
          <a:lstStyle/>
          <a:p>
            <a:r>
              <a:rPr lang="en-US" dirty="0" smtClean="0"/>
              <a:t>Instrument the application</a:t>
            </a:r>
          </a:p>
          <a:p>
            <a:pPr lvl="1"/>
            <a:r>
              <a:rPr lang="en-US" dirty="0" smtClean="0"/>
              <a:t>Run the production case</a:t>
            </a:r>
          </a:p>
          <a:p>
            <a:pPr lvl="2"/>
            <a:r>
              <a:rPr lang="en-US" dirty="0" smtClean="0"/>
              <a:t>Run long enough that the initialization does not use &gt; 1% of the time</a:t>
            </a:r>
          </a:p>
          <a:p>
            <a:pPr lvl="2"/>
            <a:r>
              <a:rPr lang="en-US" dirty="0" smtClean="0"/>
              <a:t>Run with normal I/O </a:t>
            </a:r>
          </a:p>
          <a:p>
            <a:pPr lvl="1"/>
            <a:r>
              <a:rPr lang="en-US" dirty="0" smtClean="0"/>
              <a:t>Use Craypat’s APA</a:t>
            </a:r>
          </a:p>
          <a:p>
            <a:pPr lvl="2"/>
            <a:r>
              <a:rPr lang="en-US" dirty="0" smtClean="0"/>
              <a:t>First gather sampling for line number profile</a:t>
            </a:r>
          </a:p>
          <a:p>
            <a:pPr lvl="2"/>
            <a:r>
              <a:rPr lang="en-US" dirty="0" smtClean="0"/>
              <a:t>Second gather instrumentation (-g </a:t>
            </a:r>
            <a:r>
              <a:rPr lang="en-US" dirty="0" err="1" smtClean="0"/>
              <a:t>mpi,io</a:t>
            </a:r>
            <a:r>
              <a:rPr lang="en-US" dirty="0" smtClean="0"/>
              <a:t>)</a:t>
            </a:r>
          </a:p>
          <a:p>
            <a:pPr lvl="3"/>
            <a:r>
              <a:rPr lang="en-US" dirty="0" smtClean="0"/>
              <a:t>Hardware counters</a:t>
            </a:r>
          </a:p>
          <a:p>
            <a:pPr lvl="3"/>
            <a:r>
              <a:rPr lang="en-US" dirty="0" smtClean="0"/>
              <a:t>MPI message passing information</a:t>
            </a:r>
          </a:p>
          <a:p>
            <a:pPr lvl="3"/>
            <a:r>
              <a:rPr lang="en-US" dirty="0" smtClean="0"/>
              <a:t>I/O information</a:t>
            </a:r>
          </a:p>
          <a:p>
            <a:pPr lvl="1">
              <a:buNone/>
            </a:pPr>
            <a:endParaRPr lang="en-US" dirty="0" smtClean="0"/>
          </a:p>
          <a:p>
            <a:pPr>
              <a:buFont typeface="Wingdings 2" pitchFamily="18" charset="2"/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dirty="0" smtClean="0">
                <a:solidFill>
                  <a:schemeClr val="accent6">
                    <a:lumMod val="50000"/>
                  </a:schemeClr>
                </a:solidFill>
              </a:rPr>
              <a:t>The steps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–</a:t>
            </a:r>
            <a:r>
              <a:rPr dirty="0" smtClean="0">
                <a:solidFill>
                  <a:schemeClr val="accent6">
                    <a:lumMod val="50000"/>
                  </a:schemeClr>
                </a:solidFill>
              </a:rPr>
              <a:t> 2) Instrument the application</a:t>
            </a:r>
            <a:endParaRPr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248400" y="2362200"/>
            <a:ext cx="2286000" cy="2514600"/>
          </a:xfrm>
          <a:prstGeom prst="roundRect">
            <a:avLst>
              <a:gd name="adj" fmla="val 4606"/>
            </a:avLst>
          </a:prstGeom>
          <a:ln w="25400">
            <a:solidFill>
              <a:schemeClr val="tx1">
                <a:lumMod val="7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/>
              <a:t>load module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/>
              <a:t>make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err="1" smtClean="0"/>
              <a:t>pat_build</a:t>
            </a:r>
            <a:r>
              <a:rPr lang="en-US" sz="1600" dirty="0" smtClean="0"/>
              <a:t> -O </a:t>
            </a:r>
            <a:r>
              <a:rPr lang="en-US" sz="1600" dirty="0" err="1" smtClean="0"/>
              <a:t>apa</a:t>
            </a:r>
            <a:r>
              <a:rPr lang="en-US" sz="1600" dirty="0" smtClean="0"/>
              <a:t> </a:t>
            </a:r>
            <a:r>
              <a:rPr lang="en-US" sz="1600" dirty="0" err="1" smtClean="0"/>
              <a:t>a.out</a:t>
            </a:r>
            <a:endParaRPr lang="en-US" sz="1600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/>
              <a:t>Execute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err="1" smtClean="0"/>
              <a:t>pat_report</a:t>
            </a:r>
            <a:r>
              <a:rPr lang="en-US" sz="1600" dirty="0" smtClean="0"/>
              <a:t>  *.</a:t>
            </a:r>
            <a:r>
              <a:rPr lang="en-US" sz="1600" dirty="0" err="1" smtClean="0"/>
              <a:t>xf</a:t>
            </a:r>
            <a:endParaRPr lang="en-US" sz="1600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err="1" smtClean="0"/>
              <a:t>pat_build</a:t>
            </a:r>
            <a:r>
              <a:rPr lang="en-US" sz="1600" dirty="0" smtClean="0"/>
              <a:t> –O *.apa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/>
              <a:t>Execute</a:t>
            </a:r>
            <a:endParaRPr lang="en-US" sz="1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4953000" cy="4572000"/>
          </a:xfrm>
        </p:spPr>
        <p:txBody>
          <a:bodyPr/>
          <a:lstStyle/>
          <a:p>
            <a:r>
              <a:rPr lang="en-US" dirty="0" smtClean="0"/>
              <a:t>Examine Results</a:t>
            </a:r>
          </a:p>
          <a:p>
            <a:pPr lvl="1"/>
            <a:r>
              <a:rPr lang="en-US" dirty="0" smtClean="0"/>
              <a:t>Is there load imbalance?</a:t>
            </a:r>
          </a:p>
          <a:p>
            <a:pPr lvl="2"/>
            <a:r>
              <a:rPr lang="en-US" dirty="0" smtClean="0"/>
              <a:t>Yes – fix it first – go to step 5</a:t>
            </a:r>
          </a:p>
          <a:p>
            <a:pPr lvl="2"/>
            <a:r>
              <a:rPr lang="en-US" dirty="0" smtClean="0"/>
              <a:t>No – you are lucky</a:t>
            </a:r>
          </a:p>
          <a:p>
            <a:pPr lvl="1"/>
            <a:r>
              <a:rPr lang="en-US" dirty="0" smtClean="0"/>
              <a:t>Is computation &gt; 50% of the runtime</a:t>
            </a:r>
          </a:p>
          <a:p>
            <a:pPr lvl="2"/>
            <a:r>
              <a:rPr lang="en-US" dirty="0" smtClean="0"/>
              <a:t>Yes – go to step 6</a:t>
            </a:r>
          </a:p>
          <a:p>
            <a:pPr lvl="1"/>
            <a:r>
              <a:rPr lang="en-US" dirty="0" smtClean="0"/>
              <a:t>Is communication &gt; 50% of the runtime</a:t>
            </a:r>
          </a:p>
          <a:p>
            <a:pPr lvl="2"/>
            <a:r>
              <a:rPr lang="en-US" dirty="0" smtClean="0"/>
              <a:t>Yes – go to step 7</a:t>
            </a:r>
          </a:p>
          <a:p>
            <a:pPr lvl="1"/>
            <a:r>
              <a:rPr lang="en-US" dirty="0" smtClean="0"/>
              <a:t>Is I/O &gt; 50% of the runtime</a:t>
            </a:r>
          </a:p>
          <a:p>
            <a:pPr lvl="2"/>
            <a:r>
              <a:rPr lang="en-US" dirty="0" smtClean="0"/>
              <a:t>Yes – go to step 8</a:t>
            </a:r>
          </a:p>
          <a:p>
            <a:pPr lvl="1">
              <a:buNone/>
            </a:pPr>
            <a:endParaRPr lang="en-US" dirty="0" smtClean="0"/>
          </a:p>
          <a:p>
            <a:pPr>
              <a:buFont typeface="Wingdings 2" pitchFamily="18" charset="2"/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dirty="0" smtClean="0">
                <a:solidFill>
                  <a:schemeClr val="accent6">
                    <a:lumMod val="50000"/>
                  </a:schemeClr>
                </a:solidFill>
              </a:rPr>
              <a:t>The steps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–</a:t>
            </a:r>
            <a:r>
              <a:rPr dirty="0" smtClean="0">
                <a:solidFill>
                  <a:schemeClr val="accent6">
                    <a:lumMod val="50000"/>
                  </a:schemeClr>
                </a:solidFill>
              </a:rPr>
              <a:t> 4) Examine Results</a:t>
            </a:r>
            <a:endParaRPr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248400" y="2362200"/>
            <a:ext cx="2286000" cy="2514600"/>
          </a:xfrm>
          <a:prstGeom prst="roundRect">
            <a:avLst>
              <a:gd name="adj" fmla="val 4606"/>
            </a:avLst>
          </a:prstGeom>
          <a:ln w="25400">
            <a:solidFill>
              <a:schemeClr val="tx1">
                <a:lumMod val="7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Always fix load imbalance first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4953000" cy="4572000"/>
          </a:xfrm>
        </p:spPr>
        <p:txBody>
          <a:bodyPr/>
          <a:lstStyle/>
          <a:p>
            <a:r>
              <a:rPr lang="en-US" sz="2000" dirty="0" smtClean="0"/>
              <a:t>What is causing the load imbalance</a:t>
            </a:r>
          </a:p>
          <a:p>
            <a:pPr lvl="1"/>
            <a:r>
              <a:rPr lang="en-US" sz="1800" dirty="0" smtClean="0"/>
              <a:t>Computation</a:t>
            </a:r>
          </a:p>
          <a:p>
            <a:pPr lvl="2"/>
            <a:r>
              <a:rPr lang="en-US" sz="1600" dirty="0" smtClean="0"/>
              <a:t>Is decomposition appropriate?</a:t>
            </a:r>
          </a:p>
          <a:p>
            <a:pPr lvl="2"/>
            <a:r>
              <a:rPr lang="en-US" sz="1600" dirty="0" smtClean="0"/>
              <a:t>Would RANK_REORDER help?</a:t>
            </a:r>
          </a:p>
          <a:p>
            <a:pPr lvl="1"/>
            <a:r>
              <a:rPr lang="en-US" sz="1800" dirty="0" smtClean="0"/>
              <a:t>Communication</a:t>
            </a:r>
          </a:p>
          <a:p>
            <a:pPr lvl="2"/>
            <a:r>
              <a:rPr lang="en-US" sz="1600" dirty="0" smtClean="0"/>
              <a:t>Is decomposition appropriate?</a:t>
            </a:r>
          </a:p>
          <a:p>
            <a:pPr lvl="2"/>
            <a:r>
              <a:rPr lang="en-US" sz="1600" dirty="0" smtClean="0"/>
              <a:t>Would RANK_REORDER help?</a:t>
            </a:r>
          </a:p>
          <a:p>
            <a:pPr lvl="2"/>
            <a:r>
              <a:rPr lang="en-US" sz="1600" dirty="0" smtClean="0"/>
              <a:t>Are receives pre-posted</a:t>
            </a:r>
          </a:p>
          <a:p>
            <a:r>
              <a:rPr lang="en-US" sz="2000" dirty="0" smtClean="0"/>
              <a:t>OpenMP may help</a:t>
            </a:r>
          </a:p>
          <a:p>
            <a:pPr lvl="1"/>
            <a:r>
              <a:rPr lang="en-US" sz="1800" dirty="0" smtClean="0"/>
              <a:t>Able to spread workload with less overhead</a:t>
            </a:r>
          </a:p>
          <a:p>
            <a:pPr lvl="2"/>
            <a:r>
              <a:rPr lang="en-US" sz="1600" dirty="0" smtClean="0"/>
              <a:t>Large amount of work to go from all-MPI to Hybrid</a:t>
            </a:r>
          </a:p>
          <a:p>
            <a:pPr lvl="3"/>
            <a:r>
              <a:rPr lang="en-US" sz="1400" dirty="0" smtClean="0"/>
              <a:t>Must accept challenge to </a:t>
            </a:r>
            <a:r>
              <a:rPr lang="en-US" sz="1400" dirty="0" err="1" smtClean="0"/>
              <a:t>OpenMP-ize</a:t>
            </a:r>
            <a:r>
              <a:rPr lang="en-US" sz="1400" dirty="0" smtClean="0"/>
              <a:t> large amount of code</a:t>
            </a:r>
          </a:p>
          <a:p>
            <a:r>
              <a:rPr lang="en-US" sz="2000" dirty="0" smtClean="0"/>
              <a:t>Go back to step 3</a:t>
            </a:r>
          </a:p>
          <a:p>
            <a:pPr lvl="2"/>
            <a:r>
              <a:rPr lang="en-US" sz="1600" dirty="0" smtClean="0"/>
              <a:t>Re-gather statistics</a:t>
            </a:r>
          </a:p>
          <a:p>
            <a:pPr lvl="1">
              <a:buNone/>
            </a:pPr>
            <a:endParaRPr lang="en-US" dirty="0" smtClean="0"/>
          </a:p>
          <a:p>
            <a:pPr>
              <a:buFont typeface="Wingdings 2" pitchFamily="18" charset="2"/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dirty="0" smtClean="0">
                <a:solidFill>
                  <a:schemeClr val="accent6">
                    <a:lumMod val="50000"/>
                  </a:schemeClr>
                </a:solidFill>
              </a:rPr>
              <a:t>The steps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–</a:t>
            </a:r>
            <a:r>
              <a:rPr dirty="0" smtClean="0">
                <a:solidFill>
                  <a:schemeClr val="accent6">
                    <a:lumMod val="50000"/>
                  </a:schemeClr>
                </a:solidFill>
              </a:rPr>
              <a:t> 5) Application is load imbalanced</a:t>
            </a:r>
            <a:endParaRPr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248400" y="2362200"/>
            <a:ext cx="2286000" cy="2514600"/>
          </a:xfrm>
          <a:prstGeom prst="roundRect">
            <a:avLst>
              <a:gd name="adj" fmla="val 4606"/>
            </a:avLst>
          </a:prstGeom>
          <a:ln w="25400">
            <a:solidFill>
              <a:schemeClr val="tx1">
                <a:lumMod val="7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Need </a:t>
            </a:r>
            <a:r>
              <a:rPr lang="en-US" dirty="0" err="1" smtClean="0"/>
              <a:t>Craypat</a:t>
            </a:r>
            <a:r>
              <a:rPr lang="en-US" dirty="0" smtClean="0"/>
              <a:t> reports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Is SYNC time due to computation?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4294967295"/>
          </p:nvPr>
        </p:nvSpPr>
        <p:spPr>
          <a:xfrm>
            <a:off x="5791200" y="6499225"/>
            <a:ext cx="2590800" cy="3841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58800E6-DCC7-49AE-8BC3-387C9CDE7E26}" type="datetime1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410575" y="6477000"/>
            <a:ext cx="6096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476A05D-00A0-42EC-A162-71388E5CD51C}" type="slidenum">
              <a:rPr lang="en-US"/>
              <a:pPr>
                <a:defRPr/>
              </a:pPr>
              <a:t>6</a:t>
            </a:fld>
            <a:r>
              <a:rPr lang="en-US"/>
              <a:t> </a:t>
            </a:r>
          </a:p>
        </p:txBody>
      </p:sp>
      <p:sp>
        <p:nvSpPr>
          <p:cNvPr id="2078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Background: Virtual Memory</a:t>
            </a:r>
          </a:p>
        </p:txBody>
      </p:sp>
      <p:sp>
        <p:nvSpPr>
          <p:cNvPr id="2078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mtClean="0"/>
              <a:t>Modern programs operate in “virtual memory”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mtClean="0"/>
              <a:t>Each program thinks it has all of memory to itself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mtClean="0"/>
              <a:t>Fixed sized blocks (“pages”) vs variable sized blocks (“segments”)</a:t>
            </a:r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Virtual Memory benefits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mtClean="0"/>
              <a:t>Allow a program that is larger than physical memory to run</a:t>
            </a:r>
          </a:p>
          <a:p>
            <a:pPr lvl="2" eaLnBrk="1" hangingPunct="1">
              <a:lnSpc>
                <a:spcPct val="120000"/>
              </a:lnSpc>
            </a:pPr>
            <a:r>
              <a:rPr lang="en-US" smtClean="0"/>
              <a:t>Programmer does not have to manually create overlays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mtClean="0"/>
              <a:t>Allow many programs to share limited physical memory</a:t>
            </a:r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Virtual Memory problems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mtClean="0"/>
              <a:t>Each virtual memory reference must be translated into a physical memory reference</a:t>
            </a:r>
          </a:p>
          <a:p>
            <a:pPr lvl="1" eaLnBrk="1" hangingPunct="1">
              <a:lnSpc>
                <a:spcPct val="120000"/>
              </a:lnSpc>
            </a:pPr>
            <a:endParaRPr 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4294967295"/>
          </p:nvPr>
        </p:nvSpPr>
        <p:spPr>
          <a:xfrm>
            <a:off x="5791200" y="6499225"/>
            <a:ext cx="2590800" cy="3841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596E870-B2BE-4FE6-9728-879F590B2E7E}" type="datetime1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410575" y="6477000"/>
            <a:ext cx="6096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6A7D893-3D22-4483-8184-8B75CBB76192}" type="slidenum">
              <a:rPr lang="en-US"/>
              <a:pPr>
                <a:defRPr/>
              </a:pPr>
              <a:t>7</a:t>
            </a:fld>
            <a:r>
              <a:rPr lang="en-US"/>
              <a:t> </a:t>
            </a:r>
          </a:p>
        </p:txBody>
      </p:sp>
      <p:sp>
        <p:nvSpPr>
          <p:cNvPr id="2109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Translation Speed</a:t>
            </a:r>
          </a:p>
        </p:txBody>
      </p:sp>
      <p:sp>
        <p:nvSpPr>
          <p:cNvPr id="2109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mtClean="0"/>
              <a:t>Translation page table is stored in main memory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mtClean="0"/>
              <a:t>Each memory access logically takes twice as long – once to find the physical address, once to get the actual data</a:t>
            </a:r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Use a hardware cache of least recently used addresses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mtClean="0"/>
              <a:t>Called a Translation Lookaside Buffer or TLB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4294967295"/>
          </p:nvPr>
        </p:nvSpPr>
        <p:spPr>
          <a:xfrm>
            <a:off x="5791200" y="6499225"/>
            <a:ext cx="2590800" cy="3841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1877351-87DA-4D1C-91AA-1B7A95928E90}" type="datetime1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410575" y="6477000"/>
            <a:ext cx="6096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8A841AF-A452-43A8-A8A1-E324D6F61CA7}" type="slidenum">
              <a:rPr lang="en-US"/>
              <a:pPr>
                <a:defRPr/>
              </a:pPr>
              <a:t>8</a:t>
            </a:fld>
            <a:r>
              <a:rPr lang="en-US"/>
              <a:t> </a:t>
            </a:r>
          </a:p>
        </p:txBody>
      </p:sp>
      <p:sp>
        <p:nvSpPr>
          <p:cNvPr id="2119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Performance Problem: TLB Refills</a:t>
            </a:r>
          </a:p>
        </p:txBody>
      </p:sp>
      <p:sp>
        <p:nvSpPr>
          <p:cNvPr id="2119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dirty="0" smtClean="0"/>
              <a:t>AMD Quad Core </a:t>
            </a:r>
            <a:r>
              <a:rPr lang="en-US" dirty="0" err="1" smtClean="0"/>
              <a:t>Opteron</a:t>
            </a:r>
            <a:r>
              <a:rPr lang="en-US" dirty="0" smtClean="0"/>
              <a:t>: 48 TLB entries for L1 and 512 TLB entries for L2</a:t>
            </a:r>
          </a:p>
          <a:p>
            <a:pPr lvl="1">
              <a:lnSpc>
                <a:spcPct val="130000"/>
              </a:lnSpc>
            </a:pPr>
            <a:r>
              <a:rPr lang="en-US" dirty="0" smtClean="0"/>
              <a:t>Covers 2MB of physical memory</a:t>
            </a:r>
          </a:p>
          <a:p>
            <a:pPr lvl="2">
              <a:lnSpc>
                <a:spcPct val="130000"/>
              </a:lnSpc>
            </a:pPr>
            <a:r>
              <a:rPr lang="en-US" dirty="0" smtClean="0"/>
              <a:t>OK if program fits (unlikely)</a:t>
            </a:r>
          </a:p>
          <a:p>
            <a:pPr lvl="2">
              <a:lnSpc>
                <a:spcPct val="130000"/>
              </a:lnSpc>
            </a:pPr>
            <a:r>
              <a:rPr lang="en-US" dirty="0" smtClean="0"/>
              <a:t>Large programs accessing data from all over their virtual memory range can trigger excessive TLB misses (“thrash”)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Memory Alignment Issues</a:t>
            </a:r>
          </a:p>
        </p:txBody>
      </p:sp>
      <p:sp>
        <p:nvSpPr>
          <p:cNvPr id="4403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Cache Boundaries</a:t>
            </a:r>
          </a:p>
          <a:p>
            <a:pPr eaLnBrk="1" hangingPunct="1"/>
            <a:r>
              <a:rPr lang="en-US" smtClean="0"/>
              <a:t>Page Boundaries</a:t>
            </a:r>
          </a:p>
          <a:p>
            <a:pPr eaLnBrk="1" hangingPunct="1"/>
            <a:r>
              <a:rPr lang="en-US" smtClean="0"/>
              <a:t>Memory Banks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4160102-0D6B-4251-8C51-1CEFEE821473}" type="datetime1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13C9DA7-D09B-45A0-B632-3693FC8F453A}" type="slidenum">
              <a:rPr lang="en-US"/>
              <a:pPr>
                <a:defRPr/>
              </a:pPr>
              <a:t>9</a:t>
            </a:fld>
            <a:r>
              <a:rPr lang="en-US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cray colors">
      <a:dk1>
        <a:sysClr val="windowText" lastClr="000000"/>
      </a:dk1>
      <a:lt1>
        <a:srgbClr val="FFFFFF"/>
      </a:lt1>
      <a:dk2>
        <a:srgbClr val="2D393F"/>
      </a:dk2>
      <a:lt2>
        <a:srgbClr val="FFFFFF"/>
      </a:lt2>
      <a:accent1>
        <a:srgbClr val="A5B592"/>
      </a:accent1>
      <a:accent2>
        <a:srgbClr val="DD7E0E"/>
      </a:accent2>
      <a:accent3>
        <a:srgbClr val="E7BC29"/>
      </a:accent3>
      <a:accent4>
        <a:srgbClr val="B55475"/>
      </a:accent4>
      <a:accent5>
        <a:srgbClr val="3A577A"/>
      </a:accent5>
      <a:accent6>
        <a:srgbClr val="2D393F"/>
      </a:accent6>
      <a:hlink>
        <a:srgbClr val="0070C0"/>
      </a:hlink>
      <a:folHlink>
        <a:srgbClr val="3A577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FD0F180B38C94AB0ACD476C65F15D2" ma:contentTypeVersion="0" ma:contentTypeDescription="Create a new document." ma:contentTypeScope="" ma:versionID="37e2d3ffa88925b6bc8a923da1888d77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1CE4BF-97E7-4F1E-BCA0-43C142D5ED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190C505D-8FB4-424C-99CA-97E53AA5D4BF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F578C319-9800-415F-BA11-2F72A552939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11895</TotalTime>
  <Words>998</Words>
  <Application>Microsoft Office PowerPoint</Application>
  <PresentationFormat>On-screen Show (4:3)</PresentationFormat>
  <Paragraphs>308</Paragraphs>
  <Slides>29</Slides>
  <Notes>23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Paper</vt:lpstr>
      <vt:lpstr>Worksheet</vt:lpstr>
      <vt:lpstr>Chart</vt:lpstr>
      <vt:lpstr>A Methodical Approach to scaling to large numbers of cores</vt:lpstr>
      <vt:lpstr>The steps – 1) Identify Application and Science Worthy Problem</vt:lpstr>
      <vt:lpstr>The steps – 2) Instrument the application</vt:lpstr>
      <vt:lpstr>The steps – 4) Examine Results</vt:lpstr>
      <vt:lpstr>The steps – 5) Application is load imbalanced</vt:lpstr>
      <vt:lpstr>Background: Virtual Memory</vt:lpstr>
      <vt:lpstr>Translation Speed</vt:lpstr>
      <vt:lpstr>Performance Problem: TLB Refills</vt:lpstr>
      <vt:lpstr>Memory Alignment Issues</vt:lpstr>
      <vt:lpstr>Slide 10</vt:lpstr>
      <vt:lpstr>Cache Visualization</vt:lpstr>
      <vt:lpstr>Consider the following example</vt:lpstr>
      <vt:lpstr>Cache Visualization</vt:lpstr>
      <vt:lpstr>Slide 14</vt:lpstr>
      <vt:lpstr>Cache Visualization</vt:lpstr>
      <vt:lpstr>Slide 16</vt:lpstr>
      <vt:lpstr>Cache Visualization</vt:lpstr>
      <vt:lpstr>Slide 18</vt:lpstr>
      <vt:lpstr>Must be a better Way</vt:lpstr>
      <vt:lpstr>Slide 20</vt:lpstr>
      <vt:lpstr>Slide 21</vt:lpstr>
      <vt:lpstr>Slide 22</vt:lpstr>
      <vt:lpstr>How much should be pad?</vt:lpstr>
      <vt:lpstr>Stream for different Array sizes</vt:lpstr>
      <vt:lpstr>Cache Memory Banks</vt:lpstr>
      <vt:lpstr>The steps – 6) Computation is Major Bottleneck</vt:lpstr>
      <vt:lpstr>The steps – 6) Communication is Major Bottleneck</vt:lpstr>
      <vt:lpstr>The steps – 7) I/O is Major Bottleneck</vt:lpstr>
      <vt:lpstr>Slide 29</vt:lpstr>
    </vt:vector>
  </TitlesOfParts>
  <Company>Cray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jcissell</dc:creator>
  <cp:lastModifiedBy>levesque</cp:lastModifiedBy>
  <cp:revision>58</cp:revision>
  <dcterms:created xsi:type="dcterms:W3CDTF">2009-01-15T20:55:43Z</dcterms:created>
  <dcterms:modified xsi:type="dcterms:W3CDTF">2009-09-21T06:49:39Z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0x0101001EFD0F180B38C94AB0ACD476C65F15D2</vt:lpwstr>
  </property>
</Properties>
</file>