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slides/slide79.xml" ContentType="application/vnd.openxmlformats-officedocument.presentationml.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6"/>
  </p:notesMasterIdLst>
  <p:handoutMasterIdLst>
    <p:handoutMasterId r:id="rId87"/>
  </p:handoutMasterIdLst>
  <p:sldIdLst>
    <p:sldId id="256" r:id="rId5"/>
    <p:sldId id="257" r:id="rId6"/>
    <p:sldId id="261" r:id="rId7"/>
    <p:sldId id="289" r:id="rId8"/>
    <p:sldId id="290" r:id="rId9"/>
    <p:sldId id="291" r:id="rId10"/>
    <p:sldId id="292" r:id="rId11"/>
    <p:sldId id="293" r:id="rId12"/>
    <p:sldId id="294" r:id="rId13"/>
    <p:sldId id="297" r:id="rId14"/>
    <p:sldId id="296" r:id="rId15"/>
    <p:sldId id="295" r:id="rId16"/>
    <p:sldId id="326" r:id="rId17"/>
    <p:sldId id="298" r:id="rId18"/>
    <p:sldId id="301" r:id="rId19"/>
    <p:sldId id="299" r:id="rId20"/>
    <p:sldId id="302" r:id="rId21"/>
    <p:sldId id="327" r:id="rId22"/>
    <p:sldId id="303" r:id="rId23"/>
    <p:sldId id="288" r:id="rId24"/>
    <p:sldId id="322" r:id="rId25"/>
    <p:sldId id="328" r:id="rId26"/>
    <p:sldId id="321" r:id="rId27"/>
    <p:sldId id="337" r:id="rId28"/>
    <p:sldId id="338" r:id="rId29"/>
    <p:sldId id="339" r:id="rId30"/>
    <p:sldId id="341" r:id="rId31"/>
    <p:sldId id="343" r:id="rId32"/>
    <p:sldId id="344" r:id="rId33"/>
    <p:sldId id="346" r:id="rId34"/>
    <p:sldId id="345" r:id="rId35"/>
    <p:sldId id="347" r:id="rId36"/>
    <p:sldId id="349" r:id="rId37"/>
    <p:sldId id="350" r:id="rId38"/>
    <p:sldId id="340" r:id="rId39"/>
    <p:sldId id="332" r:id="rId40"/>
    <p:sldId id="333" r:id="rId41"/>
    <p:sldId id="334" r:id="rId42"/>
    <p:sldId id="329" r:id="rId43"/>
    <p:sldId id="330" r:id="rId44"/>
    <p:sldId id="331" r:id="rId45"/>
    <p:sldId id="304" r:id="rId46"/>
    <p:sldId id="305" r:id="rId47"/>
    <p:sldId id="306" r:id="rId48"/>
    <p:sldId id="335" r:id="rId49"/>
    <p:sldId id="307" r:id="rId50"/>
    <p:sldId id="308" r:id="rId51"/>
    <p:sldId id="310" r:id="rId52"/>
    <p:sldId id="309" r:id="rId53"/>
    <p:sldId id="262" r:id="rId54"/>
    <p:sldId id="311" r:id="rId55"/>
    <p:sldId id="312" r:id="rId56"/>
    <p:sldId id="264" r:id="rId57"/>
    <p:sldId id="265" r:id="rId58"/>
    <p:sldId id="266" r:id="rId59"/>
    <p:sldId id="267" r:id="rId60"/>
    <p:sldId id="268" r:id="rId61"/>
    <p:sldId id="269" r:id="rId62"/>
    <p:sldId id="270" r:id="rId63"/>
    <p:sldId id="275" r:id="rId64"/>
    <p:sldId id="276" r:id="rId65"/>
    <p:sldId id="277" r:id="rId66"/>
    <p:sldId id="278" r:id="rId67"/>
    <p:sldId id="279" r:id="rId68"/>
    <p:sldId id="280" r:id="rId69"/>
    <p:sldId id="281" r:id="rId70"/>
    <p:sldId id="282" r:id="rId71"/>
    <p:sldId id="283" r:id="rId72"/>
    <p:sldId id="284" r:id="rId73"/>
    <p:sldId id="263" r:id="rId74"/>
    <p:sldId id="313" r:id="rId75"/>
    <p:sldId id="336" r:id="rId76"/>
    <p:sldId id="320" r:id="rId77"/>
    <p:sldId id="314" r:id="rId78"/>
    <p:sldId id="315" r:id="rId79"/>
    <p:sldId id="316" r:id="rId80"/>
    <p:sldId id="317" r:id="rId81"/>
    <p:sldId id="319" r:id="rId82"/>
    <p:sldId id="318" r:id="rId83"/>
    <p:sldId id="351" r:id="rId84"/>
    <p:sldId id="259" r:id="rId8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53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5" autoAdjust="0"/>
    <p:restoredTop sz="94660"/>
  </p:normalViewPr>
  <p:slideViewPr>
    <p:cSldViewPr>
      <p:cViewPr varScale="1">
        <p:scale>
          <a:sx n="93" d="100"/>
          <a:sy n="93" d="100"/>
        </p:scale>
        <p:origin x="-1398" y="-90"/>
      </p:cViewPr>
      <p:guideLst>
        <p:guide orient="horz" pos="2160"/>
        <p:guide pos="2880"/>
      </p:guideLst>
    </p:cSldViewPr>
  </p:slideViewPr>
  <p:notesTextViewPr>
    <p:cViewPr>
      <p:scale>
        <a:sx n="100" d="100"/>
        <a:sy n="100" d="100"/>
      </p:scale>
      <p:origin x="0" y="0"/>
    </p:cViewPr>
  </p:notesTextViewPr>
  <p:notesViewPr>
    <p:cSldViewPr>
      <p:cViewPr varScale="1">
        <p:scale>
          <a:sx n="143" d="100"/>
          <a:sy n="143" d="100"/>
        </p:scale>
        <p:origin x="-459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slide" Target="slides/slide80.xml"/><Relationship Id="rId89" Type="http://schemas.openxmlformats.org/officeDocument/2006/relationships/viewProps" Target="view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BDA09E5-5659-4DE6-B40C-F4157F90ED68}" type="datetimeFigureOut">
              <a:rPr lang="en-US"/>
              <a:pPr>
                <a:defRPr/>
              </a:pPr>
              <a:t>9/21/2009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6E598033-628D-4EB8-8850-B41C00BF131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F1DB0DE-A579-4E47-89D2-AB08AF4D1C94}" type="datetimeFigureOut">
              <a:rPr lang="en-US"/>
              <a:pPr>
                <a:defRPr/>
              </a:pPr>
              <a:t>9/21/2009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smtClean="0">
                <a:latin typeface="+mn-lt"/>
              </a:defRPr>
            </a:lvl1pPr>
          </a:lstStyle>
          <a:p>
            <a:pPr>
              <a:defRPr/>
            </a:pPr>
            <a:r>
              <a:rPr lang="en-US"/>
              <a:t>Confidential Cray Proprietary</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A88DFD3-4C0A-4DC2-9889-16E12A4CEBA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a:noFill/>
        </p:spPr>
        <p:txBody>
          <a:bodyPr/>
          <a:lstStyle/>
          <a:p>
            <a:fld id="{734E11D4-1593-4470-B5C3-ACC173116526}" type="slidenum">
              <a:rPr lang="en-US" smtClean="0"/>
              <a:pPr/>
              <a:t>4</a:t>
            </a:fld>
            <a:endParaRPr lang="en-US" smtClean="0"/>
          </a:p>
        </p:txBody>
      </p:sp>
      <p:sp>
        <p:nvSpPr>
          <p:cNvPr id="281603" name="Rectangle 2"/>
          <p:cNvSpPr>
            <a:spLocks noGrp="1" noRot="1" noChangeAspect="1" noChangeArrowheads="1" noTextEdit="1"/>
          </p:cNvSpPr>
          <p:nvPr>
            <p:ph type="sldImg"/>
          </p:nvPr>
        </p:nvSpPr>
        <p:spPr>
          <a:xfrm>
            <a:off x="4402138" y="508000"/>
            <a:ext cx="2271712" cy="1703388"/>
          </a:xfrm>
          <a:ln/>
        </p:spPr>
      </p:sp>
      <p:sp>
        <p:nvSpPr>
          <p:cNvPr id="281604" name="Rectangle 3"/>
          <p:cNvSpPr>
            <a:spLocks noGrp="1" noChangeArrowheads="1"/>
          </p:cNvSpPr>
          <p:nvPr>
            <p:ph type="body" idx="1"/>
          </p:nvPr>
        </p:nvSpPr>
        <p:spPr>
          <a:xfrm>
            <a:off x="233363" y="2435225"/>
            <a:ext cx="6405562" cy="601663"/>
          </a:xfrm>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7"/>
          <p:cNvSpPr>
            <a:spLocks noGrp="1" noChangeArrowheads="1"/>
          </p:cNvSpPr>
          <p:nvPr>
            <p:ph type="sldNum" sz="quarter" idx="5"/>
          </p:nvPr>
        </p:nvSpPr>
        <p:spPr>
          <a:noFill/>
        </p:spPr>
        <p:txBody>
          <a:bodyPr/>
          <a:lstStyle/>
          <a:p>
            <a:fld id="{BA0B8E7B-E03A-4378-BE95-77289017F3B2}" type="slidenum">
              <a:rPr lang="en-US" smtClean="0"/>
              <a:pPr/>
              <a:t>56</a:t>
            </a:fld>
            <a:endParaRPr lang="en-US" smtClean="0"/>
          </a:p>
        </p:txBody>
      </p:sp>
      <p:sp>
        <p:nvSpPr>
          <p:cNvPr id="373763" name="Rectangle 2"/>
          <p:cNvSpPr>
            <a:spLocks noGrp="1" noRot="1" noChangeAspect="1" noChangeArrowheads="1" noTextEdit="1"/>
          </p:cNvSpPr>
          <p:nvPr>
            <p:ph type="sldImg"/>
          </p:nvPr>
        </p:nvSpPr>
        <p:spPr>
          <a:ln/>
        </p:spPr>
      </p:sp>
      <p:sp>
        <p:nvSpPr>
          <p:cNvPr id="3737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7"/>
          <p:cNvSpPr>
            <a:spLocks noGrp="1" noChangeArrowheads="1"/>
          </p:cNvSpPr>
          <p:nvPr>
            <p:ph type="sldNum" sz="quarter" idx="5"/>
          </p:nvPr>
        </p:nvSpPr>
        <p:spPr>
          <a:noFill/>
        </p:spPr>
        <p:txBody>
          <a:bodyPr/>
          <a:lstStyle/>
          <a:p>
            <a:fld id="{5223F47B-133D-48A9-8FF0-CA2ED0A0AADF}" type="slidenum">
              <a:rPr lang="en-US" smtClean="0"/>
              <a:pPr/>
              <a:t>57</a:t>
            </a:fld>
            <a:endParaRPr lang="en-US" smtClean="0"/>
          </a:p>
        </p:txBody>
      </p:sp>
      <p:sp>
        <p:nvSpPr>
          <p:cNvPr id="374787" name="Rectangle 2"/>
          <p:cNvSpPr>
            <a:spLocks noGrp="1" noRot="1" noChangeAspect="1" noChangeArrowheads="1" noTextEdit="1"/>
          </p:cNvSpPr>
          <p:nvPr>
            <p:ph type="sldImg"/>
          </p:nvPr>
        </p:nvSpPr>
        <p:spPr>
          <a:ln/>
        </p:spPr>
      </p:sp>
      <p:sp>
        <p:nvSpPr>
          <p:cNvPr id="3747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7"/>
          <p:cNvSpPr>
            <a:spLocks noGrp="1" noChangeArrowheads="1"/>
          </p:cNvSpPr>
          <p:nvPr>
            <p:ph type="sldNum" sz="quarter" idx="5"/>
          </p:nvPr>
        </p:nvSpPr>
        <p:spPr>
          <a:noFill/>
        </p:spPr>
        <p:txBody>
          <a:bodyPr/>
          <a:lstStyle/>
          <a:p>
            <a:fld id="{CCBBFF56-CBFD-4B86-9324-FC9FAF836655}" type="slidenum">
              <a:rPr lang="en-US" smtClean="0"/>
              <a:pPr/>
              <a:t>58</a:t>
            </a:fld>
            <a:endParaRPr lang="en-US" smtClean="0"/>
          </a:p>
        </p:txBody>
      </p:sp>
      <p:sp>
        <p:nvSpPr>
          <p:cNvPr id="375811" name="Rectangle 2"/>
          <p:cNvSpPr>
            <a:spLocks noGrp="1" noRot="1" noChangeAspect="1" noChangeArrowheads="1" noTextEdit="1"/>
          </p:cNvSpPr>
          <p:nvPr>
            <p:ph type="sldImg"/>
          </p:nvPr>
        </p:nvSpPr>
        <p:spPr>
          <a:ln/>
        </p:spPr>
      </p:sp>
      <p:sp>
        <p:nvSpPr>
          <p:cNvPr id="3758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7"/>
          <p:cNvSpPr>
            <a:spLocks noGrp="1" noChangeArrowheads="1"/>
          </p:cNvSpPr>
          <p:nvPr>
            <p:ph type="sldNum" sz="quarter" idx="5"/>
          </p:nvPr>
        </p:nvSpPr>
        <p:spPr>
          <a:noFill/>
        </p:spPr>
        <p:txBody>
          <a:bodyPr/>
          <a:lstStyle/>
          <a:p>
            <a:fld id="{877FCDB2-BBB0-4980-84A9-0669DCA5F54C}" type="slidenum">
              <a:rPr lang="en-US" smtClean="0"/>
              <a:pPr/>
              <a:t>59</a:t>
            </a:fld>
            <a:endParaRPr lang="en-US" smtClean="0"/>
          </a:p>
        </p:txBody>
      </p:sp>
      <p:sp>
        <p:nvSpPr>
          <p:cNvPr id="376835" name="Rectangle 2"/>
          <p:cNvSpPr>
            <a:spLocks noGrp="1" noRot="1" noChangeAspect="1" noChangeArrowheads="1" noTextEdit="1"/>
          </p:cNvSpPr>
          <p:nvPr>
            <p:ph type="sldImg"/>
          </p:nvPr>
        </p:nvSpPr>
        <p:spPr>
          <a:ln/>
        </p:spPr>
      </p:sp>
      <p:sp>
        <p:nvSpPr>
          <p:cNvPr id="3768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a:noFill/>
          <a:ln/>
        </p:spPr>
        <p:txBody>
          <a:bodyPr/>
          <a:lstStyle/>
          <a:p>
            <a:pPr eaLnBrk="1" hangingPunct="1"/>
            <a:r>
              <a:rPr lang="en-US" smtClean="0"/>
              <a:t>When a message is received by Portals, it's first checked to see if it matches any receives pre-posted by the application.  If there is a match, Portals delivers the message data directly into the user buffer, and delivers an event to the "Other" event queue.</a:t>
            </a:r>
          </a:p>
          <a:p>
            <a:pPr eaLnBrk="1" hangingPunct="1"/>
            <a:r>
              <a:rPr lang="en-US" smtClean="0"/>
              <a:t>                                                                                      </a:t>
            </a:r>
          </a:p>
          <a:p>
            <a:pPr eaLnBrk="1" hangingPunct="1"/>
            <a:r>
              <a:rPr lang="en-US" smtClean="0"/>
              <a:t>If there isn't a match to an application pre-posted receive, then Portals checks to see which of the internally posted match entries matches this message.  Internally, MPI posts entries to match the "unexpected" messages.  If the message matches the internal eager short message match entry, Portals copies the message data into one of the short unexpected internal data buffers, and generates events for the "Unexpected" event queue.</a:t>
            </a:r>
          </a:p>
          <a:p>
            <a:pPr eaLnBrk="1" hangingPunct="1"/>
            <a:r>
              <a:rPr lang="en-US" smtClean="0"/>
              <a:t>                                                                                      </a:t>
            </a:r>
          </a:p>
          <a:p>
            <a:pPr eaLnBrk="1" hangingPunct="1"/>
            <a:r>
              <a:rPr lang="en-US" smtClean="0"/>
              <a:t>If the message matches the internal long message match entry, Portals delivers events to the "Unexpected" queue containing enough information to allow Portals to issue a GET of the requested data when a matching receive is eventually posted by the application.</a:t>
            </a:r>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7"/>
          <p:cNvSpPr>
            <a:spLocks noGrp="1" noChangeArrowheads="1"/>
          </p:cNvSpPr>
          <p:nvPr>
            <p:ph type="sldNum" sz="quarter" idx="5"/>
          </p:nvPr>
        </p:nvSpPr>
        <p:spPr>
          <a:noFill/>
        </p:spPr>
        <p:txBody>
          <a:bodyPr/>
          <a:lstStyle/>
          <a:p>
            <a:fld id="{FA1979B6-379E-4FFF-9B8A-869BA5F64414}" type="slidenum">
              <a:rPr lang="en-US" smtClean="0"/>
              <a:pPr/>
              <a:t>5</a:t>
            </a:fld>
            <a:endParaRPr lang="en-US" smtClean="0"/>
          </a:p>
        </p:txBody>
      </p:sp>
      <p:sp>
        <p:nvSpPr>
          <p:cNvPr id="282627" name="Rectangle 2"/>
          <p:cNvSpPr>
            <a:spLocks noGrp="1" noRot="1" noChangeAspect="1" noChangeArrowheads="1" noTextEdit="1"/>
          </p:cNvSpPr>
          <p:nvPr>
            <p:ph type="sldImg"/>
          </p:nvPr>
        </p:nvSpPr>
        <p:spPr>
          <a:xfrm>
            <a:off x="4402138" y="508000"/>
            <a:ext cx="2271712" cy="1703388"/>
          </a:xfrm>
          <a:ln/>
        </p:spPr>
      </p:sp>
      <p:sp>
        <p:nvSpPr>
          <p:cNvPr id="282628" name="Rectangle 3"/>
          <p:cNvSpPr>
            <a:spLocks noGrp="1" noChangeArrowheads="1"/>
          </p:cNvSpPr>
          <p:nvPr>
            <p:ph type="body" idx="1"/>
          </p:nvPr>
        </p:nvSpPr>
        <p:spPr>
          <a:xfrm>
            <a:off x="233363" y="2435225"/>
            <a:ext cx="6405562" cy="601663"/>
          </a:xfrm>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7"/>
          <p:cNvSpPr>
            <a:spLocks noGrp="1" noChangeArrowheads="1"/>
          </p:cNvSpPr>
          <p:nvPr>
            <p:ph type="sldNum" sz="quarter" idx="5"/>
          </p:nvPr>
        </p:nvSpPr>
        <p:spPr>
          <a:noFill/>
        </p:spPr>
        <p:txBody>
          <a:bodyPr/>
          <a:lstStyle/>
          <a:p>
            <a:fld id="{9D6D3881-28DA-4A14-A7A2-C524C9DACC49}" type="slidenum">
              <a:rPr lang="en-US" smtClean="0"/>
              <a:pPr/>
              <a:t>6</a:t>
            </a:fld>
            <a:endParaRPr lang="en-US" smtClean="0"/>
          </a:p>
        </p:txBody>
      </p:sp>
      <p:sp>
        <p:nvSpPr>
          <p:cNvPr id="283651" name="Rectangle 2"/>
          <p:cNvSpPr>
            <a:spLocks noGrp="1" noRot="1" noChangeAspect="1" noChangeArrowheads="1" noTextEdit="1"/>
          </p:cNvSpPr>
          <p:nvPr>
            <p:ph type="sldImg"/>
          </p:nvPr>
        </p:nvSpPr>
        <p:spPr>
          <a:xfrm>
            <a:off x="4402138" y="508000"/>
            <a:ext cx="2271712" cy="1703388"/>
          </a:xfrm>
          <a:ln/>
        </p:spPr>
      </p:sp>
      <p:sp>
        <p:nvSpPr>
          <p:cNvPr id="283652" name="Rectangle 3"/>
          <p:cNvSpPr>
            <a:spLocks noGrp="1" noChangeArrowheads="1"/>
          </p:cNvSpPr>
          <p:nvPr>
            <p:ph type="body" idx="1"/>
          </p:nvPr>
        </p:nvSpPr>
        <p:spPr>
          <a:xfrm>
            <a:off x="233363" y="2435225"/>
            <a:ext cx="6405562" cy="601663"/>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7"/>
          <p:cNvSpPr>
            <a:spLocks noGrp="1" noChangeArrowheads="1"/>
          </p:cNvSpPr>
          <p:nvPr>
            <p:ph type="sldNum" sz="quarter" idx="5"/>
          </p:nvPr>
        </p:nvSpPr>
        <p:spPr>
          <a:noFill/>
        </p:spPr>
        <p:txBody>
          <a:bodyPr/>
          <a:lstStyle/>
          <a:p>
            <a:fld id="{68AD4FFA-3FC3-423B-9B95-7793BC4D8EB7}" type="slidenum">
              <a:rPr lang="en-US" smtClean="0"/>
              <a:pPr/>
              <a:t>7</a:t>
            </a:fld>
            <a:endParaRPr lang="en-US" smtClean="0"/>
          </a:p>
        </p:txBody>
      </p:sp>
      <p:sp>
        <p:nvSpPr>
          <p:cNvPr id="284675" name="Rectangle 2"/>
          <p:cNvSpPr>
            <a:spLocks noGrp="1" noRot="1" noChangeAspect="1" noChangeArrowheads="1" noTextEdit="1"/>
          </p:cNvSpPr>
          <p:nvPr>
            <p:ph type="sldImg"/>
          </p:nvPr>
        </p:nvSpPr>
        <p:spPr>
          <a:xfrm>
            <a:off x="4402138" y="508000"/>
            <a:ext cx="2271712" cy="1703388"/>
          </a:xfrm>
          <a:ln/>
        </p:spPr>
      </p:sp>
      <p:sp>
        <p:nvSpPr>
          <p:cNvPr id="284676" name="Rectangle 3"/>
          <p:cNvSpPr>
            <a:spLocks noGrp="1" noChangeArrowheads="1"/>
          </p:cNvSpPr>
          <p:nvPr>
            <p:ph type="body" idx="1"/>
          </p:nvPr>
        </p:nvSpPr>
        <p:spPr>
          <a:xfrm>
            <a:off x="233363" y="2435225"/>
            <a:ext cx="6405562" cy="250825"/>
          </a:xfrm>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7"/>
          <p:cNvSpPr>
            <a:spLocks noGrp="1" noChangeArrowheads="1"/>
          </p:cNvSpPr>
          <p:nvPr>
            <p:ph type="sldNum" sz="quarter" idx="5"/>
          </p:nvPr>
        </p:nvSpPr>
        <p:spPr>
          <a:noFill/>
        </p:spPr>
        <p:txBody>
          <a:bodyPr/>
          <a:lstStyle/>
          <a:p>
            <a:fld id="{24802A42-E761-4762-8873-8ADEDFECC2A2}" type="slidenum">
              <a:rPr lang="en-US" smtClean="0"/>
              <a:pPr/>
              <a:t>8</a:t>
            </a:fld>
            <a:endParaRPr lang="en-US" smtClean="0"/>
          </a:p>
        </p:txBody>
      </p:sp>
      <p:sp>
        <p:nvSpPr>
          <p:cNvPr id="285699" name="Rectangle 2"/>
          <p:cNvSpPr>
            <a:spLocks noGrp="1" noRot="1" noChangeAspect="1" noChangeArrowheads="1" noTextEdit="1"/>
          </p:cNvSpPr>
          <p:nvPr>
            <p:ph type="sldImg"/>
          </p:nvPr>
        </p:nvSpPr>
        <p:spPr>
          <a:xfrm>
            <a:off x="4402138" y="508000"/>
            <a:ext cx="2271712" cy="1703388"/>
          </a:xfrm>
          <a:ln/>
        </p:spPr>
      </p:sp>
      <p:sp>
        <p:nvSpPr>
          <p:cNvPr id="285700" name="Rectangle 3"/>
          <p:cNvSpPr>
            <a:spLocks noGrp="1" noChangeArrowheads="1"/>
          </p:cNvSpPr>
          <p:nvPr>
            <p:ph type="body" idx="1"/>
          </p:nvPr>
        </p:nvSpPr>
        <p:spPr>
          <a:xfrm>
            <a:off x="233363" y="2435225"/>
            <a:ext cx="6405562" cy="250825"/>
          </a:xfrm>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7"/>
          <p:cNvSpPr>
            <a:spLocks noGrp="1" noChangeArrowheads="1"/>
          </p:cNvSpPr>
          <p:nvPr>
            <p:ph type="sldNum" sz="quarter" idx="5"/>
          </p:nvPr>
        </p:nvSpPr>
        <p:spPr>
          <a:noFill/>
        </p:spPr>
        <p:txBody>
          <a:bodyPr/>
          <a:lstStyle/>
          <a:p>
            <a:fld id="{776104CD-7598-42CF-A36D-99EC43F94189}" type="slidenum">
              <a:rPr lang="en-US" smtClean="0"/>
              <a:pPr/>
              <a:t>9</a:t>
            </a:fld>
            <a:endParaRPr lang="en-US" smtClean="0"/>
          </a:p>
        </p:txBody>
      </p:sp>
      <p:sp>
        <p:nvSpPr>
          <p:cNvPr id="286723" name="Rectangle 2"/>
          <p:cNvSpPr>
            <a:spLocks noGrp="1" noRot="1" noChangeAspect="1" noChangeArrowheads="1" noTextEdit="1"/>
          </p:cNvSpPr>
          <p:nvPr>
            <p:ph type="sldImg"/>
          </p:nvPr>
        </p:nvSpPr>
        <p:spPr>
          <a:xfrm>
            <a:off x="4402138" y="508000"/>
            <a:ext cx="2271712" cy="1703388"/>
          </a:xfrm>
          <a:ln/>
        </p:spPr>
      </p:sp>
      <p:sp>
        <p:nvSpPr>
          <p:cNvPr id="286724" name="Rectangle 3"/>
          <p:cNvSpPr>
            <a:spLocks noGrp="1" noChangeArrowheads="1"/>
          </p:cNvSpPr>
          <p:nvPr>
            <p:ph type="body" idx="1"/>
          </p:nvPr>
        </p:nvSpPr>
        <p:spPr>
          <a:xfrm>
            <a:off x="233363" y="2435225"/>
            <a:ext cx="6405562" cy="250825"/>
          </a:xfrm>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7"/>
          <p:cNvSpPr>
            <a:spLocks noGrp="1" noChangeArrowheads="1"/>
          </p:cNvSpPr>
          <p:nvPr>
            <p:ph type="sldNum" sz="quarter" idx="5"/>
          </p:nvPr>
        </p:nvSpPr>
        <p:spPr>
          <a:noFill/>
        </p:spPr>
        <p:txBody>
          <a:bodyPr/>
          <a:lstStyle/>
          <a:p>
            <a:fld id="{5F7D591A-BA36-4DC6-9B11-A2701830F157}" type="slidenum">
              <a:rPr lang="en-US" smtClean="0"/>
              <a:pPr/>
              <a:t>53</a:t>
            </a:fld>
            <a:endParaRPr lang="en-US" smtClean="0"/>
          </a:p>
        </p:txBody>
      </p:sp>
      <p:sp>
        <p:nvSpPr>
          <p:cNvPr id="370691" name="Rectangle 2"/>
          <p:cNvSpPr>
            <a:spLocks noGrp="1" noRot="1" noChangeAspect="1" noChangeArrowheads="1" noTextEdit="1"/>
          </p:cNvSpPr>
          <p:nvPr>
            <p:ph type="sldImg"/>
          </p:nvPr>
        </p:nvSpPr>
        <p:spPr>
          <a:ln/>
        </p:spPr>
      </p:sp>
      <p:sp>
        <p:nvSpPr>
          <p:cNvPr id="3706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7"/>
          <p:cNvSpPr>
            <a:spLocks noGrp="1" noChangeArrowheads="1"/>
          </p:cNvSpPr>
          <p:nvPr>
            <p:ph type="sldNum" sz="quarter" idx="5"/>
          </p:nvPr>
        </p:nvSpPr>
        <p:spPr>
          <a:noFill/>
        </p:spPr>
        <p:txBody>
          <a:bodyPr/>
          <a:lstStyle/>
          <a:p>
            <a:fld id="{99DA6DBE-EE3C-4434-A401-486523C7F5D9}" type="slidenum">
              <a:rPr lang="en-US" smtClean="0"/>
              <a:pPr/>
              <a:t>54</a:t>
            </a:fld>
            <a:endParaRPr lang="en-US" smtClean="0"/>
          </a:p>
        </p:txBody>
      </p:sp>
      <p:sp>
        <p:nvSpPr>
          <p:cNvPr id="371715" name="Rectangle 2"/>
          <p:cNvSpPr>
            <a:spLocks noGrp="1" noRot="1" noChangeAspect="1" noChangeArrowheads="1" noTextEdit="1"/>
          </p:cNvSpPr>
          <p:nvPr>
            <p:ph type="sldImg"/>
          </p:nvPr>
        </p:nvSpPr>
        <p:spPr>
          <a:ln/>
        </p:spPr>
      </p:sp>
      <p:sp>
        <p:nvSpPr>
          <p:cNvPr id="3717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7"/>
          <p:cNvSpPr>
            <a:spLocks noGrp="1" noChangeArrowheads="1"/>
          </p:cNvSpPr>
          <p:nvPr>
            <p:ph type="sldNum" sz="quarter" idx="5"/>
          </p:nvPr>
        </p:nvSpPr>
        <p:spPr>
          <a:noFill/>
        </p:spPr>
        <p:txBody>
          <a:bodyPr/>
          <a:lstStyle/>
          <a:p>
            <a:fld id="{156AF363-9983-4893-834D-F49E6AD57551}" type="slidenum">
              <a:rPr lang="en-US" smtClean="0"/>
              <a:pPr/>
              <a:t>55</a:t>
            </a:fld>
            <a:endParaRPr lang="en-US" smtClean="0"/>
          </a:p>
        </p:txBody>
      </p:sp>
      <p:sp>
        <p:nvSpPr>
          <p:cNvPr id="372739" name="Rectangle 2"/>
          <p:cNvSpPr>
            <a:spLocks noGrp="1" noRot="1" noChangeAspect="1" noChangeArrowheads="1" noTextEdit="1"/>
          </p:cNvSpPr>
          <p:nvPr>
            <p:ph type="sldImg"/>
          </p:nvPr>
        </p:nvSpPr>
        <p:spPr>
          <a:ln/>
        </p:spPr>
      </p:sp>
      <p:sp>
        <p:nvSpPr>
          <p:cNvPr id="3727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Layout">
    <p:bg>
      <p:bgPr>
        <a:blipFill dpi="0" rotWithShape="1">
          <a:blip r:embed="rId2"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1524000"/>
            <a:ext cx="8001000" cy="1828800"/>
          </a:xfrm>
        </p:spPr>
        <p:txBody>
          <a:bodyPr>
            <a:noAutofit/>
          </a:bodyPr>
          <a:lstStyle>
            <a:lvl1pPr algn="ctr">
              <a:lnSpc>
                <a:spcPct val="150000"/>
              </a:lnSpc>
              <a:defRPr sz="4000" b="1">
                <a:latin typeface="Arial" pitchFamily="34" charset="0"/>
                <a:cs typeface="Arial" pitchFamily="34" charset="0"/>
              </a:defRPr>
            </a:lvl1pPr>
          </a:lstStyle>
          <a:p>
            <a:r>
              <a:rPr lang="en-US" dirty="0" smtClean="0"/>
              <a:t>Click to edit Title</a:t>
            </a:r>
            <a:br>
              <a:rPr lang="en-US" dirty="0" smtClean="0"/>
            </a:br>
            <a:endParaRPr lang="en-US" dirty="0"/>
          </a:p>
        </p:txBody>
      </p:sp>
      <p:sp>
        <p:nvSpPr>
          <p:cNvPr id="4" name="Footer Placeholder 3"/>
          <p:cNvSpPr>
            <a:spLocks noGrp="1"/>
          </p:cNvSpPr>
          <p:nvPr>
            <p:ph type="ftr" sz="quarter" idx="11"/>
          </p:nvPr>
        </p:nvSpPr>
        <p:spPr>
          <a:xfrm>
            <a:off x="2743200" y="6629400"/>
            <a:ext cx="3581400" cy="254000"/>
          </a:xfrm>
          <a:prstGeom prst="rect">
            <a:avLst/>
          </a:prstGeom>
        </p:spPr>
        <p:txBody>
          <a:bodyPr/>
          <a:lstStyle>
            <a:lvl1pPr marL="0" marR="0" indent="0" algn="ctr" defTabSz="914400" rtl="0" eaLnBrk="0" fontAlgn="base" latinLnBrk="0" hangingPunct="0">
              <a:lnSpc>
                <a:spcPct val="100000"/>
              </a:lnSpc>
              <a:spcBef>
                <a:spcPct val="0"/>
              </a:spcBef>
              <a:spcAft>
                <a:spcPct val="0"/>
              </a:spcAft>
              <a:buClrTx/>
              <a:buSzTx/>
              <a:buFontTx/>
              <a:buNone/>
              <a:tabLst/>
              <a:defRPr b="0">
                <a:solidFill>
                  <a:schemeClr val="bg1"/>
                </a:solidFill>
              </a:defRPr>
            </a:lvl1pPr>
          </a:lstStyle>
          <a:p>
            <a:pPr>
              <a:defRPr/>
            </a:pPr>
            <a:r>
              <a:rPr lang="en-US" smtClean="0">
                <a:latin typeface="Arial" charset="0"/>
                <a:ea typeface="Arial Unicode MS" pitchFamily="34" charset="-128"/>
                <a:cs typeface="Arial Unicode MS" pitchFamily="34" charset="-128"/>
              </a:rPr>
              <a:t>© Cray Inc.</a:t>
            </a:r>
            <a:endParaRPr lang="en-US" dirty="0">
              <a:latin typeface="Arial" charset="0"/>
              <a:ea typeface="Arial Unicode MS" pitchFamily="34" charset="-128"/>
              <a:cs typeface="Arial Unicode MS" pitchFamily="34" charset="-128"/>
            </a:endParaRPr>
          </a:p>
        </p:txBody>
      </p:sp>
      <p:sp>
        <p:nvSpPr>
          <p:cNvPr id="9" name="Content Placeholder 8"/>
          <p:cNvSpPr>
            <a:spLocks noGrp="1"/>
          </p:cNvSpPr>
          <p:nvPr>
            <p:ph sz="quarter" idx="12" hasCustomPrompt="1"/>
          </p:nvPr>
        </p:nvSpPr>
        <p:spPr>
          <a:xfrm>
            <a:off x="762000" y="3581400"/>
            <a:ext cx="7543800" cy="2286000"/>
          </a:xfrm>
        </p:spPr>
        <p:txBody>
          <a:bodyPr/>
          <a:lstStyle>
            <a:lvl1pPr algn="ctr">
              <a:spcBef>
                <a:spcPts val="0"/>
              </a:spcBef>
              <a:buNone/>
              <a:defRPr kumimoji="0" lang="en-US" sz="3200" b="1" i="0" u="none" strike="noStrike" kern="1200" cap="none" spc="-100" normalizeH="0" baseline="0" noProof="0" smtClean="0">
                <a:ln w="3200">
                  <a:solidFill>
                    <a:schemeClr val="bg2">
                      <a:shade val="75000"/>
                      <a:alpha val="25000"/>
                    </a:schemeClr>
                  </a:solidFill>
                  <a:prstDash val="solid"/>
                  <a:round/>
                </a:ln>
                <a:solidFill>
                  <a:srgbClr val="FF0000"/>
                </a:solidFill>
                <a:effectLst>
                  <a:innerShdw blurRad="50800" dist="25400" dir="13500000">
                    <a:prstClr val="black">
                      <a:alpha val="70000"/>
                    </a:prstClr>
                  </a:innerShdw>
                </a:effectLst>
                <a:uLnTx/>
                <a:uFillTx/>
                <a:latin typeface="Arial" pitchFamily="34" charset="0"/>
                <a:cs typeface="Arial" pitchFamily="34" charset="0"/>
              </a:defRPr>
            </a:lvl1pPr>
          </a:lstStyle>
          <a:p>
            <a:pPr lvl="0"/>
            <a:r>
              <a:rPr kumimoji="0" lang="en-US" sz="4000" b="0" i="0" u="none" strike="noStrike" kern="1200" cap="none" spc="-100" normalizeH="0" baseline="0" noProof="0" dirty="0" smtClean="0">
                <a:ln w="3200">
                  <a:solidFill>
                    <a:schemeClr val="bg2">
                      <a:shade val="75000"/>
                      <a:alpha val="25000"/>
                    </a:schemeClr>
                  </a:solidFill>
                  <a:prstDash val="solid"/>
                  <a:round/>
                </a:ln>
                <a:solidFill>
                  <a:srgbClr val="FF0000"/>
                </a:solidFill>
                <a:effectLst>
                  <a:innerShdw blurRad="50800" dist="25400" dir="13500000">
                    <a:prstClr val="black">
                      <a:alpha val="70000"/>
                    </a:prstClr>
                  </a:innerShdw>
                </a:effectLst>
                <a:uLnTx/>
                <a:uFillTx/>
                <a:latin typeface="Calibri" pitchFamily="34" charset="0"/>
                <a:ea typeface="+mj-ea"/>
                <a:cs typeface="+mj-cs"/>
              </a:rPr>
              <a:t>Click to edit the Presenter’s Info</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152400" y="990600"/>
            <a:ext cx="8763000" cy="5410200"/>
          </a:xfrm>
        </p:spPr>
        <p:txBody>
          <a:bodyPr/>
          <a:lstStyle>
            <a:lvl1pPr>
              <a:buClr>
                <a:srgbClr val="000066"/>
              </a:buClr>
              <a:defRPr sz="2400">
                <a:latin typeface="Arial" pitchFamily="34" charset="0"/>
                <a:cs typeface="Arial" pitchFamily="34" charset="0"/>
              </a:defRPr>
            </a:lvl1pPr>
            <a:lvl2pPr>
              <a:buClr>
                <a:srgbClr val="000099"/>
              </a:buClr>
              <a:buSzPct val="110000"/>
              <a:buFont typeface="Calibri" pitchFamily="34" charset="0"/>
              <a:buChar char="•"/>
              <a:defRPr/>
            </a:lvl2pPr>
            <a:lvl3pPr>
              <a:buClr>
                <a:srgbClr val="002060"/>
              </a:buClr>
              <a:defRPr sz="1800"/>
            </a:lvl3pPr>
            <a:lvl4pPr>
              <a:defRPr sz="1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23"/>
          <p:cNvSpPr>
            <a:spLocks noGrp="1"/>
          </p:cNvSpPr>
          <p:nvPr>
            <p:ph type="dt" sz="half" idx="2"/>
          </p:nvPr>
        </p:nvSpPr>
        <p:spPr>
          <a:xfrm>
            <a:off x="152400" y="6629400"/>
            <a:ext cx="2438400" cy="228600"/>
          </a:xfrm>
          <a:prstGeom prst="rect">
            <a:avLst/>
          </a:prstGeom>
        </p:spPr>
        <p:txBody>
          <a:bodyPr anchor="ctr"/>
          <a:lstStyle>
            <a:lvl1pPr>
              <a:defRPr sz="1000" b="0">
                <a:solidFill>
                  <a:schemeClr val="bg1"/>
                </a:solidFill>
              </a:defRPr>
            </a:lvl1pPr>
          </a:lstStyle>
          <a:p>
            <a:pPr>
              <a:defRPr/>
            </a:pPr>
            <a:r>
              <a:rPr lang="en-US" smtClean="0"/>
              <a:t>September 21-24, 2009</a:t>
            </a:r>
            <a:endParaRPr lang="en-US" dirty="0"/>
          </a:p>
        </p:txBody>
      </p:sp>
      <p:sp>
        <p:nvSpPr>
          <p:cNvPr id="8" name="Footer Placeholder 9"/>
          <p:cNvSpPr>
            <a:spLocks noGrp="1"/>
          </p:cNvSpPr>
          <p:nvPr>
            <p:ph type="ftr" sz="quarter" idx="3"/>
          </p:nvPr>
        </p:nvSpPr>
        <p:spPr>
          <a:xfrm>
            <a:off x="2781300" y="6629400"/>
            <a:ext cx="3581400" cy="254000"/>
          </a:xfrm>
          <a:prstGeom prst="rect">
            <a:avLst/>
          </a:prstGeom>
        </p:spPr>
        <p:txBody>
          <a:bodyPr anchor="ctr"/>
          <a:lstStyle>
            <a:lvl1pPr algn="ctr">
              <a:defRPr sz="1000">
                <a:solidFill>
                  <a:schemeClr val="bg1"/>
                </a:solidFill>
              </a:defRPr>
            </a:lvl1pPr>
          </a:lstStyle>
          <a:p>
            <a:pPr>
              <a:defRPr/>
            </a:pPr>
            <a:r>
              <a:rPr lang="en-US" dirty="0" smtClean="0"/>
              <a:t>© Cray Inc.</a:t>
            </a:r>
            <a:endParaRPr lang="en-US" dirty="0"/>
          </a:p>
        </p:txBody>
      </p:sp>
      <p:sp>
        <p:nvSpPr>
          <p:cNvPr id="10" name="Slide Number Placeholder 21"/>
          <p:cNvSpPr>
            <a:spLocks noGrp="1"/>
          </p:cNvSpPr>
          <p:nvPr>
            <p:ph type="sldNum" sz="quarter" idx="4"/>
          </p:nvPr>
        </p:nvSpPr>
        <p:spPr>
          <a:xfrm>
            <a:off x="8382000" y="6629400"/>
            <a:ext cx="609600" cy="228600"/>
          </a:xfrm>
          <a:prstGeom prst="rect">
            <a:avLst/>
          </a:prstGeom>
        </p:spPr>
        <p:txBody>
          <a:bodyPr anchor="ct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
        <p:nvSpPr>
          <p:cNvPr id="11" name="Title Placeholder 4"/>
          <p:cNvSpPr>
            <a:spLocks noGrp="1"/>
          </p:cNvSpPr>
          <p:nvPr>
            <p:ph type="title"/>
          </p:nvPr>
        </p:nvSpPr>
        <p:spPr>
          <a:xfrm>
            <a:off x="152400" y="152400"/>
            <a:ext cx="6858000" cy="609600"/>
          </a:xfrm>
          <a:prstGeom prst="rect">
            <a:avLst/>
          </a:prstGeom>
          <a:ln w="6350" cap="rnd">
            <a:noFill/>
          </a:ln>
        </p:spPr>
        <p:txBody>
          <a:bodyPr vert="horz" anchor="t" anchorCtr="0">
            <a:normAutofit/>
          </a:bodyPr>
          <a:lstStyle/>
          <a:p>
            <a:r>
              <a:rPr lang="en-US" dirty="0" smtClean="0"/>
              <a:t>Click to edit slide title</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slide title</a:t>
            </a:r>
            <a:endParaRPr lang="en-US" dirty="0"/>
          </a:p>
        </p:txBody>
      </p:sp>
      <p:sp>
        <p:nvSpPr>
          <p:cNvPr id="11" name="Content Placeholder 10"/>
          <p:cNvSpPr>
            <a:spLocks noGrp="1"/>
          </p:cNvSpPr>
          <p:nvPr>
            <p:ph sz="half" idx="1"/>
          </p:nvPr>
        </p:nvSpPr>
        <p:spPr>
          <a:xfrm>
            <a:off x="152400" y="990600"/>
            <a:ext cx="4364736" cy="5486400"/>
          </a:xfrm>
        </p:spPr>
        <p:txBody>
          <a:bodyPr/>
          <a:lstStyle>
            <a:lvl1pPr>
              <a:buClr>
                <a:srgbClr val="000066"/>
              </a:buClr>
              <a:defRPr sz="2000"/>
            </a:lvl1pPr>
            <a:lvl3pPr>
              <a:defRPr sz="16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2"/>
          </p:nvPr>
        </p:nvSpPr>
        <p:spPr>
          <a:xfrm>
            <a:off x="4648200" y="990600"/>
            <a:ext cx="4343400" cy="5486400"/>
          </a:xfrm>
        </p:spPr>
        <p:txBody>
          <a:bodyPr/>
          <a:lstStyle>
            <a:lvl1pPr>
              <a:defRPr sz="2000"/>
            </a:lvl1pPr>
            <a:lvl2pPr>
              <a:defRPr sz="1800"/>
            </a:lvl2pPr>
            <a:lvl3pPr>
              <a:defRPr sz="16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23"/>
          <p:cNvSpPr>
            <a:spLocks noGrp="1"/>
          </p:cNvSpPr>
          <p:nvPr>
            <p:ph type="dt" sz="half" idx="10"/>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9"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10"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slide title</a:t>
            </a:r>
            <a:endParaRPr lang="en-US" dirty="0"/>
          </a:p>
        </p:txBody>
      </p:sp>
      <p:sp>
        <p:nvSpPr>
          <p:cNvPr id="6" name="Date Placeholder 23"/>
          <p:cNvSpPr>
            <a:spLocks noGrp="1"/>
          </p:cNvSpPr>
          <p:nvPr>
            <p:ph type="dt" sz="half" idx="2"/>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7"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8"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23"/>
          <p:cNvSpPr>
            <a:spLocks noGrp="1"/>
          </p:cNvSpPr>
          <p:nvPr>
            <p:ph type="dt" sz="half" idx="2"/>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6"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7"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629400" y="1066800"/>
            <a:ext cx="2057400" cy="914400"/>
          </a:xfrm>
        </p:spPr>
        <p:txBody>
          <a:bodyPr lIns="91440" tIns="91440"/>
          <a:lstStyle>
            <a:lvl1pPr algn="l">
              <a:buNone/>
              <a:defRPr sz="1800" b="1" spc="-50" baseline="0">
                <a:ln w="3175">
                  <a:noFill/>
                </a:ln>
                <a:solidFill>
                  <a:schemeClr val="accent2">
                    <a:lumMod val="50000"/>
                  </a:schemeClr>
                </a:solidFill>
                <a:effectLst/>
                <a:latin typeface="Calibri" pitchFamily="34" charset="0"/>
                <a:ea typeface="+mn-ea"/>
                <a:cs typeface="+mn-cs"/>
              </a:defRPr>
            </a:lvl1pPr>
          </a:lstStyle>
          <a:p>
            <a:r>
              <a:rPr lang="en-US" dirty="0" smtClean="0"/>
              <a:t>Click to edit slide title</a:t>
            </a:r>
            <a:endParaRPr lang="en-US" dirty="0"/>
          </a:p>
        </p:txBody>
      </p:sp>
      <p:sp>
        <p:nvSpPr>
          <p:cNvPr id="3" name="Picture Placeholder 2"/>
          <p:cNvSpPr>
            <a:spLocks noGrp="1"/>
          </p:cNvSpPr>
          <p:nvPr>
            <p:ph type="pic" idx="1"/>
          </p:nvPr>
        </p:nvSpPr>
        <p:spPr>
          <a:xfrm>
            <a:off x="457200" y="1066800"/>
            <a:ext cx="6019800" cy="4953000"/>
          </a:xfrm>
          <a:solidFill>
            <a:schemeClr val="tx2">
              <a:tint val="40000"/>
            </a:schemeClr>
          </a:solidFill>
          <a:effectLst/>
        </p:spPr>
        <p:txBody>
          <a:bodyPr>
            <a:normAutofit/>
          </a:bodyPr>
          <a:lstStyle>
            <a:lvl1pPr marL="0" indent="0">
              <a:buNone/>
              <a:defRPr sz="3200">
                <a:solidFill>
                  <a:schemeClr val="bg1"/>
                </a:solidFill>
              </a:defRPr>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6629400" y="2133600"/>
            <a:ext cx="2057400" cy="3886200"/>
          </a:xfrm>
        </p:spPr>
        <p:txBody>
          <a:bodyPr/>
          <a:lstStyle>
            <a:lvl1pPr marL="0" indent="0">
              <a:lnSpc>
                <a:spcPct val="125000"/>
              </a:lnSpc>
              <a:spcAft>
                <a:spcPts val="1000"/>
              </a:spcAft>
              <a:buFontTx/>
              <a:buNone/>
              <a:defRPr sz="1600" b="0">
                <a:solidFill>
                  <a:schemeClr val="accent2">
                    <a:lumMod val="50000"/>
                  </a:schemeClr>
                </a:solidFill>
              </a:defRPr>
            </a:lvl1pPr>
            <a:lvl2pPr>
              <a:defRPr sz="1200"/>
            </a:lvl2pPr>
            <a:lvl3pPr>
              <a:defRPr sz="1000"/>
            </a:lvl3pPr>
            <a:lvl4pPr>
              <a:defRPr sz="900"/>
            </a:lvl4pPr>
            <a:lvl5pPr>
              <a:defRPr sz="900"/>
            </a:lvl5pPr>
          </a:lstStyle>
          <a:p>
            <a:pPr lvl="0"/>
            <a:r>
              <a:rPr lang="en-US" dirty="0" smtClean="0"/>
              <a:t>Click to edit Master text styles</a:t>
            </a:r>
          </a:p>
        </p:txBody>
      </p:sp>
      <p:sp>
        <p:nvSpPr>
          <p:cNvPr id="8" name="Date Placeholder 23"/>
          <p:cNvSpPr>
            <a:spLocks noGrp="1"/>
          </p:cNvSpPr>
          <p:nvPr>
            <p:ph type="dt" sz="half" idx="10"/>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9"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10"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slide title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3"/>
          <p:cNvSpPr>
            <a:spLocks noGrp="1"/>
          </p:cNvSpPr>
          <p:nvPr>
            <p:ph type="dt" sz="half" idx="2"/>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8"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9"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bg>
      <p:bgPr>
        <a:blipFill dpi="0" rotWithShape="1">
          <a:blip r:embed="rId2" cstate="print">
            <a:lum/>
          </a:blip>
          <a:srcRect/>
          <a:stretch>
            <a:fillRect l="-1000" r="-1000"/>
          </a:stretch>
        </a:blipFill>
        <a:effectLst/>
      </p:bgPr>
    </p:bg>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cstate="print">
            <a:lum/>
          </a:blip>
          <a:srcRect/>
          <a:stretch>
            <a:fillRect l="-1000" r="-1000"/>
          </a:stretch>
        </a:blipFill>
        <a:effectLst/>
      </p:bgPr>
    </p:bg>
    <p:spTree>
      <p:nvGrpSpPr>
        <p:cNvPr id="1" name=""/>
        <p:cNvGrpSpPr/>
        <p:nvPr/>
      </p:nvGrpSpPr>
      <p:grpSpPr>
        <a:xfrm>
          <a:off x="0" y="0"/>
          <a:ext cx="0" cy="0"/>
          <a:chOff x="0" y="0"/>
          <a:chExt cx="0" cy="0"/>
        </a:xfrm>
      </p:grpSpPr>
      <p:sp>
        <p:nvSpPr>
          <p:cNvPr id="1026" name="Text Placeholder 8"/>
          <p:cNvSpPr>
            <a:spLocks noGrp="1"/>
          </p:cNvSpPr>
          <p:nvPr>
            <p:ph type="body" idx="1"/>
          </p:nvPr>
        </p:nvSpPr>
        <p:spPr bwMode="auto">
          <a:xfrm>
            <a:off x="152400" y="990600"/>
            <a:ext cx="88392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itle Placeholder 4"/>
          <p:cNvSpPr>
            <a:spLocks noGrp="1"/>
          </p:cNvSpPr>
          <p:nvPr>
            <p:ph type="title"/>
          </p:nvPr>
        </p:nvSpPr>
        <p:spPr>
          <a:xfrm>
            <a:off x="152400" y="152400"/>
            <a:ext cx="6858000" cy="609600"/>
          </a:xfrm>
          <a:prstGeom prst="rect">
            <a:avLst/>
          </a:prstGeom>
          <a:ln w="6350" cap="rnd">
            <a:noFill/>
          </a:ln>
        </p:spPr>
        <p:txBody>
          <a:bodyPr vert="horz" anchor="t" anchorCtr="0">
            <a:normAutofit/>
          </a:bodyPr>
          <a:lstStyle/>
          <a:p>
            <a:r>
              <a:rPr lang="en-US" dirty="0" smtClean="0"/>
              <a:t>Click to edit slide title</a:t>
            </a:r>
            <a:endParaRPr lang="en-US" dirty="0"/>
          </a:p>
        </p:txBody>
      </p:sp>
      <p:sp>
        <p:nvSpPr>
          <p:cNvPr id="7" name="Date Placeholder 23"/>
          <p:cNvSpPr>
            <a:spLocks noGrp="1"/>
          </p:cNvSpPr>
          <p:nvPr>
            <p:ph type="dt" sz="half" idx="2"/>
          </p:nvPr>
        </p:nvSpPr>
        <p:spPr>
          <a:xfrm>
            <a:off x="152400" y="6629400"/>
            <a:ext cx="2438400" cy="228600"/>
          </a:xfrm>
          <a:prstGeom prst="rect">
            <a:avLst/>
          </a:prstGeom>
        </p:spPr>
        <p:txBody>
          <a:bodyPr anchor="ctr"/>
          <a:lstStyle>
            <a:lvl1pPr>
              <a:defRPr sz="1000" b="0">
                <a:solidFill>
                  <a:schemeClr val="bg1"/>
                </a:solidFill>
              </a:defRPr>
            </a:lvl1pPr>
          </a:lstStyle>
          <a:p>
            <a:pPr>
              <a:defRPr/>
            </a:pPr>
            <a:r>
              <a:rPr lang="en-US" smtClean="0"/>
              <a:t>September 21-24, 2009</a:t>
            </a:r>
            <a:endParaRPr lang="en-US" dirty="0"/>
          </a:p>
        </p:txBody>
      </p:sp>
      <p:sp>
        <p:nvSpPr>
          <p:cNvPr id="8" name="Footer Placeholder 9"/>
          <p:cNvSpPr>
            <a:spLocks noGrp="1"/>
          </p:cNvSpPr>
          <p:nvPr>
            <p:ph type="ftr" sz="quarter" idx="3"/>
          </p:nvPr>
        </p:nvSpPr>
        <p:spPr>
          <a:xfrm>
            <a:off x="2781300" y="6629400"/>
            <a:ext cx="3581400" cy="254000"/>
          </a:xfrm>
          <a:prstGeom prst="rect">
            <a:avLst/>
          </a:prstGeom>
        </p:spPr>
        <p:txBody>
          <a:bodyPr anchor="ctr"/>
          <a:lstStyle>
            <a:lvl1pPr algn="ctr">
              <a:defRPr sz="1000">
                <a:solidFill>
                  <a:schemeClr val="bg1"/>
                </a:solidFill>
              </a:defRPr>
            </a:lvl1pPr>
          </a:lstStyle>
          <a:p>
            <a:pPr>
              <a:defRPr/>
            </a:pPr>
            <a:r>
              <a:rPr lang="en-US" smtClean="0"/>
              <a:t>© Cray Inc.</a:t>
            </a:r>
            <a:endParaRPr lang="en-US" dirty="0"/>
          </a:p>
        </p:txBody>
      </p:sp>
      <p:sp>
        <p:nvSpPr>
          <p:cNvPr id="9" name="Slide Number Placeholder 21"/>
          <p:cNvSpPr>
            <a:spLocks noGrp="1"/>
          </p:cNvSpPr>
          <p:nvPr>
            <p:ph type="sldNum" sz="quarter" idx="4"/>
          </p:nvPr>
        </p:nvSpPr>
        <p:spPr>
          <a:xfrm>
            <a:off x="8382000" y="6629400"/>
            <a:ext cx="609600" cy="228600"/>
          </a:xfrm>
          <a:prstGeom prst="rect">
            <a:avLst/>
          </a:prstGeom>
        </p:spPr>
        <p:txBody>
          <a:bodyPr anchor="ct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 bg1="dk1" tx1="lt1" bg2="dk2" tx2="lt2" accent1="accent1" accent2="accent2" accent3="accent3" accent4="accent4" accent5="accent5" accent6="accent6" hlink="hlink" folHlink="folHlink"/>
  <p:sldLayoutIdLst>
    <p:sldLayoutId id="2147483693" r:id="rId1"/>
    <p:sldLayoutId id="2147483687" r:id="rId2"/>
    <p:sldLayoutId id="2147483688" r:id="rId3"/>
    <p:sldLayoutId id="2147483689" r:id="rId4"/>
    <p:sldLayoutId id="2147483690" r:id="rId5"/>
    <p:sldLayoutId id="2147483691" r:id="rId6"/>
    <p:sldLayoutId id="2147483692" r:id="rId7"/>
    <p:sldLayoutId id="2147483702" r:id="rId8"/>
  </p:sldLayoutIdLst>
  <p:transition>
    <p:fade/>
  </p:transition>
  <p:hf hdr="0"/>
  <p:txStyles>
    <p:titleStyle>
      <a:lvl1pPr algn="l" rtl="0" fontAlgn="base">
        <a:lnSpc>
          <a:spcPts val="2400"/>
        </a:lnSpc>
        <a:spcBef>
          <a:spcPct val="0"/>
        </a:spcBef>
        <a:spcAft>
          <a:spcPct val="0"/>
        </a:spcAft>
        <a:defRPr lang="en-US" sz="2800" kern="1200" spc="-100" baseline="0" dirty="0">
          <a:ln w="3200">
            <a:solidFill>
              <a:schemeClr val="bg2">
                <a:shade val="75000"/>
                <a:alpha val="25000"/>
              </a:schemeClr>
            </a:solidFill>
            <a:prstDash val="solid"/>
            <a:round/>
          </a:ln>
          <a:solidFill>
            <a:srgbClr val="344E6D"/>
          </a:solidFill>
          <a:effectLst>
            <a:innerShdw blurRad="50800" dist="25400" dir="13500000">
              <a:prstClr val="black">
                <a:alpha val="70000"/>
              </a:prstClr>
            </a:innerShdw>
          </a:effectLst>
          <a:latin typeface="+mn-lt"/>
          <a:ea typeface="+mj-ea"/>
          <a:cs typeface="+mj-cs"/>
        </a:defRPr>
      </a:lvl1pPr>
      <a:lvl2pPr algn="l" rtl="0" fontAlgn="base">
        <a:lnSpc>
          <a:spcPts val="1800"/>
        </a:lnSpc>
        <a:spcBef>
          <a:spcPct val="0"/>
        </a:spcBef>
        <a:spcAft>
          <a:spcPct val="0"/>
        </a:spcAft>
        <a:defRPr sz="2000">
          <a:solidFill>
            <a:srgbClr val="344E6D"/>
          </a:solidFill>
          <a:latin typeface="Calibri" pitchFamily="34" charset="0"/>
        </a:defRPr>
      </a:lvl2pPr>
      <a:lvl3pPr algn="l" rtl="0" fontAlgn="base">
        <a:lnSpc>
          <a:spcPts val="1800"/>
        </a:lnSpc>
        <a:spcBef>
          <a:spcPct val="0"/>
        </a:spcBef>
        <a:spcAft>
          <a:spcPct val="0"/>
        </a:spcAft>
        <a:defRPr sz="2000">
          <a:solidFill>
            <a:srgbClr val="344E6D"/>
          </a:solidFill>
          <a:latin typeface="Calibri" pitchFamily="34" charset="0"/>
        </a:defRPr>
      </a:lvl3pPr>
      <a:lvl4pPr algn="l" rtl="0" fontAlgn="base">
        <a:lnSpc>
          <a:spcPts val="1800"/>
        </a:lnSpc>
        <a:spcBef>
          <a:spcPct val="0"/>
        </a:spcBef>
        <a:spcAft>
          <a:spcPct val="0"/>
        </a:spcAft>
        <a:defRPr sz="2000">
          <a:solidFill>
            <a:srgbClr val="344E6D"/>
          </a:solidFill>
          <a:latin typeface="Calibri" pitchFamily="34" charset="0"/>
        </a:defRPr>
      </a:lvl4pPr>
      <a:lvl5pPr algn="l" rtl="0" fontAlgn="base">
        <a:lnSpc>
          <a:spcPts val="1800"/>
        </a:lnSpc>
        <a:spcBef>
          <a:spcPct val="0"/>
        </a:spcBef>
        <a:spcAft>
          <a:spcPct val="0"/>
        </a:spcAft>
        <a:defRPr sz="2000">
          <a:solidFill>
            <a:srgbClr val="344E6D"/>
          </a:solidFill>
          <a:latin typeface="Calibri" pitchFamily="34" charset="0"/>
        </a:defRPr>
      </a:lvl5pPr>
      <a:lvl6pPr marL="457200" algn="l" rtl="0" fontAlgn="base">
        <a:lnSpc>
          <a:spcPts val="1800"/>
        </a:lnSpc>
        <a:spcBef>
          <a:spcPct val="0"/>
        </a:spcBef>
        <a:spcAft>
          <a:spcPct val="0"/>
        </a:spcAft>
        <a:defRPr sz="2000">
          <a:solidFill>
            <a:srgbClr val="344E6D"/>
          </a:solidFill>
          <a:latin typeface="Calibri" pitchFamily="34" charset="0"/>
        </a:defRPr>
      </a:lvl6pPr>
      <a:lvl7pPr marL="914400" algn="l" rtl="0" fontAlgn="base">
        <a:lnSpc>
          <a:spcPts val="1800"/>
        </a:lnSpc>
        <a:spcBef>
          <a:spcPct val="0"/>
        </a:spcBef>
        <a:spcAft>
          <a:spcPct val="0"/>
        </a:spcAft>
        <a:defRPr sz="2000">
          <a:solidFill>
            <a:srgbClr val="344E6D"/>
          </a:solidFill>
          <a:latin typeface="Calibri" pitchFamily="34" charset="0"/>
        </a:defRPr>
      </a:lvl7pPr>
      <a:lvl8pPr marL="1371600" algn="l" rtl="0" fontAlgn="base">
        <a:lnSpc>
          <a:spcPts val="1800"/>
        </a:lnSpc>
        <a:spcBef>
          <a:spcPct val="0"/>
        </a:spcBef>
        <a:spcAft>
          <a:spcPct val="0"/>
        </a:spcAft>
        <a:defRPr sz="2000">
          <a:solidFill>
            <a:srgbClr val="344E6D"/>
          </a:solidFill>
          <a:latin typeface="Calibri" pitchFamily="34" charset="0"/>
        </a:defRPr>
      </a:lvl8pPr>
      <a:lvl9pPr marL="1828800" algn="l" rtl="0" fontAlgn="base">
        <a:lnSpc>
          <a:spcPts val="1800"/>
        </a:lnSpc>
        <a:spcBef>
          <a:spcPct val="0"/>
        </a:spcBef>
        <a:spcAft>
          <a:spcPct val="0"/>
        </a:spcAft>
        <a:defRPr sz="2000">
          <a:solidFill>
            <a:srgbClr val="344E6D"/>
          </a:solidFill>
          <a:latin typeface="Calibri" pitchFamily="34" charset="0"/>
        </a:defRPr>
      </a:lvl9pPr>
    </p:titleStyle>
    <p:bodyStyle>
      <a:lvl1pPr marL="273050" indent="-273050" algn="l" rtl="0" fontAlgn="base">
        <a:spcBef>
          <a:spcPts val="600"/>
        </a:spcBef>
        <a:spcAft>
          <a:spcPct val="0"/>
        </a:spcAft>
        <a:buClr>
          <a:srgbClr val="000066"/>
        </a:buClr>
        <a:buSzPct val="110000"/>
        <a:buFont typeface="Wingdings" pitchFamily="2" charset="2"/>
        <a:buChar char="§"/>
        <a:defRPr sz="2400" kern="1200">
          <a:solidFill>
            <a:srgbClr val="595959"/>
          </a:solidFill>
          <a:latin typeface="Arial" pitchFamily="34" charset="0"/>
          <a:ea typeface="+mn-ea"/>
          <a:cs typeface="Arial" pitchFamily="34" charset="0"/>
        </a:defRPr>
      </a:lvl1pPr>
      <a:lvl2pPr marL="639763" indent="-273050" algn="l" rtl="0" fontAlgn="base">
        <a:spcBef>
          <a:spcPts val="300"/>
        </a:spcBef>
        <a:spcAft>
          <a:spcPct val="0"/>
        </a:spcAft>
        <a:buClr>
          <a:srgbClr val="000099"/>
        </a:buClr>
        <a:buSzPct val="110000"/>
        <a:buFont typeface="Arial" pitchFamily="34" charset="0"/>
        <a:buChar char="•"/>
        <a:defRPr sz="2000" kern="1200">
          <a:solidFill>
            <a:srgbClr val="595959"/>
          </a:solidFill>
          <a:latin typeface="Arial" pitchFamily="34" charset="0"/>
          <a:ea typeface="+mn-ea"/>
          <a:cs typeface="Arial" pitchFamily="34" charset="0"/>
        </a:defRPr>
      </a:lvl2pPr>
      <a:lvl3pPr marL="1004888" indent="-228600" algn="l" rtl="0" fontAlgn="base">
        <a:spcBef>
          <a:spcPts val="300"/>
        </a:spcBef>
        <a:spcAft>
          <a:spcPct val="0"/>
        </a:spcAft>
        <a:buClr>
          <a:srgbClr val="002060"/>
        </a:buClr>
        <a:buSzPct val="85000"/>
        <a:buFont typeface="Wingdings" pitchFamily="2" charset="2"/>
        <a:buChar char="Ø"/>
        <a:defRPr sz="1800" kern="1200">
          <a:solidFill>
            <a:srgbClr val="595959"/>
          </a:solidFill>
          <a:latin typeface="Arial" pitchFamily="34" charset="0"/>
          <a:ea typeface="+mn-ea"/>
          <a:cs typeface="Arial" pitchFamily="34" charset="0"/>
        </a:defRPr>
      </a:lvl3pPr>
      <a:lvl4pPr marL="1279525" indent="-228600" algn="l" rtl="0" fontAlgn="base">
        <a:spcBef>
          <a:spcPts val="300"/>
        </a:spcBef>
        <a:spcAft>
          <a:spcPct val="0"/>
        </a:spcAft>
        <a:buClr>
          <a:srgbClr val="FF0000"/>
        </a:buClr>
        <a:buSzPct val="90000"/>
        <a:buFont typeface="Courier New" pitchFamily="49" charset="0"/>
        <a:buChar char="o"/>
        <a:defRPr sz="1600" kern="1200">
          <a:solidFill>
            <a:srgbClr val="595959"/>
          </a:solidFill>
          <a:latin typeface="Arial" pitchFamily="34" charset="0"/>
          <a:ea typeface="+mn-ea"/>
          <a:cs typeface="Arial" pitchFamily="34" charset="0"/>
        </a:defRPr>
      </a:lvl4pPr>
      <a:lvl5pPr marL="1554163" indent="-228600" algn="l" rtl="0" fontAlgn="base">
        <a:spcBef>
          <a:spcPts val="338"/>
        </a:spcBef>
        <a:spcAft>
          <a:spcPct val="0"/>
        </a:spcAft>
        <a:buClr>
          <a:schemeClr val="bg1"/>
        </a:buClr>
        <a:buSzPct val="110000"/>
        <a:buFont typeface="Calibri" pitchFamily="34" charset="0"/>
        <a:buChar char="»"/>
        <a:defRPr sz="1600" kern="1200">
          <a:solidFill>
            <a:srgbClr val="595959"/>
          </a:solidFill>
          <a:latin typeface="Arial" pitchFamily="34" charset="0"/>
          <a:ea typeface="+mn-ea"/>
          <a:cs typeface="Arial" pitchFamily="34" charset="0"/>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Removing Bottlenecks to High Performance</a:t>
            </a:r>
            <a:endParaRPr lang="en-US" dirty="0"/>
          </a:p>
        </p:txBody>
      </p:sp>
      <p:sp>
        <p:nvSpPr>
          <p:cNvPr id="3" name="Footer Placeholder 2"/>
          <p:cNvSpPr>
            <a:spLocks noGrp="1"/>
          </p:cNvSpPr>
          <p:nvPr>
            <p:ph type="ftr" sz="quarter" idx="11"/>
          </p:nvPr>
        </p:nvSpPr>
        <p:spPr/>
        <p:txBody>
          <a:bodyPr/>
          <a:lstStyle/>
          <a:p>
            <a:pPr>
              <a:defRPr/>
            </a:pPr>
            <a:r>
              <a:rPr lang="en-US" smtClean="0">
                <a:latin typeface="Arial" charset="0"/>
                <a:ea typeface="Arial Unicode MS" pitchFamily="34" charset="-128"/>
                <a:cs typeface="Arial Unicode MS" pitchFamily="34" charset="-128"/>
              </a:rPr>
              <a:t>© Cray Inc.</a:t>
            </a:r>
            <a:endParaRPr lang="en-US" dirty="0">
              <a:latin typeface="Arial" charset="0"/>
              <a:ea typeface="Arial Unicode MS" pitchFamily="34" charset="-128"/>
              <a:cs typeface="Arial Unicode MS" pitchFamily="34" charset="-128"/>
            </a:endParaRPr>
          </a:p>
        </p:txBody>
      </p:sp>
      <p:sp>
        <p:nvSpPr>
          <p:cNvPr id="4" name="Content Placeholder 3"/>
          <p:cNvSpPr>
            <a:spLocks noGrp="1"/>
          </p:cNvSpPr>
          <p:nvPr>
            <p:ph sz="quarter" idx="12"/>
          </p:nvPr>
        </p:nvSpPr>
        <p:spPr>
          <a:xfrm>
            <a:off x="762000" y="3733800"/>
            <a:ext cx="7543800" cy="2286000"/>
          </a:xfrm>
        </p:spPr>
        <p:txBody>
          <a:bodyPr/>
          <a:lstStyle/>
          <a:p>
            <a:r>
              <a:rPr lang="en-US" dirty="0" smtClean="0"/>
              <a:t>John M Levesque</a:t>
            </a:r>
          </a:p>
          <a:p>
            <a:r>
              <a:rPr lang="en-US" dirty="0" smtClean="0"/>
              <a:t>Director </a:t>
            </a:r>
          </a:p>
          <a:p>
            <a:r>
              <a:rPr lang="en-US" dirty="0" smtClean="0"/>
              <a:t>Cray’s Supercomputing Center of Excellence</a:t>
            </a:r>
          </a:p>
        </p:txBody>
      </p:sp>
      <p:sp>
        <p:nvSpPr>
          <p:cNvPr id="5" name="Text Box 15"/>
          <p:cNvSpPr txBox="1">
            <a:spLocks noChangeArrowheads="1"/>
          </p:cNvSpPr>
          <p:nvPr/>
        </p:nvSpPr>
        <p:spPr bwMode="auto">
          <a:xfrm>
            <a:off x="228600" y="6593312"/>
            <a:ext cx="2190750" cy="264688"/>
          </a:xfrm>
          <a:prstGeom prst="rect">
            <a:avLst/>
          </a:prstGeom>
          <a:noFill/>
          <a:ln w="9525">
            <a:noFill/>
            <a:miter lim="800000"/>
            <a:headEnd/>
            <a:tailEnd/>
          </a:ln>
          <a:effectLst/>
        </p:spPr>
        <p:txBody>
          <a:bodyPr>
            <a:spAutoFit/>
          </a:bodyPr>
          <a:lstStyle/>
          <a:p>
            <a:pPr algn="l">
              <a:lnSpc>
                <a:spcPct val="80000"/>
              </a:lnSpc>
              <a:spcBef>
                <a:spcPct val="50000"/>
              </a:spcBef>
              <a:defRPr/>
            </a:pPr>
            <a:r>
              <a:rPr lang="en-US" sz="1400" b="1" dirty="0" smtClean="0">
                <a:solidFill>
                  <a:schemeClr val="bg1"/>
                </a:solidFill>
                <a:latin typeface="Arial" charset="0"/>
              </a:rPr>
              <a:t>CSC, Finland</a:t>
            </a:r>
            <a:endParaRPr lang="en-US" sz="1400" b="1" dirty="0">
              <a:solidFill>
                <a:schemeClr val="bg1"/>
              </a:solidFill>
              <a:latin typeface="Arial" charset="0"/>
            </a:endParaRPr>
          </a:p>
        </p:txBody>
      </p:sp>
      <p:sp>
        <p:nvSpPr>
          <p:cNvPr id="6" name="Text Box 15"/>
          <p:cNvSpPr txBox="1">
            <a:spLocks noChangeArrowheads="1"/>
          </p:cNvSpPr>
          <p:nvPr/>
        </p:nvSpPr>
        <p:spPr bwMode="auto">
          <a:xfrm>
            <a:off x="6781800" y="6644031"/>
            <a:ext cx="2190750" cy="213969"/>
          </a:xfrm>
          <a:prstGeom prst="rect">
            <a:avLst/>
          </a:prstGeom>
          <a:noFill/>
          <a:ln w="9525">
            <a:noFill/>
            <a:miter lim="800000"/>
            <a:headEnd/>
            <a:tailEnd/>
          </a:ln>
          <a:effectLst/>
        </p:spPr>
        <p:txBody>
          <a:bodyPr>
            <a:spAutoFit/>
          </a:bodyPr>
          <a:lstStyle/>
          <a:p>
            <a:pPr algn="l">
              <a:lnSpc>
                <a:spcPct val="50000"/>
              </a:lnSpc>
              <a:spcBef>
                <a:spcPct val="50000"/>
              </a:spcBef>
              <a:defRPr/>
            </a:pPr>
            <a:r>
              <a:rPr lang="en-US" sz="1400" b="1" dirty="0" smtClean="0">
                <a:solidFill>
                  <a:schemeClr val="bg1"/>
                </a:solidFill>
                <a:latin typeface="Arial" charset="0"/>
              </a:rPr>
              <a:t>September 21-24, </a:t>
            </a:r>
            <a:r>
              <a:rPr lang="en-US" sz="1400" b="1" dirty="0">
                <a:solidFill>
                  <a:schemeClr val="bg1"/>
                </a:solidFill>
                <a:latin typeface="Arial" charset="0"/>
              </a:rPr>
              <a:t>2009</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Computational Intensity</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10</a:t>
            </a:fld>
            <a:endParaRPr lang="en-US" dirty="0"/>
          </a:p>
        </p:txBody>
      </p:sp>
      <p:graphicFrame>
        <p:nvGraphicFramePr>
          <p:cNvPr id="6" name="Table 5"/>
          <p:cNvGraphicFramePr>
            <a:graphicFrameLocks noGrp="1"/>
          </p:cNvGraphicFramePr>
          <p:nvPr/>
        </p:nvGraphicFramePr>
        <p:xfrm>
          <a:off x="685800" y="1783080"/>
          <a:ext cx="7391400" cy="4389120"/>
        </p:xfrm>
        <a:graphic>
          <a:graphicData uri="http://schemas.openxmlformats.org/drawingml/2006/table">
            <a:tbl>
              <a:tblPr/>
              <a:tblGrid>
                <a:gridCol w="3215717"/>
                <a:gridCol w="2057426"/>
                <a:gridCol w="2118257"/>
              </a:tblGrid>
              <a:tr h="0">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Example Loop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Computational Intensity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Bottleneck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A(:) = B(:) + 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.333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Memory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A(:) = C0 * 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Memory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A(:) = B(:)*C(:)+D(:)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Memory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A(:) = B(:) * C(:) + D(:) * 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Memory &amp; Multiply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A(:) = C0 * B(:) + 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.667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Memory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A(:) = C0 + B(:) * C1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Still Memory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A(:) = C0 + B(:) * (C1 + B(:) *C2)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a:solidFill>
                            <a:schemeClr val="bg1"/>
                          </a:solidFill>
                          <a:latin typeface="Times New Roman"/>
                          <a:ea typeface="Times New Roman"/>
                          <a:cs typeface="Times New Roman"/>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600" dirty="0">
                          <a:solidFill>
                            <a:schemeClr val="bg1"/>
                          </a:solidFill>
                          <a:latin typeface="Times New Roman"/>
                          <a:ea typeface="Times New Roman"/>
                          <a:cs typeface="Times New Roman"/>
                        </a:rPr>
                        <a:t>Add and Multiply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Impact of Memory accessing on Performance</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11</a:t>
            </a:fld>
            <a:endParaRPr lang="en-US" dirty="0"/>
          </a:p>
        </p:txBody>
      </p:sp>
      <p:pic>
        <p:nvPicPr>
          <p:cNvPr id="144385" name="Picture 1"/>
          <p:cNvPicPr>
            <a:picLocks noChangeAspect="1" noChangeArrowheads="1"/>
          </p:cNvPicPr>
          <p:nvPr/>
        </p:nvPicPr>
        <p:blipFill>
          <a:blip r:embed="rId2" cstate="print"/>
          <a:srcRect/>
          <a:stretch>
            <a:fillRect/>
          </a:stretch>
        </p:blipFill>
        <p:spPr bwMode="auto">
          <a:xfrm>
            <a:off x="762000" y="1447800"/>
            <a:ext cx="7615763" cy="4586288"/>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Impact of Alignment of Variables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12</a:t>
            </a:fld>
            <a:endParaRPr lang="en-US" dirty="0"/>
          </a:p>
        </p:txBody>
      </p:sp>
      <p:sp>
        <p:nvSpPr>
          <p:cNvPr id="60417" name="Rectangle 1"/>
          <p:cNvSpPr>
            <a:spLocks noChangeArrowheads="1"/>
          </p:cNvSpPr>
          <p:nvPr/>
        </p:nvSpPr>
        <p:spPr bwMode="auto">
          <a:xfrm>
            <a:off x="228600" y="805934"/>
            <a:ext cx="8285986" cy="304698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r>
              <a:rPr kumimoji="0" lang="en-US" sz="2400" b="0" i="0" u="none" strike="noStrike" cap="none" normalizeH="0" baseline="0" dirty="0" smtClean="0">
                <a:ln>
                  <a:noFill/>
                </a:ln>
                <a:solidFill>
                  <a:schemeClr val="bg1"/>
                </a:solidFill>
                <a:effectLst/>
                <a:latin typeface="Courier New" pitchFamily="49" charset="0"/>
                <a:ea typeface="Times New Roman" pitchFamily="18" charset="0"/>
                <a:cs typeface="Courier New" pitchFamily="49" charset="0"/>
              </a:rPr>
              <a:t>  </a:t>
            </a:r>
            <a:r>
              <a:rPr lang="en-US" sz="2400" dirty="0" smtClean="0">
                <a:solidFill>
                  <a:schemeClr val="bg1"/>
                </a:solidFill>
              </a:rPr>
              <a:t> PARAMETER (IIDIM=100)</a:t>
            </a:r>
          </a:p>
          <a:p>
            <a:pPr lvl="0"/>
            <a:r>
              <a:rPr lang="en-US" sz="2400" dirty="0" smtClean="0">
                <a:solidFill>
                  <a:schemeClr val="bg1"/>
                </a:solidFill>
              </a:rPr>
              <a:t>      COMMON A(IIDIM),AF,B(IIDIM),BF,C(IIDIM)   ==&gt;  run I</a:t>
            </a:r>
          </a:p>
          <a:p>
            <a:pPr lvl="0"/>
            <a:r>
              <a:rPr lang="en-US" sz="2400" dirty="0" smtClean="0">
                <a:solidFill>
                  <a:schemeClr val="bg1"/>
                </a:solidFill>
              </a:rPr>
              <a:t>      COMMON A(IIDIM),B(IIDIM),C(IIDIM)        ==&gt;  run II</a:t>
            </a:r>
          </a:p>
          <a:p>
            <a:pPr lvl="0"/>
            <a:r>
              <a:rPr lang="en-US" sz="2400" dirty="0" smtClean="0">
                <a:solidFill>
                  <a:schemeClr val="bg1"/>
                </a:solidFill>
              </a:rPr>
              <a:t>      REAL*8  A,B,C,AF,BF, SCALAR</a:t>
            </a:r>
          </a:p>
          <a:p>
            <a:pPr lvl="0"/>
            <a:endParaRPr lang="en-US" sz="2400" dirty="0" smtClean="0">
              <a:solidFill>
                <a:schemeClr val="bg1"/>
              </a:solidFill>
            </a:endParaRPr>
          </a:p>
          <a:p>
            <a:pPr lvl="0"/>
            <a:r>
              <a:rPr kumimoji="0" lang="en-US" sz="2400" b="0" i="0" u="none" strike="noStrike" cap="none" normalizeH="0" baseline="0" dirty="0" smtClean="0">
                <a:ln>
                  <a:noFill/>
                </a:ln>
                <a:solidFill>
                  <a:schemeClr val="bg1"/>
                </a:solidFill>
                <a:effectLst/>
                <a:latin typeface="Courier New" pitchFamily="49" charset="0"/>
                <a:ea typeface="Times New Roman" pitchFamily="18" charset="0"/>
                <a:cs typeface="Courier New" pitchFamily="49" charset="0"/>
              </a:rPr>
              <a:t>	 DO I=1, 100</a:t>
            </a:r>
            <a:endParaRPr kumimoji="0" lang="en-US" b="0" i="0" u="none" strike="noStrike" cap="none" normalizeH="0" baseline="0" dirty="0" smtClean="0">
              <a:ln>
                <a:noFill/>
              </a:ln>
              <a:solidFill>
                <a:schemeClr val="bg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0" algn="l"/>
              </a:tabLst>
            </a:pPr>
            <a:r>
              <a:rPr kumimoji="0" lang="en-US" sz="2400" b="0" i="0" u="none" strike="noStrike" cap="none" normalizeH="0" baseline="0" dirty="0" smtClean="0">
                <a:ln>
                  <a:noFill/>
                </a:ln>
                <a:solidFill>
                  <a:schemeClr val="bg1"/>
                </a:solidFill>
                <a:effectLst/>
                <a:latin typeface="Courier New" pitchFamily="49" charset="0"/>
                <a:ea typeface="Times New Roman" pitchFamily="18" charset="0"/>
                <a:cs typeface="Courier New" pitchFamily="49" charset="0"/>
              </a:rPr>
              <a:t>           A(I)=B(I)+SCALAR*C(I)</a:t>
            </a:r>
            <a:endParaRPr kumimoji="0" lang="en-US" b="0" i="0" u="none" strike="noStrike" cap="none" normalizeH="0" baseline="0" dirty="0" smtClean="0">
              <a:ln>
                <a:noFill/>
              </a:ln>
              <a:solidFill>
                <a:schemeClr val="bg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0" algn="l"/>
              </a:tabLst>
            </a:pPr>
            <a:r>
              <a:rPr kumimoji="0" lang="en-US" sz="2400" b="0" i="0" u="none" strike="noStrike" cap="none" normalizeH="0" baseline="0" dirty="0" smtClean="0">
                <a:ln>
                  <a:noFill/>
                </a:ln>
                <a:solidFill>
                  <a:schemeClr val="bg1"/>
                </a:solidFill>
                <a:effectLst/>
                <a:latin typeface="Courier New" pitchFamily="49" charset="0"/>
                <a:ea typeface="Times New Roman" pitchFamily="18" charset="0"/>
                <a:cs typeface="Courier New" pitchFamily="49" charset="0"/>
              </a:rPr>
              <a:t>      ENDDO</a:t>
            </a:r>
            <a:endParaRPr kumimoji="0" lang="en-US" sz="4800" b="0" i="0" u="none" strike="noStrike" cap="none" normalizeH="0" baseline="0" dirty="0" smtClean="0">
              <a:ln>
                <a:noFill/>
              </a:ln>
              <a:solidFill>
                <a:schemeClr val="bg1"/>
              </a:solidFill>
              <a:effectLst/>
              <a:latin typeface="Arial" pitchFamily="34" charset="0"/>
            </a:endParaRPr>
          </a:p>
        </p:txBody>
      </p:sp>
      <p:graphicFrame>
        <p:nvGraphicFramePr>
          <p:cNvPr id="9" name="Table 8"/>
          <p:cNvGraphicFramePr>
            <a:graphicFrameLocks noGrp="1"/>
          </p:cNvGraphicFramePr>
          <p:nvPr/>
        </p:nvGraphicFramePr>
        <p:xfrm>
          <a:off x="1066800" y="4267200"/>
          <a:ext cx="5632450" cy="1463040"/>
        </p:xfrm>
        <a:graphic>
          <a:graphicData uri="http://schemas.openxmlformats.org/drawingml/2006/table">
            <a:tbl>
              <a:tblPr/>
              <a:tblGrid>
                <a:gridCol w="1873250"/>
                <a:gridCol w="1873250"/>
                <a:gridCol w="1885950"/>
              </a:tblGrid>
              <a:tr h="0">
                <a:tc>
                  <a:txBody>
                    <a:bodyPr/>
                    <a:lstStyle/>
                    <a:p>
                      <a:pPr marL="0" marR="0">
                        <a:lnSpc>
                          <a:spcPct val="200000"/>
                        </a:lnSpc>
                        <a:spcBef>
                          <a:spcPts val="0"/>
                        </a:spcBef>
                        <a:spcAft>
                          <a:spcPts val="0"/>
                        </a:spcAft>
                      </a:pPr>
                      <a:endParaRPr lang="en-US" sz="24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400" b="1">
                          <a:solidFill>
                            <a:schemeClr val="bg1"/>
                          </a:solidFill>
                          <a:latin typeface="Times New Roman"/>
                          <a:ea typeface="Times New Roman"/>
                          <a:cs typeface="Times New Roman"/>
                        </a:rPr>
                        <a:t>Run I</a:t>
                      </a:r>
                      <a:endParaRPr lang="en-US" sz="24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400" b="1">
                          <a:solidFill>
                            <a:schemeClr val="bg1"/>
                          </a:solidFill>
                          <a:latin typeface="Times New Roman"/>
                          <a:ea typeface="Times New Roman"/>
                          <a:cs typeface="Times New Roman"/>
                        </a:rPr>
                        <a:t>Run II</a:t>
                      </a:r>
                      <a:endParaRPr lang="en-US" sz="24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2400">
                          <a:solidFill>
                            <a:schemeClr val="bg1"/>
                          </a:solidFill>
                          <a:latin typeface="Times New Roman"/>
                          <a:ea typeface="Times New Roman"/>
                          <a:cs typeface="Times New Roman"/>
                        </a:rPr>
                        <a:t>MFLOPS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400">
                          <a:solidFill>
                            <a:schemeClr val="bg1"/>
                          </a:solidFill>
                          <a:latin typeface="Times New Roman"/>
                          <a:ea typeface="Times New Roman"/>
                          <a:cs typeface="Times New Roman"/>
                        </a:rPr>
                        <a:t>208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400" dirty="0">
                          <a:solidFill>
                            <a:schemeClr val="bg1"/>
                          </a:solidFill>
                          <a:latin typeface="Times New Roman"/>
                          <a:ea typeface="Times New Roman"/>
                          <a:cs typeface="Times New Roman"/>
                        </a:rPr>
                        <a:t>223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13</a:t>
            </a:fld>
            <a:endParaRPr lang="en-US" dirty="0"/>
          </a:p>
        </p:txBody>
      </p:sp>
      <p:sp>
        <p:nvSpPr>
          <p:cNvPr id="6" name="TextBox 5"/>
          <p:cNvSpPr txBox="1"/>
          <p:nvPr/>
        </p:nvSpPr>
        <p:spPr>
          <a:xfrm>
            <a:off x="457200" y="1524000"/>
            <a:ext cx="8458200" cy="3539430"/>
          </a:xfrm>
          <a:prstGeom prst="rect">
            <a:avLst/>
          </a:prstGeom>
          <a:noFill/>
        </p:spPr>
        <p:txBody>
          <a:bodyPr wrap="square" rtlCol="0">
            <a:spAutoFit/>
          </a:bodyPr>
          <a:lstStyle/>
          <a:p>
            <a:r>
              <a:rPr lang="pt-BR" sz="1400" dirty="0" smtClean="0">
                <a:solidFill>
                  <a:schemeClr val="bg1"/>
                </a:solidFill>
                <a:latin typeface="Courier New" pitchFamily="49" charset="0"/>
                <a:cs typeface="Courier New" pitchFamily="49" charset="0"/>
              </a:rPr>
              <a:t> %%%    L o o p m a r k   L e g e n d    %%%</a:t>
            </a:r>
          </a:p>
          <a:p>
            <a:endParaRPr lang="en-US" sz="1400" dirty="0" smtClean="0">
              <a:solidFill>
                <a:schemeClr val="bg1"/>
              </a:solidFill>
              <a:latin typeface="Courier New" pitchFamily="49" charset="0"/>
              <a:cs typeface="Courier New" pitchFamily="49" charset="0"/>
            </a:endParaRPr>
          </a:p>
          <a:p>
            <a:r>
              <a:rPr lang="en-US" sz="1400" dirty="0" smtClean="0">
                <a:solidFill>
                  <a:schemeClr val="bg1"/>
                </a:solidFill>
                <a:latin typeface="Courier New" pitchFamily="49" charset="0"/>
                <a:cs typeface="Courier New" pitchFamily="49" charset="0"/>
              </a:rPr>
              <a:t>     Primary Loop Type        Modifiers</a:t>
            </a:r>
          </a:p>
          <a:p>
            <a:r>
              <a:rPr lang="en-US" sz="1400" dirty="0" smtClean="0">
                <a:solidFill>
                  <a:schemeClr val="bg1"/>
                </a:solidFill>
                <a:latin typeface="Courier New" pitchFamily="49" charset="0"/>
                <a:cs typeface="Courier New" pitchFamily="49" charset="0"/>
              </a:rPr>
              <a:t>     ------- ---- ----        ---------</a:t>
            </a:r>
          </a:p>
          <a:p>
            <a:r>
              <a:rPr lang="en-US" sz="1400" dirty="0" smtClean="0">
                <a:solidFill>
                  <a:schemeClr val="bg1"/>
                </a:solidFill>
                <a:latin typeface="Courier New" pitchFamily="49" charset="0"/>
                <a:cs typeface="Courier New" pitchFamily="49" charset="0"/>
              </a:rPr>
              <a:t>     A - Pattern matched      a - vector atomic memory operation</a:t>
            </a:r>
          </a:p>
          <a:p>
            <a:r>
              <a:rPr lang="en-US" sz="1400" dirty="0" smtClean="0">
                <a:solidFill>
                  <a:schemeClr val="bg1"/>
                </a:solidFill>
                <a:latin typeface="Courier New" pitchFamily="49" charset="0"/>
                <a:cs typeface="Courier New" pitchFamily="49" charset="0"/>
              </a:rPr>
              <a:t>                              b - blocked</a:t>
            </a:r>
          </a:p>
          <a:p>
            <a:r>
              <a:rPr lang="en-US" sz="1400" dirty="0" smtClean="0">
                <a:solidFill>
                  <a:schemeClr val="bg1"/>
                </a:solidFill>
                <a:latin typeface="Courier New" pitchFamily="49" charset="0"/>
                <a:cs typeface="Courier New" pitchFamily="49" charset="0"/>
              </a:rPr>
              <a:t>     C - Collapsed            c - conditional and/or computed</a:t>
            </a:r>
          </a:p>
          <a:p>
            <a:r>
              <a:rPr lang="en-US" sz="1400" dirty="0" smtClean="0">
                <a:solidFill>
                  <a:schemeClr val="bg1"/>
                </a:solidFill>
                <a:latin typeface="Courier New" pitchFamily="49" charset="0"/>
                <a:cs typeface="Courier New" pitchFamily="49" charset="0"/>
              </a:rPr>
              <a:t>     D - Deleted              f - fused</a:t>
            </a:r>
          </a:p>
          <a:p>
            <a:r>
              <a:rPr lang="en-US" sz="1400" dirty="0" smtClean="0">
                <a:solidFill>
                  <a:schemeClr val="bg1"/>
                </a:solidFill>
                <a:latin typeface="Courier New" pitchFamily="49" charset="0"/>
                <a:cs typeface="Courier New" pitchFamily="49" charset="0"/>
              </a:rPr>
              <a:t>     E - Cloned                </a:t>
            </a:r>
          </a:p>
          <a:p>
            <a:r>
              <a:rPr lang="en-US" sz="1400" dirty="0" smtClean="0">
                <a:solidFill>
                  <a:schemeClr val="bg1"/>
                </a:solidFill>
                <a:latin typeface="Courier New" pitchFamily="49" charset="0"/>
                <a:cs typeface="Courier New" pitchFamily="49" charset="0"/>
              </a:rPr>
              <a:t>     I - Inlined              </a:t>
            </a:r>
            <a:r>
              <a:rPr lang="en-US" sz="1400" dirty="0" err="1" smtClean="0">
                <a:solidFill>
                  <a:schemeClr val="bg1"/>
                </a:solidFill>
                <a:latin typeface="Courier New" pitchFamily="49" charset="0"/>
                <a:cs typeface="Courier New" pitchFamily="49" charset="0"/>
              </a:rPr>
              <a:t>i</a:t>
            </a:r>
            <a:r>
              <a:rPr lang="en-US" sz="1400" dirty="0" smtClean="0">
                <a:solidFill>
                  <a:schemeClr val="bg1"/>
                </a:solidFill>
                <a:latin typeface="Courier New" pitchFamily="49" charset="0"/>
                <a:cs typeface="Courier New" pitchFamily="49" charset="0"/>
              </a:rPr>
              <a:t> - interchanged</a:t>
            </a:r>
          </a:p>
          <a:p>
            <a:r>
              <a:rPr lang="en-US" sz="1400" dirty="0" smtClean="0">
                <a:solidFill>
                  <a:schemeClr val="bg1"/>
                </a:solidFill>
                <a:latin typeface="Courier New" pitchFamily="49" charset="0"/>
                <a:cs typeface="Courier New" pitchFamily="49" charset="0"/>
              </a:rPr>
              <a:t>     M - Multithreaded        m - partitioned</a:t>
            </a:r>
          </a:p>
          <a:p>
            <a:r>
              <a:rPr lang="en-US" sz="1400" dirty="0" smtClean="0">
                <a:solidFill>
                  <a:schemeClr val="bg1"/>
                </a:solidFill>
                <a:latin typeface="Courier New" pitchFamily="49" charset="0"/>
                <a:cs typeface="Courier New" pitchFamily="49" charset="0"/>
              </a:rPr>
              <a:t>     P - Parallel             p - partial</a:t>
            </a:r>
          </a:p>
          <a:p>
            <a:r>
              <a:rPr lang="en-US" sz="1400" dirty="0" smtClean="0">
                <a:solidFill>
                  <a:schemeClr val="bg1"/>
                </a:solidFill>
                <a:latin typeface="Courier New" pitchFamily="49" charset="0"/>
                <a:cs typeface="Courier New" pitchFamily="49" charset="0"/>
              </a:rPr>
              <a:t>     R - Redundant            r - unrolled</a:t>
            </a:r>
          </a:p>
          <a:p>
            <a:r>
              <a:rPr lang="en-US" sz="1400" dirty="0" smtClean="0">
                <a:solidFill>
                  <a:schemeClr val="bg1"/>
                </a:solidFill>
                <a:latin typeface="Courier New" pitchFamily="49" charset="0"/>
                <a:cs typeface="Courier New" pitchFamily="49" charset="0"/>
              </a:rPr>
              <a:t>                              s - </a:t>
            </a:r>
            <a:r>
              <a:rPr lang="en-US" sz="1400" dirty="0" err="1" smtClean="0">
                <a:solidFill>
                  <a:schemeClr val="bg1"/>
                </a:solidFill>
                <a:latin typeface="Courier New" pitchFamily="49" charset="0"/>
                <a:cs typeface="Courier New" pitchFamily="49" charset="0"/>
              </a:rPr>
              <a:t>shortloop</a:t>
            </a:r>
            <a:endParaRPr lang="en-US" sz="1400" dirty="0" smtClean="0">
              <a:solidFill>
                <a:schemeClr val="bg1"/>
              </a:solidFill>
              <a:latin typeface="Courier New" pitchFamily="49" charset="0"/>
              <a:cs typeface="Courier New" pitchFamily="49" charset="0"/>
            </a:endParaRPr>
          </a:p>
          <a:p>
            <a:r>
              <a:rPr lang="en-US" sz="1400" dirty="0" smtClean="0">
                <a:solidFill>
                  <a:schemeClr val="bg1"/>
                </a:solidFill>
                <a:latin typeface="Courier New" pitchFamily="49" charset="0"/>
                <a:cs typeface="Courier New" pitchFamily="49" charset="0"/>
              </a:rPr>
              <a:t>     V - Vectorized           t - array syntax temp used</a:t>
            </a:r>
          </a:p>
          <a:p>
            <a:r>
              <a:rPr lang="en-US" sz="1400" dirty="0" smtClean="0">
                <a:solidFill>
                  <a:schemeClr val="bg1"/>
                </a:solidFill>
                <a:latin typeface="Courier New" pitchFamily="49" charset="0"/>
                <a:cs typeface="Courier New" pitchFamily="49" charset="0"/>
              </a:rPr>
              <a:t>                              w - unwound</a:t>
            </a:r>
            <a:endParaRPr lang="en-US" sz="1400" dirty="0">
              <a:solidFill>
                <a:schemeClr val="bg1"/>
              </a:solidFill>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Poor Memory accessing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14</a:t>
            </a:fld>
            <a:endParaRPr lang="en-US" dirty="0"/>
          </a:p>
        </p:txBody>
      </p:sp>
      <p:sp>
        <p:nvSpPr>
          <p:cNvPr id="75777" name="Rectangle 1"/>
          <p:cNvSpPr>
            <a:spLocks noChangeArrowheads="1"/>
          </p:cNvSpPr>
          <p:nvPr/>
        </p:nvSpPr>
        <p:spPr bwMode="auto">
          <a:xfrm>
            <a:off x="381000" y="1506378"/>
            <a:ext cx="6917278" cy="230832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r>
              <a:rPr lang="en-US" sz="1600" dirty="0" smtClean="0">
                <a:solidFill>
                  <a:schemeClr val="bg1"/>
                </a:solidFill>
              </a:rPr>
              <a:t>   58.  1                 C      THE ORIGINAL</a:t>
            </a:r>
          </a:p>
          <a:p>
            <a:r>
              <a:rPr lang="en-US" sz="1600" dirty="0" smtClean="0">
                <a:solidFill>
                  <a:schemeClr val="bg1"/>
                </a:solidFill>
              </a:rPr>
              <a:t>   59.  1                 </a:t>
            </a:r>
          </a:p>
          <a:p>
            <a:r>
              <a:rPr lang="pl-PL" sz="1600" dirty="0" smtClean="0">
                <a:solidFill>
                  <a:schemeClr val="bg1"/>
                </a:solidFill>
              </a:rPr>
              <a:t>   60.  1 2-------------&lt;       DO 41090 K = KA, KE, -1</a:t>
            </a:r>
          </a:p>
          <a:p>
            <a:r>
              <a:rPr lang="pl-PL" sz="1600" dirty="0" smtClean="0">
                <a:solidFill>
                  <a:schemeClr val="bg1"/>
                </a:solidFill>
              </a:rPr>
              <a:t>   61.  1 2 i-----------&lt;         DO 41090 J = JA, JE</a:t>
            </a:r>
          </a:p>
          <a:p>
            <a:r>
              <a:rPr lang="en-US" sz="1600" dirty="0" smtClean="0">
                <a:solidFill>
                  <a:schemeClr val="bg1"/>
                </a:solidFill>
              </a:rPr>
              <a:t>   62.  1 2 </a:t>
            </a:r>
            <a:r>
              <a:rPr lang="en-US" sz="1600" dirty="0" err="1" smtClean="0">
                <a:solidFill>
                  <a:schemeClr val="bg1"/>
                </a:solidFill>
              </a:rPr>
              <a:t>i</a:t>
            </a:r>
            <a:r>
              <a:rPr lang="en-US" sz="1600" dirty="0" smtClean="0">
                <a:solidFill>
                  <a:schemeClr val="bg1"/>
                </a:solidFill>
              </a:rPr>
              <a:t> </a:t>
            </a:r>
            <a:r>
              <a:rPr lang="en-US" sz="1600" dirty="0" err="1" smtClean="0">
                <a:solidFill>
                  <a:schemeClr val="bg1"/>
                </a:solidFill>
              </a:rPr>
              <a:t>iVp</a:t>
            </a:r>
            <a:r>
              <a:rPr lang="en-US" sz="1600" dirty="0" smtClean="0">
                <a:solidFill>
                  <a:schemeClr val="bg1"/>
                </a:solidFill>
              </a:rPr>
              <a:t>-------&lt;           DO 41090 I = IA, IE</a:t>
            </a:r>
          </a:p>
          <a:p>
            <a:r>
              <a:rPr lang="pl-PL" sz="1600" dirty="0" smtClean="0">
                <a:solidFill>
                  <a:schemeClr val="bg1"/>
                </a:solidFill>
              </a:rPr>
              <a:t>   63.  1 2 i iVp                     A(K,L,I,J) = A(K,L,I,J) - B(J,1,i,k)*A(K+1,L,I,1)</a:t>
            </a:r>
          </a:p>
          <a:p>
            <a:r>
              <a:rPr lang="en-US" sz="1600" dirty="0" smtClean="0">
                <a:solidFill>
                  <a:schemeClr val="bg1"/>
                </a:solidFill>
              </a:rPr>
              <a:t>   64.  1 2 </a:t>
            </a:r>
            <a:r>
              <a:rPr lang="en-US" sz="1600" dirty="0" err="1" smtClean="0">
                <a:solidFill>
                  <a:schemeClr val="bg1"/>
                </a:solidFill>
              </a:rPr>
              <a:t>i</a:t>
            </a:r>
            <a:r>
              <a:rPr lang="en-US" sz="1600" dirty="0" smtClean="0">
                <a:solidFill>
                  <a:schemeClr val="bg1"/>
                </a:solidFill>
              </a:rPr>
              <a:t> </a:t>
            </a:r>
            <a:r>
              <a:rPr lang="en-US" sz="1600" dirty="0" err="1" smtClean="0">
                <a:solidFill>
                  <a:schemeClr val="bg1"/>
                </a:solidFill>
              </a:rPr>
              <a:t>iVp</a:t>
            </a:r>
            <a:r>
              <a:rPr lang="en-US" sz="1600" dirty="0" smtClean="0">
                <a:solidFill>
                  <a:schemeClr val="bg1"/>
                </a:solidFill>
              </a:rPr>
              <a:t>              *    - B(J,2,i,k)*A(K+1,L,I,2) - B(J,3,i,k)*A(K+1,L,I,3)</a:t>
            </a:r>
          </a:p>
          <a:p>
            <a:r>
              <a:rPr lang="en-US" sz="1600" dirty="0" smtClean="0">
                <a:solidFill>
                  <a:schemeClr val="bg1"/>
                </a:solidFill>
              </a:rPr>
              <a:t>   65.  1 2 </a:t>
            </a:r>
            <a:r>
              <a:rPr lang="en-US" sz="1600" dirty="0" err="1" smtClean="0">
                <a:solidFill>
                  <a:schemeClr val="bg1"/>
                </a:solidFill>
              </a:rPr>
              <a:t>i</a:t>
            </a:r>
            <a:r>
              <a:rPr lang="en-US" sz="1600" dirty="0" smtClean="0">
                <a:solidFill>
                  <a:schemeClr val="bg1"/>
                </a:solidFill>
              </a:rPr>
              <a:t> </a:t>
            </a:r>
            <a:r>
              <a:rPr lang="en-US" sz="1600" dirty="0" err="1" smtClean="0">
                <a:solidFill>
                  <a:schemeClr val="bg1"/>
                </a:solidFill>
              </a:rPr>
              <a:t>iVp</a:t>
            </a:r>
            <a:r>
              <a:rPr lang="en-US" sz="1600" dirty="0" smtClean="0">
                <a:solidFill>
                  <a:schemeClr val="bg1"/>
                </a:solidFill>
              </a:rPr>
              <a:t>              *    - B(J,4,i,k)*A(K+1,L,I,4) - B(J,5,i,k)*A(K+1,L,I,5)</a:t>
            </a:r>
          </a:p>
          <a:p>
            <a:r>
              <a:rPr lang="it-IT" sz="1600" dirty="0" smtClean="0">
                <a:solidFill>
                  <a:schemeClr val="bg1"/>
                </a:solidFill>
              </a:rPr>
              <a:t>   66.  1 2 i iVp-----&gt;&gt;&gt; 41090 CONTINUE</a:t>
            </a:r>
            <a:endParaRPr kumimoji="0" lang="en-US" sz="3600" b="0" i="0" u="none" strike="noStrike" cap="none" normalizeH="0" baseline="0" dirty="0" smtClean="0">
              <a:ln>
                <a:noFill/>
              </a:ln>
              <a:solidFill>
                <a:schemeClr val="bg1"/>
              </a:solidFill>
              <a:effectLst/>
              <a:latin typeface="Arial" pitchFamily="34" charset="0"/>
            </a:endParaRPr>
          </a:p>
        </p:txBody>
      </p:sp>
      <p:sp>
        <p:nvSpPr>
          <p:cNvPr id="7" name="TextBox 6"/>
          <p:cNvSpPr txBox="1"/>
          <p:nvPr/>
        </p:nvSpPr>
        <p:spPr>
          <a:xfrm>
            <a:off x="457200" y="3886200"/>
            <a:ext cx="7734297" cy="2739211"/>
          </a:xfrm>
          <a:prstGeom prst="rect">
            <a:avLst/>
          </a:prstGeom>
          <a:noFill/>
        </p:spPr>
        <p:txBody>
          <a:bodyPr wrap="none" rtlCol="0">
            <a:spAutoFit/>
          </a:bodyPr>
          <a:lstStyle/>
          <a:p>
            <a:r>
              <a:rPr lang="en-US" sz="1400" dirty="0" smtClean="0">
                <a:solidFill>
                  <a:schemeClr val="bg1"/>
                </a:solidFill>
              </a:rPr>
              <a:t>ftn-6254 </a:t>
            </a:r>
            <a:r>
              <a:rPr lang="en-US" sz="1400" dirty="0" err="1" smtClean="0">
                <a:solidFill>
                  <a:schemeClr val="bg1"/>
                </a:solidFill>
              </a:rPr>
              <a:t>ftn</a:t>
            </a:r>
            <a:r>
              <a:rPr lang="en-US" sz="1400" dirty="0" smtClean="0">
                <a:solidFill>
                  <a:schemeClr val="bg1"/>
                </a:solidFill>
              </a:rPr>
              <a:t>: VECTOR File = lp41090.f, Line = 60 </a:t>
            </a:r>
          </a:p>
          <a:p>
            <a:r>
              <a:rPr lang="en-US" sz="1400" dirty="0" smtClean="0">
                <a:solidFill>
                  <a:schemeClr val="bg1"/>
                </a:solidFill>
              </a:rPr>
              <a:t>  A loop starting at line 60 was not vectorized because a recurrence was found on "A" at line 63.</a:t>
            </a:r>
          </a:p>
          <a:p>
            <a:endParaRPr lang="en-US" sz="1400" dirty="0" smtClean="0">
              <a:solidFill>
                <a:schemeClr val="bg1"/>
              </a:solidFill>
            </a:endParaRPr>
          </a:p>
          <a:p>
            <a:r>
              <a:rPr lang="en-US" sz="1400" dirty="0" smtClean="0">
                <a:solidFill>
                  <a:schemeClr val="bg1"/>
                </a:solidFill>
              </a:rPr>
              <a:t>ftn-6007 </a:t>
            </a:r>
            <a:r>
              <a:rPr lang="en-US" sz="1400" dirty="0" err="1" smtClean="0">
                <a:solidFill>
                  <a:schemeClr val="bg1"/>
                </a:solidFill>
              </a:rPr>
              <a:t>ftn</a:t>
            </a:r>
            <a:r>
              <a:rPr lang="en-US" sz="1400" dirty="0" smtClean="0">
                <a:solidFill>
                  <a:schemeClr val="bg1"/>
                </a:solidFill>
              </a:rPr>
              <a:t>: SCALAR File = lp41090.f, Line = 61 </a:t>
            </a:r>
          </a:p>
          <a:p>
            <a:r>
              <a:rPr lang="en-US" sz="1400" dirty="0" smtClean="0">
                <a:solidFill>
                  <a:schemeClr val="bg1"/>
                </a:solidFill>
              </a:rPr>
              <a:t>  A loop starting at line 61 was interchanged with the loop starting at line 62.</a:t>
            </a:r>
          </a:p>
          <a:p>
            <a:endParaRPr lang="en-US" sz="1400" dirty="0" smtClean="0">
              <a:solidFill>
                <a:schemeClr val="bg1"/>
              </a:solidFill>
            </a:endParaRPr>
          </a:p>
          <a:p>
            <a:r>
              <a:rPr lang="en-US" sz="1400" dirty="0" smtClean="0">
                <a:solidFill>
                  <a:schemeClr val="bg1"/>
                </a:solidFill>
              </a:rPr>
              <a:t>ftn-6208 </a:t>
            </a:r>
            <a:r>
              <a:rPr lang="en-US" sz="1400" dirty="0" err="1" smtClean="0">
                <a:solidFill>
                  <a:schemeClr val="bg1"/>
                </a:solidFill>
              </a:rPr>
              <a:t>ftn</a:t>
            </a:r>
            <a:r>
              <a:rPr lang="en-US" sz="1400" dirty="0" smtClean="0">
                <a:solidFill>
                  <a:schemeClr val="bg1"/>
                </a:solidFill>
              </a:rPr>
              <a:t>: VECTOR File = lp41090.f, Line = 61 </a:t>
            </a:r>
          </a:p>
          <a:p>
            <a:r>
              <a:rPr lang="en-US" sz="1400" dirty="0" smtClean="0">
                <a:solidFill>
                  <a:schemeClr val="bg1"/>
                </a:solidFill>
              </a:rPr>
              <a:t>  A loop starting at line 61 was vectorized as part of the loop starting at line 62.</a:t>
            </a:r>
          </a:p>
          <a:p>
            <a:endParaRPr lang="en-US" sz="1400" dirty="0" smtClean="0">
              <a:solidFill>
                <a:schemeClr val="bg1"/>
              </a:solidFill>
            </a:endParaRPr>
          </a:p>
          <a:p>
            <a:r>
              <a:rPr lang="en-US" sz="1400" dirty="0" smtClean="0">
                <a:solidFill>
                  <a:schemeClr val="bg1"/>
                </a:solidFill>
              </a:rPr>
              <a:t>ftn-6209 </a:t>
            </a:r>
            <a:r>
              <a:rPr lang="en-US" sz="1400" dirty="0" err="1" smtClean="0">
                <a:solidFill>
                  <a:schemeClr val="bg1"/>
                </a:solidFill>
              </a:rPr>
              <a:t>ftn</a:t>
            </a:r>
            <a:r>
              <a:rPr lang="en-US" sz="1400" dirty="0" smtClean="0">
                <a:solidFill>
                  <a:schemeClr val="bg1"/>
                </a:solidFill>
              </a:rPr>
              <a:t>: VECTOR File = lp41090.f, Line = 62 </a:t>
            </a:r>
          </a:p>
          <a:p>
            <a:r>
              <a:rPr lang="en-US" sz="1400" dirty="0" smtClean="0">
                <a:solidFill>
                  <a:schemeClr val="bg1"/>
                </a:solidFill>
              </a:rPr>
              <a:t>  A loop starting at line 62 was partially vectorized.</a:t>
            </a:r>
          </a:p>
          <a:p>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counters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15</a:t>
            </a:fld>
            <a:endParaRPr lang="en-US" dirty="0"/>
          </a:p>
        </p:txBody>
      </p:sp>
      <p:sp>
        <p:nvSpPr>
          <p:cNvPr id="6" name="TextBox 5"/>
          <p:cNvSpPr txBox="1"/>
          <p:nvPr/>
        </p:nvSpPr>
        <p:spPr>
          <a:xfrm>
            <a:off x="533400" y="1066800"/>
            <a:ext cx="6075125" cy="4801314"/>
          </a:xfrm>
          <a:prstGeom prst="rect">
            <a:avLst/>
          </a:prstGeom>
          <a:noFill/>
        </p:spPr>
        <p:txBody>
          <a:bodyPr wrap="none" rtlCol="0">
            <a:spAutoFit/>
          </a:bodyPr>
          <a:lstStyle/>
          <a:p>
            <a:r>
              <a:rPr lang="en-US" dirty="0" smtClean="0"/>
              <a:t> </a:t>
            </a:r>
            <a:r>
              <a:rPr lang="en-US" dirty="0" smtClean="0">
                <a:solidFill>
                  <a:schemeClr val="bg1"/>
                </a:solidFill>
              </a:rPr>
              <a:t>Time%                                       0.0%</a:t>
            </a:r>
          </a:p>
          <a:p>
            <a:r>
              <a:rPr lang="en-US" dirty="0" smtClean="0">
                <a:solidFill>
                  <a:schemeClr val="bg1"/>
                </a:solidFill>
              </a:rPr>
              <a:t>  Time                                    0.001883 </a:t>
            </a:r>
            <a:r>
              <a:rPr lang="en-US" dirty="0" err="1" smtClean="0">
                <a:solidFill>
                  <a:schemeClr val="bg1"/>
                </a:solidFill>
              </a:rPr>
              <a:t>secs</a:t>
            </a:r>
            <a:endParaRPr lang="en-US" dirty="0" smtClean="0">
              <a:solidFill>
                <a:schemeClr val="bg1"/>
              </a:solidFill>
            </a:endParaRPr>
          </a:p>
          <a:p>
            <a:r>
              <a:rPr lang="en-US" dirty="0" smtClean="0">
                <a:solidFill>
                  <a:schemeClr val="bg1"/>
                </a:solidFill>
              </a:rPr>
              <a:t>  Calls                        --             10.0 calls</a:t>
            </a:r>
          </a:p>
          <a:p>
            <a:r>
              <a:rPr lang="en-US" dirty="0" smtClean="0">
                <a:solidFill>
                  <a:schemeClr val="bg1"/>
                </a:solidFill>
              </a:rPr>
              <a:t>  PAPI_L1_DCM                  --            97468 misses</a:t>
            </a:r>
          </a:p>
          <a:p>
            <a:r>
              <a:rPr lang="en-US" dirty="0" smtClean="0">
                <a:solidFill>
                  <a:schemeClr val="bg1"/>
                </a:solidFill>
              </a:rPr>
              <a:t>  PAPI_TLB_DM                  --             3716 misses</a:t>
            </a:r>
          </a:p>
          <a:p>
            <a:r>
              <a:rPr lang="en-US" dirty="0" smtClean="0">
                <a:solidFill>
                  <a:schemeClr val="bg1"/>
                </a:solidFill>
              </a:rPr>
              <a:t>  PAPI_L1_DCA                  --           481278 refs</a:t>
            </a:r>
          </a:p>
          <a:p>
            <a:r>
              <a:rPr lang="en-US" dirty="0" smtClean="0">
                <a:solidFill>
                  <a:schemeClr val="bg1"/>
                </a:solidFill>
              </a:rPr>
              <a:t>  PAPI_FP_OPS                  --           472000 ops</a:t>
            </a:r>
          </a:p>
          <a:p>
            <a:r>
              <a:rPr lang="en-US" dirty="0" smtClean="0">
                <a:solidFill>
                  <a:schemeClr val="bg1"/>
                </a:solidFill>
              </a:rPr>
              <a:t>  User time (approx)                             0 cycles  0.0%Time</a:t>
            </a:r>
          </a:p>
          <a:p>
            <a:r>
              <a:rPr lang="en-US" dirty="0" smtClean="0">
                <a:solidFill>
                  <a:schemeClr val="bg1"/>
                </a:solidFill>
              </a:rPr>
              <a:t>  Average Time per Call                   0.000188 sec</a:t>
            </a:r>
          </a:p>
          <a:p>
            <a:r>
              <a:rPr lang="en-US" dirty="0" smtClean="0">
                <a:solidFill>
                  <a:schemeClr val="bg1"/>
                </a:solidFill>
              </a:rPr>
              <a:t>  </a:t>
            </a:r>
            <a:r>
              <a:rPr lang="en-US" dirty="0" err="1" smtClean="0">
                <a:solidFill>
                  <a:schemeClr val="bg1"/>
                </a:solidFill>
              </a:rPr>
              <a:t>CrayPat</a:t>
            </a:r>
            <a:r>
              <a:rPr lang="en-US" dirty="0" smtClean="0">
                <a:solidFill>
                  <a:schemeClr val="bg1"/>
                </a:solidFill>
              </a:rPr>
              <a:t> Overhead : Time    0.7%</a:t>
            </a:r>
          </a:p>
          <a:p>
            <a:r>
              <a:rPr lang="en-US" dirty="0" smtClean="0">
                <a:solidFill>
                  <a:schemeClr val="bg1"/>
                </a:solidFill>
              </a:rPr>
              <a:t>  HW FP Ops / User time        --           472000 ops</a:t>
            </a:r>
          </a:p>
          <a:p>
            <a:r>
              <a:rPr lang="en-US" dirty="0" smtClean="0">
                <a:solidFill>
                  <a:schemeClr val="bg1"/>
                </a:solidFill>
              </a:rPr>
              <a:t>  HW FP Ops / WCT              --</a:t>
            </a:r>
          </a:p>
          <a:p>
            <a:r>
              <a:rPr lang="en-US" dirty="0" smtClean="0">
                <a:solidFill>
                  <a:schemeClr val="bg1"/>
                </a:solidFill>
              </a:rPr>
              <a:t>  Computational intensity      -- ops/cycle   0.98 ops/ref</a:t>
            </a:r>
          </a:p>
          <a:p>
            <a:r>
              <a:rPr lang="en-US" dirty="0" smtClean="0">
                <a:solidFill>
                  <a:schemeClr val="bg1"/>
                </a:solidFill>
              </a:rPr>
              <a:t>  MFLOPS (aggregate)           --M/sec</a:t>
            </a:r>
          </a:p>
          <a:p>
            <a:r>
              <a:rPr lang="en-US" dirty="0" smtClean="0">
                <a:solidFill>
                  <a:schemeClr val="bg1"/>
                </a:solidFill>
              </a:rPr>
              <a:t>  TLB utilization          129.52 refs/miss  0.253 </a:t>
            </a:r>
            <a:r>
              <a:rPr lang="en-US" dirty="0" err="1" smtClean="0">
                <a:solidFill>
                  <a:schemeClr val="bg1"/>
                </a:solidFill>
              </a:rPr>
              <a:t>avg</a:t>
            </a:r>
            <a:r>
              <a:rPr lang="en-US" dirty="0" smtClean="0">
                <a:solidFill>
                  <a:schemeClr val="bg1"/>
                </a:solidFill>
              </a:rPr>
              <a:t> uses</a:t>
            </a:r>
          </a:p>
          <a:p>
            <a:r>
              <a:rPr lang="en-US" dirty="0" smtClean="0">
                <a:solidFill>
                  <a:schemeClr val="bg1"/>
                </a:solidFill>
              </a:rPr>
              <a:t>  D1 cache </a:t>
            </a:r>
            <a:r>
              <a:rPr lang="en-US" dirty="0" err="1" smtClean="0">
                <a:solidFill>
                  <a:schemeClr val="bg1"/>
                </a:solidFill>
              </a:rPr>
              <a:t>hit,miss</a:t>
            </a:r>
            <a:r>
              <a:rPr lang="en-US" dirty="0" smtClean="0">
                <a:solidFill>
                  <a:schemeClr val="bg1"/>
                </a:solidFill>
              </a:rPr>
              <a:t> ratios  79.7% hits       20.3% misses</a:t>
            </a:r>
          </a:p>
          <a:p>
            <a:r>
              <a:rPr lang="en-US" dirty="0" smtClean="0">
                <a:solidFill>
                  <a:schemeClr val="bg1"/>
                </a:solidFill>
              </a:rPr>
              <a:t>  D1 cache utilization (M)   4.94 refs/miss  0.617 </a:t>
            </a:r>
            <a:r>
              <a:rPr lang="en-US" dirty="0" err="1" smtClean="0">
                <a:solidFill>
                  <a:schemeClr val="bg1"/>
                </a:solidFill>
              </a:rPr>
              <a:t>avg</a:t>
            </a:r>
            <a:r>
              <a:rPr lang="en-US" dirty="0" smtClean="0">
                <a:solidFill>
                  <a:schemeClr val="bg1"/>
                </a:solidFill>
              </a:rPr>
              <a:t> uses</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Poor Memory accessing - FIXED</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16</a:t>
            </a:fld>
            <a:endParaRPr lang="en-US" dirty="0"/>
          </a:p>
        </p:txBody>
      </p:sp>
      <p:sp>
        <p:nvSpPr>
          <p:cNvPr id="75777" name="Rectangle 1"/>
          <p:cNvSpPr>
            <a:spLocks noChangeArrowheads="1"/>
          </p:cNvSpPr>
          <p:nvPr/>
        </p:nvSpPr>
        <p:spPr bwMode="auto">
          <a:xfrm>
            <a:off x="381000" y="1506377"/>
            <a:ext cx="7696722" cy="230832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r>
              <a:rPr lang="en-US" sz="1600" dirty="0" smtClean="0"/>
              <a:t>   </a:t>
            </a:r>
            <a:r>
              <a:rPr lang="en-US" sz="1600" dirty="0" smtClean="0">
                <a:solidFill>
                  <a:schemeClr val="bg1"/>
                </a:solidFill>
              </a:rPr>
              <a:t>95.  1                 C      THE RESTRUCTURED</a:t>
            </a:r>
          </a:p>
          <a:p>
            <a:r>
              <a:rPr lang="en-US" sz="1600" dirty="0" smtClean="0">
                <a:solidFill>
                  <a:schemeClr val="bg1"/>
                </a:solidFill>
              </a:rPr>
              <a:t>   96.  1                 </a:t>
            </a:r>
          </a:p>
          <a:p>
            <a:r>
              <a:rPr lang="pl-PL" sz="1600" dirty="0" smtClean="0">
                <a:solidFill>
                  <a:schemeClr val="bg1"/>
                </a:solidFill>
              </a:rPr>
              <a:t>   97.  1 2-------------&lt;       DO 41091 K = KA, KE, -1</a:t>
            </a:r>
          </a:p>
          <a:p>
            <a:r>
              <a:rPr lang="pl-PL" sz="1600" dirty="0" smtClean="0">
                <a:solidFill>
                  <a:schemeClr val="bg1"/>
                </a:solidFill>
              </a:rPr>
              <a:t>   98.  1 2 3-----------&lt;         DO 41091 J = JA, JE</a:t>
            </a:r>
          </a:p>
          <a:p>
            <a:r>
              <a:rPr lang="pt-BR" sz="1600" dirty="0" smtClean="0">
                <a:solidFill>
                  <a:schemeClr val="bg1"/>
                </a:solidFill>
              </a:rPr>
              <a:t>   99.  1 2 3 Vr4-------&lt;           DO 41091 I = IA, IE</a:t>
            </a:r>
          </a:p>
          <a:p>
            <a:r>
              <a:rPr lang="nn-NO" sz="1600" dirty="0" smtClean="0">
                <a:solidFill>
                  <a:schemeClr val="bg1"/>
                </a:solidFill>
              </a:rPr>
              <a:t>  100.  1 2 3 Vr4                     AA(I,K,L,J) = AA(I,K,L,J) - BB(I,J,1,K)*AA(I,K+1,L,1)</a:t>
            </a:r>
          </a:p>
          <a:p>
            <a:r>
              <a:rPr lang="en-US" sz="1600" dirty="0" smtClean="0">
                <a:solidFill>
                  <a:schemeClr val="bg1"/>
                </a:solidFill>
              </a:rPr>
              <a:t>  101.  1 2 3 Vr4              *    - BB(I,J,2,K)*AA(I,K+1,L,2) - BB(I,J,3,K)*AA(I,K+1,L,3)</a:t>
            </a:r>
          </a:p>
          <a:p>
            <a:r>
              <a:rPr lang="en-US" sz="1600" dirty="0" smtClean="0">
                <a:solidFill>
                  <a:schemeClr val="bg1"/>
                </a:solidFill>
              </a:rPr>
              <a:t>  102.  1 2 3 Vr4              *    - BB(I,J,4,K)*AA(I,K+1,L,4) - BB(I,J,5,K)*AA(I,K+1,L,5)</a:t>
            </a:r>
          </a:p>
          <a:p>
            <a:r>
              <a:rPr lang="fr-FR" sz="1600" dirty="0" smtClean="0">
                <a:solidFill>
                  <a:schemeClr val="bg1"/>
                </a:solidFill>
              </a:rPr>
              <a:t>  103.  1 2 3 Vr4-----&gt;&gt;&gt; 41091 CONTINUE</a:t>
            </a:r>
            <a:endParaRPr kumimoji="0" lang="en-US" sz="3600" b="0" i="0" u="none" strike="noStrike" cap="none" normalizeH="0" baseline="0" dirty="0" smtClean="0">
              <a:ln>
                <a:noFill/>
              </a:ln>
              <a:solidFill>
                <a:schemeClr val="bg1"/>
              </a:solidFill>
              <a:effectLst/>
              <a:latin typeface="Arial" pitchFamily="34" charset="0"/>
            </a:endParaRPr>
          </a:p>
        </p:txBody>
      </p:sp>
      <p:sp>
        <p:nvSpPr>
          <p:cNvPr id="7" name="TextBox 6"/>
          <p:cNvSpPr txBox="1"/>
          <p:nvPr/>
        </p:nvSpPr>
        <p:spPr>
          <a:xfrm>
            <a:off x="457200" y="3886200"/>
            <a:ext cx="7953909" cy="2739211"/>
          </a:xfrm>
          <a:prstGeom prst="rect">
            <a:avLst/>
          </a:prstGeom>
          <a:noFill/>
        </p:spPr>
        <p:txBody>
          <a:bodyPr wrap="none" rtlCol="0">
            <a:spAutoFit/>
          </a:bodyPr>
          <a:lstStyle/>
          <a:p>
            <a:r>
              <a:rPr lang="en-US" sz="1400" dirty="0" smtClean="0">
                <a:solidFill>
                  <a:schemeClr val="bg1"/>
                </a:solidFill>
              </a:rPr>
              <a:t>ftn-6254 </a:t>
            </a:r>
            <a:r>
              <a:rPr lang="en-US" sz="1400" dirty="0" err="1" smtClean="0">
                <a:solidFill>
                  <a:schemeClr val="bg1"/>
                </a:solidFill>
              </a:rPr>
              <a:t>ftn</a:t>
            </a:r>
            <a:r>
              <a:rPr lang="en-US" sz="1400" dirty="0" smtClean="0">
                <a:solidFill>
                  <a:schemeClr val="bg1"/>
                </a:solidFill>
              </a:rPr>
              <a:t>: VECTOR File = lp41090.f, Line = 97 </a:t>
            </a:r>
          </a:p>
          <a:p>
            <a:r>
              <a:rPr lang="en-US" sz="1400" dirty="0" smtClean="0">
                <a:solidFill>
                  <a:schemeClr val="bg1"/>
                </a:solidFill>
              </a:rPr>
              <a:t>  A loop starting at line 97 was not vectorized because a recurrence was found on "AA" at line 100.</a:t>
            </a:r>
          </a:p>
          <a:p>
            <a:endParaRPr lang="en-US" sz="1400" dirty="0" smtClean="0">
              <a:solidFill>
                <a:schemeClr val="bg1"/>
              </a:solidFill>
            </a:endParaRPr>
          </a:p>
          <a:p>
            <a:r>
              <a:rPr lang="en-US" sz="1400" dirty="0" smtClean="0">
                <a:solidFill>
                  <a:schemeClr val="bg1"/>
                </a:solidFill>
              </a:rPr>
              <a:t>ftn-6294 </a:t>
            </a:r>
            <a:r>
              <a:rPr lang="en-US" sz="1400" dirty="0" err="1" smtClean="0">
                <a:solidFill>
                  <a:schemeClr val="bg1"/>
                </a:solidFill>
              </a:rPr>
              <a:t>ftn</a:t>
            </a:r>
            <a:r>
              <a:rPr lang="en-US" sz="1400" dirty="0" smtClean="0">
                <a:solidFill>
                  <a:schemeClr val="bg1"/>
                </a:solidFill>
              </a:rPr>
              <a:t>: VECTOR File = lp41090.f, Line = 98 </a:t>
            </a:r>
          </a:p>
          <a:p>
            <a:r>
              <a:rPr lang="en-US" sz="1400" dirty="0" smtClean="0">
                <a:solidFill>
                  <a:schemeClr val="bg1"/>
                </a:solidFill>
              </a:rPr>
              <a:t>  A loop starting at line 98 was not vectorized because a better candidate was found at line 99.</a:t>
            </a:r>
          </a:p>
          <a:p>
            <a:endParaRPr lang="en-US" sz="1400" dirty="0" smtClean="0">
              <a:solidFill>
                <a:schemeClr val="bg1"/>
              </a:solidFill>
            </a:endParaRPr>
          </a:p>
          <a:p>
            <a:r>
              <a:rPr lang="en-US" sz="1400" dirty="0" smtClean="0">
                <a:solidFill>
                  <a:schemeClr val="bg1"/>
                </a:solidFill>
              </a:rPr>
              <a:t>ftn-6005 </a:t>
            </a:r>
            <a:r>
              <a:rPr lang="en-US" sz="1400" dirty="0" err="1" smtClean="0">
                <a:solidFill>
                  <a:schemeClr val="bg1"/>
                </a:solidFill>
              </a:rPr>
              <a:t>ftn</a:t>
            </a:r>
            <a:r>
              <a:rPr lang="en-US" sz="1400" dirty="0" smtClean="0">
                <a:solidFill>
                  <a:schemeClr val="bg1"/>
                </a:solidFill>
              </a:rPr>
              <a:t>: SCALAR File = lp41090.f, Line = 99 </a:t>
            </a:r>
          </a:p>
          <a:p>
            <a:r>
              <a:rPr lang="en-US" sz="1400" dirty="0" smtClean="0">
                <a:solidFill>
                  <a:schemeClr val="bg1"/>
                </a:solidFill>
              </a:rPr>
              <a:t>  A loop starting at line 99 was unrolled 4 times.</a:t>
            </a:r>
          </a:p>
          <a:p>
            <a:endParaRPr lang="en-US" sz="1400" dirty="0" smtClean="0">
              <a:solidFill>
                <a:schemeClr val="bg1"/>
              </a:solidFill>
            </a:endParaRPr>
          </a:p>
          <a:p>
            <a:r>
              <a:rPr lang="en-US" sz="1400" dirty="0" smtClean="0">
                <a:solidFill>
                  <a:schemeClr val="bg1"/>
                </a:solidFill>
              </a:rPr>
              <a:t>ftn-6204 </a:t>
            </a:r>
            <a:r>
              <a:rPr lang="en-US" sz="1400" dirty="0" err="1" smtClean="0">
                <a:solidFill>
                  <a:schemeClr val="bg1"/>
                </a:solidFill>
              </a:rPr>
              <a:t>ftn</a:t>
            </a:r>
            <a:r>
              <a:rPr lang="en-US" sz="1400" dirty="0" smtClean="0">
                <a:solidFill>
                  <a:schemeClr val="bg1"/>
                </a:solidFill>
              </a:rPr>
              <a:t>: VECTOR File = lp41090.f, Line = 99 </a:t>
            </a:r>
          </a:p>
          <a:p>
            <a:r>
              <a:rPr lang="en-US" sz="1400" dirty="0" smtClean="0">
                <a:solidFill>
                  <a:schemeClr val="bg1"/>
                </a:solidFill>
              </a:rPr>
              <a:t>  A loop starting at line 99 was vectorized.</a:t>
            </a:r>
          </a:p>
          <a:p>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counters for FIXED</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17</a:t>
            </a:fld>
            <a:endParaRPr lang="en-US" dirty="0"/>
          </a:p>
        </p:txBody>
      </p:sp>
      <p:sp>
        <p:nvSpPr>
          <p:cNvPr id="6" name="TextBox 5"/>
          <p:cNvSpPr txBox="1"/>
          <p:nvPr/>
        </p:nvSpPr>
        <p:spPr>
          <a:xfrm>
            <a:off x="533400" y="1066800"/>
            <a:ext cx="6109365" cy="4801314"/>
          </a:xfrm>
          <a:prstGeom prst="rect">
            <a:avLst/>
          </a:prstGeom>
          <a:noFill/>
        </p:spPr>
        <p:txBody>
          <a:bodyPr wrap="none" rtlCol="0">
            <a:spAutoFit/>
          </a:bodyPr>
          <a:lstStyle/>
          <a:p>
            <a:r>
              <a:rPr lang="en-US" dirty="0" smtClean="0">
                <a:solidFill>
                  <a:schemeClr val="bg1"/>
                </a:solidFill>
              </a:rPr>
              <a:t> Time%                                       0.0%</a:t>
            </a:r>
          </a:p>
          <a:p>
            <a:r>
              <a:rPr lang="en-US" dirty="0" smtClean="0">
                <a:solidFill>
                  <a:schemeClr val="bg1"/>
                </a:solidFill>
              </a:rPr>
              <a:t>  Time                                    0.000626 </a:t>
            </a:r>
            <a:r>
              <a:rPr lang="en-US" dirty="0" err="1" smtClean="0">
                <a:solidFill>
                  <a:schemeClr val="bg1"/>
                </a:solidFill>
              </a:rPr>
              <a:t>secs</a:t>
            </a:r>
            <a:endParaRPr lang="en-US" dirty="0" smtClean="0">
              <a:solidFill>
                <a:schemeClr val="bg1"/>
              </a:solidFill>
            </a:endParaRPr>
          </a:p>
          <a:p>
            <a:r>
              <a:rPr lang="en-US" dirty="0" smtClean="0">
                <a:solidFill>
                  <a:schemeClr val="bg1"/>
                </a:solidFill>
              </a:rPr>
              <a:t>  Calls                        --             10.0 calls</a:t>
            </a:r>
          </a:p>
          <a:p>
            <a:r>
              <a:rPr lang="en-US" dirty="0" smtClean="0">
                <a:solidFill>
                  <a:schemeClr val="bg1"/>
                </a:solidFill>
              </a:rPr>
              <a:t>  PAPI_L1_DCM                  --            12099 misses</a:t>
            </a:r>
          </a:p>
          <a:p>
            <a:r>
              <a:rPr lang="en-US" dirty="0" smtClean="0">
                <a:solidFill>
                  <a:schemeClr val="bg1"/>
                </a:solidFill>
              </a:rPr>
              <a:t>  PAPI_TLB_DM                  --             1419 misses</a:t>
            </a:r>
          </a:p>
          <a:p>
            <a:r>
              <a:rPr lang="en-US" dirty="0" smtClean="0">
                <a:solidFill>
                  <a:schemeClr val="bg1"/>
                </a:solidFill>
              </a:rPr>
              <a:t>  PAPI_L1_DCA                  --           418193 refs</a:t>
            </a:r>
          </a:p>
          <a:p>
            <a:r>
              <a:rPr lang="en-US" dirty="0" smtClean="0">
                <a:solidFill>
                  <a:schemeClr val="bg1"/>
                </a:solidFill>
              </a:rPr>
              <a:t>  PAPI_FP_OPS                  --           472000 ops</a:t>
            </a:r>
          </a:p>
          <a:p>
            <a:r>
              <a:rPr lang="en-US" dirty="0" smtClean="0">
                <a:solidFill>
                  <a:schemeClr val="bg1"/>
                </a:solidFill>
              </a:rPr>
              <a:t>  User time (approx)                             0 cycles  0.0%Time</a:t>
            </a:r>
          </a:p>
          <a:p>
            <a:r>
              <a:rPr lang="en-US" dirty="0" smtClean="0">
                <a:solidFill>
                  <a:schemeClr val="bg1"/>
                </a:solidFill>
              </a:rPr>
              <a:t>  Average Time per Call                   0.000063 sec</a:t>
            </a:r>
          </a:p>
          <a:p>
            <a:r>
              <a:rPr lang="en-US" dirty="0" smtClean="0">
                <a:solidFill>
                  <a:schemeClr val="bg1"/>
                </a:solidFill>
              </a:rPr>
              <a:t>  </a:t>
            </a:r>
            <a:r>
              <a:rPr lang="en-US" dirty="0" err="1" smtClean="0">
                <a:solidFill>
                  <a:schemeClr val="bg1"/>
                </a:solidFill>
              </a:rPr>
              <a:t>CrayPat</a:t>
            </a:r>
            <a:r>
              <a:rPr lang="en-US" dirty="0" smtClean="0">
                <a:solidFill>
                  <a:schemeClr val="bg1"/>
                </a:solidFill>
              </a:rPr>
              <a:t> Overhead : Time    2.0%</a:t>
            </a:r>
          </a:p>
          <a:p>
            <a:r>
              <a:rPr lang="en-US" dirty="0" smtClean="0">
                <a:solidFill>
                  <a:schemeClr val="bg1"/>
                </a:solidFill>
              </a:rPr>
              <a:t>  HW FP Ops / User time        --           472000 ops</a:t>
            </a:r>
          </a:p>
          <a:p>
            <a:r>
              <a:rPr lang="en-US" dirty="0" smtClean="0">
                <a:solidFill>
                  <a:schemeClr val="bg1"/>
                </a:solidFill>
              </a:rPr>
              <a:t>  HW FP Ops / WCT              --</a:t>
            </a:r>
          </a:p>
          <a:p>
            <a:r>
              <a:rPr lang="en-US" dirty="0" smtClean="0">
                <a:solidFill>
                  <a:schemeClr val="bg1"/>
                </a:solidFill>
              </a:rPr>
              <a:t>  Computational intensity      -- ops/cycle   1.13 ops/ref</a:t>
            </a:r>
          </a:p>
          <a:p>
            <a:r>
              <a:rPr lang="en-US" dirty="0" smtClean="0">
                <a:solidFill>
                  <a:schemeClr val="bg1"/>
                </a:solidFill>
              </a:rPr>
              <a:t>  MFLOPS (aggregate)           --M/sec</a:t>
            </a:r>
          </a:p>
          <a:p>
            <a:r>
              <a:rPr lang="en-US" dirty="0" smtClean="0">
                <a:solidFill>
                  <a:schemeClr val="bg1"/>
                </a:solidFill>
              </a:rPr>
              <a:t>  TLB utilization          294.71 refs/miss  0.576 </a:t>
            </a:r>
            <a:r>
              <a:rPr lang="en-US" dirty="0" err="1" smtClean="0">
                <a:solidFill>
                  <a:schemeClr val="bg1"/>
                </a:solidFill>
              </a:rPr>
              <a:t>avg</a:t>
            </a:r>
            <a:r>
              <a:rPr lang="en-US" dirty="0" smtClean="0">
                <a:solidFill>
                  <a:schemeClr val="bg1"/>
                </a:solidFill>
              </a:rPr>
              <a:t> uses</a:t>
            </a:r>
          </a:p>
          <a:p>
            <a:r>
              <a:rPr lang="en-US" dirty="0" smtClean="0">
                <a:solidFill>
                  <a:schemeClr val="bg1"/>
                </a:solidFill>
              </a:rPr>
              <a:t>  D1 cache </a:t>
            </a:r>
            <a:r>
              <a:rPr lang="en-US" dirty="0" err="1" smtClean="0">
                <a:solidFill>
                  <a:schemeClr val="bg1"/>
                </a:solidFill>
              </a:rPr>
              <a:t>hit,miss</a:t>
            </a:r>
            <a:r>
              <a:rPr lang="en-US" dirty="0" smtClean="0">
                <a:solidFill>
                  <a:schemeClr val="bg1"/>
                </a:solidFill>
              </a:rPr>
              <a:t> ratios  97.1% hits        2.9% misses</a:t>
            </a:r>
          </a:p>
          <a:p>
            <a:r>
              <a:rPr lang="en-US" dirty="0" smtClean="0">
                <a:solidFill>
                  <a:schemeClr val="bg1"/>
                </a:solidFill>
              </a:rPr>
              <a:t>  D1 cache utilization (M)  34.56 refs/miss  4.321 </a:t>
            </a:r>
            <a:r>
              <a:rPr lang="en-US" dirty="0" err="1" smtClean="0">
                <a:solidFill>
                  <a:schemeClr val="bg1"/>
                </a:solidFill>
              </a:rPr>
              <a:t>avg</a:t>
            </a:r>
            <a:r>
              <a:rPr lang="en-US" dirty="0" smtClean="0">
                <a:solidFill>
                  <a:schemeClr val="bg1"/>
                </a:solidFill>
              </a:rPr>
              <a:t> uses</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Improvement for Memory Accessing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18</a:t>
            </a:fld>
            <a:endParaRPr lang="en-US" dirty="0"/>
          </a:p>
        </p:txBody>
      </p:sp>
      <p:pic>
        <p:nvPicPr>
          <p:cNvPr id="163842" name="Picture 2"/>
          <p:cNvPicPr>
            <a:picLocks noChangeAspect="1" noChangeArrowheads="1"/>
          </p:cNvPicPr>
          <p:nvPr/>
        </p:nvPicPr>
        <p:blipFill>
          <a:blip r:embed="rId2" cstate="print"/>
          <a:srcRect/>
          <a:stretch>
            <a:fillRect/>
          </a:stretch>
        </p:blipFill>
        <p:spPr bwMode="auto">
          <a:xfrm>
            <a:off x="228600" y="1295400"/>
            <a:ext cx="8604308" cy="518160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Running fully packed on the node</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19</a:t>
            </a:fld>
            <a:endParaRPr lang="en-US" dirty="0"/>
          </a:p>
        </p:txBody>
      </p:sp>
      <p:pic>
        <p:nvPicPr>
          <p:cNvPr id="77826" name="Chart 4"/>
          <p:cNvPicPr>
            <a:picLocks noChangeArrowheads="1"/>
          </p:cNvPicPr>
          <p:nvPr/>
        </p:nvPicPr>
        <p:blipFill>
          <a:blip r:embed="rId2" cstate="print"/>
          <a:srcRect/>
          <a:stretch>
            <a:fillRect/>
          </a:stretch>
        </p:blipFill>
        <p:spPr bwMode="auto">
          <a:xfrm>
            <a:off x="609600" y="1447800"/>
            <a:ext cx="7239000" cy="44196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Vectorization issues</a:t>
            </a:r>
          </a:p>
          <a:p>
            <a:r>
              <a:rPr lang="en-US" dirty="0" smtClean="0"/>
              <a:t>Cache and TLB issues</a:t>
            </a:r>
          </a:p>
          <a:p>
            <a:r>
              <a:rPr lang="en-US" dirty="0" smtClean="0"/>
              <a:t>Fortran 90 constructs that perform very poorly</a:t>
            </a:r>
          </a:p>
          <a:p>
            <a:r>
              <a:rPr lang="en-US" dirty="0" smtClean="0"/>
              <a:t>Message passing issues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a:t>
            </a:fld>
            <a:endParaRPr lang="en-US" dirty="0"/>
          </a:p>
        </p:txBody>
      </p:sp>
      <p:sp>
        <p:nvSpPr>
          <p:cNvPr id="6" name="Title 5"/>
          <p:cNvSpPr>
            <a:spLocks noGrp="1"/>
          </p:cNvSpPr>
          <p:nvPr>
            <p:ph type="title"/>
          </p:nvPr>
        </p:nvSpPr>
        <p:spPr/>
        <p:txBody>
          <a:bodyPr/>
          <a:lstStyle/>
          <a:p>
            <a:r>
              <a:rPr lang="en-US" dirty="0" smtClean="0"/>
              <a:t>Outline</a:t>
            </a: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Recursive Loop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20</a:t>
            </a:fld>
            <a:endParaRPr lang="en-US" dirty="0"/>
          </a:p>
        </p:txBody>
      </p:sp>
      <p:sp>
        <p:nvSpPr>
          <p:cNvPr id="1025" name="Rectangle 1"/>
          <p:cNvSpPr>
            <a:spLocks noChangeArrowheads="1"/>
          </p:cNvSpPr>
          <p:nvPr/>
        </p:nvSpPr>
        <p:spPr bwMode="auto">
          <a:xfrm>
            <a:off x="152400" y="1757066"/>
            <a:ext cx="8382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smtClean="0">
                <a:solidFill>
                  <a:schemeClr val="bg1"/>
                </a:solidFill>
              </a:rPr>
              <a:t>   43.  1               SIA = 0.0</a:t>
            </a:r>
          </a:p>
          <a:p>
            <a:r>
              <a:rPr lang="en-US" sz="2000" dirty="0" smtClean="0">
                <a:solidFill>
                  <a:schemeClr val="bg1"/>
                </a:solidFill>
              </a:rPr>
              <a:t>   44.  1               J = 1</a:t>
            </a:r>
          </a:p>
          <a:p>
            <a:r>
              <a:rPr lang="pt-BR" sz="2000" dirty="0" smtClean="0">
                <a:solidFill>
                  <a:schemeClr val="bg1"/>
                </a:solidFill>
              </a:rPr>
              <a:t>   45.  1 Vpr4--&lt;       DO 43150 I = 1, N, 2</a:t>
            </a:r>
          </a:p>
          <a:p>
            <a:r>
              <a:rPr lang="it-IT" sz="2000" dirty="0" smtClean="0">
                <a:solidFill>
                  <a:schemeClr val="bg1"/>
                </a:solidFill>
              </a:rPr>
              <a:t>   46.  1 Vpr4           SIA = SIA + A(I,MM) * B(I) + A(I+1,MM) * B(I+1)</a:t>
            </a:r>
          </a:p>
          <a:p>
            <a:r>
              <a:rPr lang="it-IT" sz="2000" dirty="0" smtClean="0">
                <a:solidFill>
                  <a:schemeClr val="bg1"/>
                </a:solidFill>
              </a:rPr>
              <a:t>   47.  1 Vpr4           C(J) = SIA * D(J,MM)</a:t>
            </a:r>
          </a:p>
          <a:p>
            <a:r>
              <a:rPr lang="en-US" sz="2000" dirty="0" smtClean="0">
                <a:solidFill>
                  <a:schemeClr val="bg1"/>
                </a:solidFill>
              </a:rPr>
              <a:t>   48.  1 Vpr4           J = J + 1</a:t>
            </a:r>
          </a:p>
          <a:p>
            <a:r>
              <a:rPr lang="fr-FR" sz="2000" dirty="0" smtClean="0">
                <a:solidFill>
                  <a:schemeClr val="bg1"/>
                </a:solidFill>
              </a:rPr>
              <a:t>   49.  1 Vpr4--&gt; 43150 CONTINUE</a:t>
            </a:r>
          </a:p>
        </p:txBody>
      </p:sp>
      <p:sp>
        <p:nvSpPr>
          <p:cNvPr id="8" name="TextBox 7"/>
          <p:cNvSpPr txBox="1"/>
          <p:nvPr/>
        </p:nvSpPr>
        <p:spPr>
          <a:xfrm>
            <a:off x="609600" y="4419600"/>
            <a:ext cx="5275931" cy="1754326"/>
          </a:xfrm>
          <a:prstGeom prst="rect">
            <a:avLst/>
          </a:prstGeom>
          <a:noFill/>
        </p:spPr>
        <p:txBody>
          <a:bodyPr wrap="none" rtlCol="0">
            <a:spAutoFit/>
          </a:bodyPr>
          <a:lstStyle/>
          <a:p>
            <a:r>
              <a:rPr lang="en-US" dirty="0" smtClean="0">
                <a:solidFill>
                  <a:schemeClr val="bg1"/>
                </a:solidFill>
              </a:rPr>
              <a:t>ftn-6005 </a:t>
            </a:r>
            <a:r>
              <a:rPr lang="en-US" dirty="0" err="1" smtClean="0">
                <a:solidFill>
                  <a:schemeClr val="bg1"/>
                </a:solidFill>
              </a:rPr>
              <a:t>ftn</a:t>
            </a:r>
            <a:r>
              <a:rPr lang="en-US" dirty="0" smtClean="0">
                <a:solidFill>
                  <a:schemeClr val="bg1"/>
                </a:solidFill>
              </a:rPr>
              <a:t>: SCALAR File = lp43150.f, Line = 45 </a:t>
            </a:r>
          </a:p>
          <a:p>
            <a:r>
              <a:rPr lang="en-US" dirty="0" smtClean="0">
                <a:solidFill>
                  <a:schemeClr val="bg1"/>
                </a:solidFill>
              </a:rPr>
              <a:t>  A loop starting at line 45 was unrolled 4 times.</a:t>
            </a:r>
          </a:p>
          <a:p>
            <a:endParaRPr lang="en-US" dirty="0" smtClean="0">
              <a:solidFill>
                <a:schemeClr val="bg1"/>
              </a:solidFill>
            </a:endParaRPr>
          </a:p>
          <a:p>
            <a:r>
              <a:rPr lang="en-US" dirty="0" smtClean="0">
                <a:solidFill>
                  <a:schemeClr val="bg1"/>
                </a:solidFill>
              </a:rPr>
              <a:t>ftn-6209 </a:t>
            </a:r>
            <a:r>
              <a:rPr lang="en-US" dirty="0" err="1" smtClean="0">
                <a:solidFill>
                  <a:schemeClr val="bg1"/>
                </a:solidFill>
              </a:rPr>
              <a:t>ftn</a:t>
            </a:r>
            <a:r>
              <a:rPr lang="en-US" dirty="0" smtClean="0">
                <a:solidFill>
                  <a:schemeClr val="bg1"/>
                </a:solidFill>
              </a:rPr>
              <a:t>: VECTOR File = lp43150.f, Line = 45 </a:t>
            </a:r>
          </a:p>
          <a:p>
            <a:r>
              <a:rPr lang="en-US" dirty="0" smtClean="0">
                <a:solidFill>
                  <a:schemeClr val="bg1"/>
                </a:solidFill>
              </a:rPr>
              <a:t>  A loop starting at line 45 was partially vectorized.</a:t>
            </a:r>
          </a:p>
          <a:p>
            <a:endParaRPr lang="en-U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Recursive Loop - Restructured</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21</a:t>
            </a:fld>
            <a:endParaRPr lang="en-US" dirty="0"/>
          </a:p>
        </p:txBody>
      </p:sp>
      <p:sp>
        <p:nvSpPr>
          <p:cNvPr id="1025" name="Rectangle 1"/>
          <p:cNvSpPr>
            <a:spLocks noChangeArrowheads="1"/>
          </p:cNvSpPr>
          <p:nvPr/>
        </p:nvSpPr>
        <p:spPr bwMode="auto">
          <a:xfrm>
            <a:off x="152400" y="1158391"/>
            <a:ext cx="8382000"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smtClean="0">
                <a:solidFill>
                  <a:schemeClr val="bg1"/>
                </a:solidFill>
              </a:rPr>
              <a:t>   68.  1         C      THE RESTRUCTURED</a:t>
            </a:r>
          </a:p>
          <a:p>
            <a:r>
              <a:rPr lang="en-US" sz="2000" dirty="0" smtClean="0">
                <a:solidFill>
                  <a:schemeClr val="bg1"/>
                </a:solidFill>
              </a:rPr>
              <a:t>   69.  1         </a:t>
            </a:r>
          </a:p>
          <a:p>
            <a:r>
              <a:rPr lang="en-US" sz="2000" dirty="0" smtClean="0">
                <a:solidFill>
                  <a:schemeClr val="bg1"/>
                </a:solidFill>
              </a:rPr>
              <a:t>   70.  1                J = 1</a:t>
            </a:r>
          </a:p>
          <a:p>
            <a:r>
              <a:rPr lang="pt-BR" sz="2000" dirty="0" smtClean="0">
                <a:solidFill>
                  <a:schemeClr val="bg1"/>
                </a:solidFill>
              </a:rPr>
              <a:t>   71.  1 Vr4---&lt;        DO 43151 I = 1, N+1</a:t>
            </a:r>
          </a:p>
          <a:p>
            <a:r>
              <a:rPr lang="en-US" sz="2000" dirty="0" smtClean="0">
                <a:solidFill>
                  <a:schemeClr val="bg1"/>
                </a:solidFill>
              </a:rPr>
              <a:t>   72.  1 Vr4             SIAT(I) = A(I,MM) * B(I)</a:t>
            </a:r>
          </a:p>
          <a:p>
            <a:r>
              <a:rPr lang="fr-FR" sz="2000" dirty="0" smtClean="0">
                <a:solidFill>
                  <a:schemeClr val="bg1"/>
                </a:solidFill>
              </a:rPr>
              <a:t>   73.  1 Vr4---&gt; 43151  CONTINUE</a:t>
            </a:r>
          </a:p>
          <a:p>
            <a:r>
              <a:rPr lang="en-US" sz="2000" dirty="0" smtClean="0">
                <a:solidFill>
                  <a:schemeClr val="bg1"/>
                </a:solidFill>
              </a:rPr>
              <a:t>   74.  1         </a:t>
            </a:r>
          </a:p>
          <a:p>
            <a:r>
              <a:rPr lang="en-US" sz="2000" dirty="0" smtClean="0">
                <a:solidFill>
                  <a:schemeClr val="bg1"/>
                </a:solidFill>
              </a:rPr>
              <a:t>   75.  1                PSIAV(1) = SIAT(1)</a:t>
            </a:r>
          </a:p>
          <a:p>
            <a:r>
              <a:rPr lang="pt-BR" sz="2000" dirty="0" smtClean="0">
                <a:solidFill>
                  <a:schemeClr val="bg1"/>
                </a:solidFill>
              </a:rPr>
              <a:t>   76.  1 r4----&lt;        DO 43152 I = 2, N+1</a:t>
            </a:r>
          </a:p>
          <a:p>
            <a:r>
              <a:rPr lang="en-US" sz="2000" dirty="0" smtClean="0">
                <a:solidFill>
                  <a:schemeClr val="bg1"/>
                </a:solidFill>
              </a:rPr>
              <a:t>   77.  1 r4              PSIAV(I) = PSIAV(I-1) + SIAT(I)</a:t>
            </a:r>
          </a:p>
          <a:p>
            <a:r>
              <a:rPr lang="pt-BR" sz="2000" dirty="0" smtClean="0">
                <a:solidFill>
                  <a:schemeClr val="bg1"/>
                </a:solidFill>
              </a:rPr>
              <a:t>   78.  1 r4----&gt; 43152  CONTINUE</a:t>
            </a:r>
          </a:p>
          <a:p>
            <a:r>
              <a:rPr lang="en-US" sz="2000" dirty="0" smtClean="0">
                <a:solidFill>
                  <a:schemeClr val="bg1"/>
                </a:solidFill>
              </a:rPr>
              <a:t>   79.  1         </a:t>
            </a:r>
          </a:p>
          <a:p>
            <a:r>
              <a:rPr lang="pt-BR" sz="2000" dirty="0" smtClean="0">
                <a:solidFill>
                  <a:schemeClr val="bg1"/>
                </a:solidFill>
              </a:rPr>
              <a:t>   80.  1 Vpr4--&lt;        DO 43153 I = 1, N, 2</a:t>
            </a:r>
          </a:p>
          <a:p>
            <a:r>
              <a:rPr lang="en-US" sz="2000" dirty="0" smtClean="0">
                <a:solidFill>
                  <a:schemeClr val="bg1"/>
                </a:solidFill>
              </a:rPr>
              <a:t>   81.  1 Vpr4            C(J) = PSIAV(I+1) * D(J,MM)</a:t>
            </a:r>
          </a:p>
          <a:p>
            <a:r>
              <a:rPr lang="en-US" sz="2000" dirty="0" smtClean="0">
                <a:solidFill>
                  <a:schemeClr val="bg1"/>
                </a:solidFill>
              </a:rPr>
              <a:t>   82.  1 Vpr4            J = J + 1</a:t>
            </a:r>
          </a:p>
          <a:p>
            <a:r>
              <a:rPr lang="fr-FR" sz="2000" dirty="0" smtClean="0">
                <a:solidFill>
                  <a:schemeClr val="bg1"/>
                </a:solidFill>
              </a:rPr>
              <a:t>   83.  1 Vpr4--&gt; 43153  CONTINUE</a:t>
            </a:r>
            <a:endParaRPr lang="it-IT" sz="2000" dirty="0" smtClean="0">
              <a:solidFill>
                <a:schemeClr val="bg1"/>
              </a:solidFill>
              <a:latin typeface="Courier New" pitchFamily="49" charset="0"/>
              <a:ea typeface="DejaVu Sans"/>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Compiler Listing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22</a:t>
            </a:fld>
            <a:endParaRPr lang="en-US" dirty="0"/>
          </a:p>
        </p:txBody>
      </p:sp>
      <p:sp>
        <p:nvSpPr>
          <p:cNvPr id="6" name="TextBox 5"/>
          <p:cNvSpPr txBox="1"/>
          <p:nvPr/>
        </p:nvSpPr>
        <p:spPr>
          <a:xfrm>
            <a:off x="457200" y="1524000"/>
            <a:ext cx="8131329" cy="4031873"/>
          </a:xfrm>
          <a:prstGeom prst="rect">
            <a:avLst/>
          </a:prstGeom>
          <a:noFill/>
        </p:spPr>
        <p:txBody>
          <a:bodyPr wrap="none" rtlCol="0">
            <a:spAutoFit/>
          </a:bodyPr>
          <a:lstStyle/>
          <a:p>
            <a:r>
              <a:rPr lang="en-US" sz="1400" dirty="0" smtClean="0">
                <a:solidFill>
                  <a:schemeClr val="bg1"/>
                </a:solidFill>
              </a:rPr>
              <a:t>ftn-6005 </a:t>
            </a:r>
            <a:r>
              <a:rPr lang="en-US" sz="1400" dirty="0" err="1" smtClean="0">
                <a:solidFill>
                  <a:schemeClr val="bg1"/>
                </a:solidFill>
              </a:rPr>
              <a:t>ftn</a:t>
            </a:r>
            <a:r>
              <a:rPr lang="en-US" sz="1400" dirty="0" smtClean="0">
                <a:solidFill>
                  <a:schemeClr val="bg1"/>
                </a:solidFill>
              </a:rPr>
              <a:t>: SCALAR File = lp43150.f, Line = 71 </a:t>
            </a:r>
          </a:p>
          <a:p>
            <a:r>
              <a:rPr lang="en-US" sz="1400" dirty="0" smtClean="0">
                <a:solidFill>
                  <a:schemeClr val="bg1"/>
                </a:solidFill>
              </a:rPr>
              <a:t>  A loop starting at line 71 was unrolled 4 times.</a:t>
            </a:r>
          </a:p>
          <a:p>
            <a:endParaRPr lang="en-US" sz="1400" dirty="0" smtClean="0">
              <a:solidFill>
                <a:schemeClr val="bg1"/>
              </a:solidFill>
            </a:endParaRPr>
          </a:p>
          <a:p>
            <a:r>
              <a:rPr lang="en-US" sz="1400" dirty="0" smtClean="0">
                <a:solidFill>
                  <a:schemeClr val="bg1"/>
                </a:solidFill>
              </a:rPr>
              <a:t>ftn-6204 </a:t>
            </a:r>
            <a:r>
              <a:rPr lang="en-US" sz="1400" dirty="0" err="1" smtClean="0">
                <a:solidFill>
                  <a:schemeClr val="bg1"/>
                </a:solidFill>
              </a:rPr>
              <a:t>ftn</a:t>
            </a:r>
            <a:r>
              <a:rPr lang="en-US" sz="1400" dirty="0" smtClean="0">
                <a:solidFill>
                  <a:schemeClr val="bg1"/>
                </a:solidFill>
              </a:rPr>
              <a:t>: VECTOR File = lp43150.f, Line = 71 </a:t>
            </a:r>
          </a:p>
          <a:p>
            <a:r>
              <a:rPr lang="en-US" sz="1400" dirty="0" smtClean="0">
                <a:solidFill>
                  <a:schemeClr val="bg1"/>
                </a:solidFill>
              </a:rPr>
              <a:t>  A loop starting at line 71 was vectorized.</a:t>
            </a:r>
          </a:p>
          <a:p>
            <a:endParaRPr lang="en-US" sz="1400" dirty="0" smtClean="0">
              <a:solidFill>
                <a:schemeClr val="bg1"/>
              </a:solidFill>
            </a:endParaRPr>
          </a:p>
          <a:p>
            <a:r>
              <a:rPr lang="en-US" sz="1400" dirty="0" smtClean="0">
                <a:solidFill>
                  <a:schemeClr val="bg1"/>
                </a:solidFill>
              </a:rPr>
              <a:t>ftn-6005 </a:t>
            </a:r>
            <a:r>
              <a:rPr lang="en-US" sz="1400" dirty="0" err="1" smtClean="0">
                <a:solidFill>
                  <a:schemeClr val="bg1"/>
                </a:solidFill>
              </a:rPr>
              <a:t>ftn</a:t>
            </a:r>
            <a:r>
              <a:rPr lang="en-US" sz="1400" dirty="0" smtClean="0">
                <a:solidFill>
                  <a:schemeClr val="bg1"/>
                </a:solidFill>
              </a:rPr>
              <a:t>: SCALAR File = lp43150.f, Line = 76 </a:t>
            </a:r>
          </a:p>
          <a:p>
            <a:r>
              <a:rPr lang="en-US" sz="1400" dirty="0" smtClean="0">
                <a:solidFill>
                  <a:schemeClr val="bg1"/>
                </a:solidFill>
              </a:rPr>
              <a:t>  A loop starting at line 76 was unrolled 4 times.</a:t>
            </a:r>
          </a:p>
          <a:p>
            <a:endParaRPr lang="en-US" sz="1400" dirty="0" smtClean="0">
              <a:solidFill>
                <a:schemeClr val="bg1"/>
              </a:solidFill>
            </a:endParaRPr>
          </a:p>
          <a:p>
            <a:r>
              <a:rPr lang="en-US" sz="1400" dirty="0" smtClean="0">
                <a:solidFill>
                  <a:schemeClr val="bg1"/>
                </a:solidFill>
              </a:rPr>
              <a:t>ftn-6254 </a:t>
            </a:r>
            <a:r>
              <a:rPr lang="en-US" sz="1400" dirty="0" err="1" smtClean="0">
                <a:solidFill>
                  <a:schemeClr val="bg1"/>
                </a:solidFill>
              </a:rPr>
              <a:t>ftn</a:t>
            </a:r>
            <a:r>
              <a:rPr lang="en-US" sz="1400" dirty="0" smtClean="0">
                <a:solidFill>
                  <a:schemeClr val="bg1"/>
                </a:solidFill>
              </a:rPr>
              <a:t>: VECTOR File = lp43150.f, Line = 76 </a:t>
            </a:r>
          </a:p>
          <a:p>
            <a:r>
              <a:rPr lang="en-US" sz="1400" dirty="0" smtClean="0">
                <a:solidFill>
                  <a:schemeClr val="bg1"/>
                </a:solidFill>
              </a:rPr>
              <a:t>  A loop starting at line 76 was not vectorized because a recurrence was found on "PSIAV" at line 77.</a:t>
            </a:r>
          </a:p>
          <a:p>
            <a:endParaRPr lang="en-US" sz="1400" dirty="0" smtClean="0">
              <a:solidFill>
                <a:schemeClr val="bg1"/>
              </a:solidFill>
            </a:endParaRPr>
          </a:p>
          <a:p>
            <a:r>
              <a:rPr lang="en-US" sz="1400" dirty="0" smtClean="0">
                <a:solidFill>
                  <a:schemeClr val="bg1"/>
                </a:solidFill>
              </a:rPr>
              <a:t>ftn-6005 </a:t>
            </a:r>
            <a:r>
              <a:rPr lang="en-US" sz="1400" dirty="0" err="1" smtClean="0">
                <a:solidFill>
                  <a:schemeClr val="bg1"/>
                </a:solidFill>
              </a:rPr>
              <a:t>ftn</a:t>
            </a:r>
            <a:r>
              <a:rPr lang="en-US" sz="1400" dirty="0" smtClean="0">
                <a:solidFill>
                  <a:schemeClr val="bg1"/>
                </a:solidFill>
              </a:rPr>
              <a:t>: SCALAR File = lp43150.f, Line = 80 </a:t>
            </a:r>
          </a:p>
          <a:p>
            <a:r>
              <a:rPr lang="en-US" sz="1400" dirty="0" smtClean="0">
                <a:solidFill>
                  <a:schemeClr val="bg1"/>
                </a:solidFill>
              </a:rPr>
              <a:t>  A loop starting at line 80 was unrolled 4 times.</a:t>
            </a:r>
          </a:p>
          <a:p>
            <a:endParaRPr lang="en-US" sz="1400" dirty="0" smtClean="0">
              <a:solidFill>
                <a:schemeClr val="bg1"/>
              </a:solidFill>
            </a:endParaRPr>
          </a:p>
          <a:p>
            <a:r>
              <a:rPr lang="en-US" sz="1400" dirty="0" smtClean="0">
                <a:solidFill>
                  <a:schemeClr val="bg1"/>
                </a:solidFill>
              </a:rPr>
              <a:t>ftn-6209 </a:t>
            </a:r>
            <a:r>
              <a:rPr lang="en-US" sz="1400" dirty="0" err="1" smtClean="0">
                <a:solidFill>
                  <a:schemeClr val="bg1"/>
                </a:solidFill>
              </a:rPr>
              <a:t>ftn</a:t>
            </a:r>
            <a:r>
              <a:rPr lang="en-US" sz="1400" dirty="0" smtClean="0">
                <a:solidFill>
                  <a:schemeClr val="bg1"/>
                </a:solidFill>
              </a:rPr>
              <a:t>: VECTOR File = lp43150.f, Line = 80 </a:t>
            </a:r>
          </a:p>
          <a:p>
            <a:r>
              <a:rPr lang="en-US" sz="1400" dirty="0" smtClean="0">
                <a:solidFill>
                  <a:schemeClr val="bg1"/>
                </a:solidFill>
              </a:rPr>
              <a:t>  A loop starting at line 80 was partially vectorized.</a:t>
            </a:r>
          </a:p>
          <a:p>
            <a:endParaRPr lang="en-U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 Loop Restructured</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23</a:t>
            </a:fld>
            <a:endParaRPr lang="en-US" dirty="0"/>
          </a:p>
        </p:txBody>
      </p:sp>
      <p:pic>
        <p:nvPicPr>
          <p:cNvPr id="160770" name="Picture 2"/>
          <p:cNvPicPr>
            <a:picLocks noChangeAspect="1" noChangeArrowheads="1"/>
          </p:cNvPicPr>
          <p:nvPr/>
        </p:nvPicPr>
        <p:blipFill>
          <a:blip r:embed="rId2" cstate="print"/>
          <a:srcRect/>
          <a:stretch>
            <a:fillRect/>
          </a:stretch>
        </p:blipFill>
        <p:spPr bwMode="auto">
          <a:xfrm>
            <a:off x="393743" y="914400"/>
            <a:ext cx="8351240" cy="502920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Loops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24</a:t>
            </a:fld>
            <a:endParaRPr lang="en-US" dirty="0"/>
          </a:p>
        </p:txBody>
      </p:sp>
      <p:sp>
        <p:nvSpPr>
          <p:cNvPr id="6" name="TextBox 5"/>
          <p:cNvSpPr txBox="1"/>
          <p:nvPr/>
        </p:nvSpPr>
        <p:spPr>
          <a:xfrm>
            <a:off x="304800" y="1066800"/>
            <a:ext cx="8207696" cy="2092881"/>
          </a:xfrm>
          <a:prstGeom prst="rect">
            <a:avLst/>
          </a:prstGeom>
          <a:noFill/>
        </p:spPr>
        <p:txBody>
          <a:bodyPr wrap="none" rtlCol="0">
            <a:spAutoFit/>
          </a:bodyPr>
          <a:lstStyle/>
          <a:p>
            <a:r>
              <a:rPr lang="en-US" sz="1600" dirty="0" smtClean="0">
                <a:latin typeface="Courier New" pitchFamily="49" charset="0"/>
                <a:cs typeface="Courier New" pitchFamily="49" charset="0"/>
              </a:rPr>
              <a:t> </a:t>
            </a:r>
            <a:r>
              <a:rPr lang="en-US" sz="1600" dirty="0" smtClean="0">
                <a:latin typeface="Courier New" pitchFamily="49" charset="0"/>
                <a:cs typeface="Courier New" pitchFamily="49" charset="0"/>
              </a:rPr>
              <a:t>  </a:t>
            </a:r>
            <a:r>
              <a:rPr lang="en-US" sz="1600" dirty="0" smtClean="0">
                <a:solidFill>
                  <a:schemeClr val="bg1"/>
                </a:solidFill>
                <a:latin typeface="Courier New" pitchFamily="49" charset="0"/>
                <a:cs typeface="Courier New" pitchFamily="49" charset="0"/>
              </a:rPr>
              <a:t>46</a:t>
            </a:r>
            <a:r>
              <a:rPr lang="en-US" sz="1600" dirty="0" smtClean="0">
                <a:solidFill>
                  <a:schemeClr val="bg1"/>
                </a:solidFill>
                <a:latin typeface="Courier New" pitchFamily="49" charset="0"/>
                <a:cs typeface="Courier New" pitchFamily="49" charset="0"/>
              </a:rPr>
              <a:t>.  1 2----------&lt;       DO 46011 J = 1, 4</a:t>
            </a:r>
          </a:p>
          <a:p>
            <a:r>
              <a:rPr lang="pt-BR" sz="1600" dirty="0" smtClean="0">
                <a:solidFill>
                  <a:schemeClr val="bg1"/>
                </a:solidFill>
                <a:latin typeface="Courier New" pitchFamily="49" charset="0"/>
                <a:cs typeface="Courier New" pitchFamily="49" charset="0"/>
              </a:rPr>
              <a:t>   47.  1 2 r8-------&lt;        DO 46010 I = 1, N</a:t>
            </a:r>
          </a:p>
          <a:p>
            <a:r>
              <a:rPr lang="pt-BR" sz="1600" dirty="0" smtClean="0">
                <a:solidFill>
                  <a:schemeClr val="bg1"/>
                </a:solidFill>
                <a:latin typeface="Courier New" pitchFamily="49" charset="0"/>
                <a:cs typeface="Courier New" pitchFamily="49" charset="0"/>
              </a:rPr>
              <a:t>   48.  1 2 r8                 C(J,I)=0.0</a:t>
            </a:r>
          </a:p>
          <a:p>
            <a:r>
              <a:rPr lang="pt-BR" sz="1600" dirty="0" smtClean="0">
                <a:solidFill>
                  <a:schemeClr val="bg1"/>
                </a:solidFill>
                <a:latin typeface="Courier New" pitchFamily="49" charset="0"/>
                <a:cs typeface="Courier New" pitchFamily="49" charset="0"/>
              </a:rPr>
              <a:t>   49.  1 2 r8-------&gt; 46010 CONTINUE</a:t>
            </a:r>
          </a:p>
          <a:p>
            <a:r>
              <a:rPr lang="en-US" sz="1600" dirty="0" smtClean="0">
                <a:solidFill>
                  <a:schemeClr val="bg1"/>
                </a:solidFill>
                <a:latin typeface="Courier New" pitchFamily="49" charset="0"/>
                <a:cs typeface="Courier New" pitchFamily="49" charset="0"/>
              </a:rPr>
              <a:t>   50.  1 2 A--------&lt;         DO 46011 K = 1,4</a:t>
            </a:r>
          </a:p>
          <a:p>
            <a:r>
              <a:rPr lang="pt-BR" sz="1600" dirty="0" smtClean="0">
                <a:solidFill>
                  <a:schemeClr val="bg1"/>
                </a:solidFill>
                <a:latin typeface="Courier New" pitchFamily="49" charset="0"/>
                <a:cs typeface="Courier New" pitchFamily="49" charset="0"/>
              </a:rPr>
              <a:t>   51.  1 2 A 4------&lt;         DO 46011 I = 1,N</a:t>
            </a:r>
          </a:p>
          <a:p>
            <a:r>
              <a:rPr lang="pl-PL" sz="1600" dirty="0" smtClean="0">
                <a:solidFill>
                  <a:schemeClr val="bg1"/>
                </a:solidFill>
                <a:latin typeface="Courier New" pitchFamily="49" charset="0"/>
                <a:cs typeface="Courier New" pitchFamily="49" charset="0"/>
              </a:rPr>
              <a:t>   52.  1 2 A 4                 C(J,I) = C(J,I) + A(J,K) * B(K,I)</a:t>
            </a:r>
          </a:p>
          <a:p>
            <a:r>
              <a:rPr lang="en-US" sz="1600" dirty="0" smtClean="0">
                <a:solidFill>
                  <a:schemeClr val="bg1"/>
                </a:solidFill>
                <a:latin typeface="Courier New" pitchFamily="49" charset="0"/>
                <a:cs typeface="Courier New" pitchFamily="49" charset="0"/>
              </a:rPr>
              <a:t>   53.  1 2 A 4----&gt;&gt;&gt; 46011 CONTINUE</a:t>
            </a:r>
            <a:endParaRPr lang="en-US" sz="1600" dirty="0">
              <a:solidFill>
                <a:schemeClr val="bg1"/>
              </a:solidFill>
              <a:latin typeface="Courier New" pitchFamily="49" charset="0"/>
              <a:cs typeface="Courier New" pitchFamily="49" charset="0"/>
            </a:endParaRPr>
          </a:p>
        </p:txBody>
      </p:sp>
      <p:sp>
        <p:nvSpPr>
          <p:cNvPr id="7" name="TextBox 6"/>
          <p:cNvSpPr txBox="1"/>
          <p:nvPr/>
        </p:nvSpPr>
        <p:spPr>
          <a:xfrm>
            <a:off x="381000" y="3657600"/>
            <a:ext cx="8760219" cy="3385542"/>
          </a:xfrm>
          <a:prstGeom prst="rect">
            <a:avLst/>
          </a:prstGeom>
          <a:noFill/>
        </p:spPr>
        <p:txBody>
          <a:bodyPr wrap="none" rtlCol="0">
            <a:spAutoFit/>
          </a:bodyPr>
          <a:lstStyle/>
          <a:p>
            <a:r>
              <a:rPr lang="en-US" sz="1400" dirty="0" smtClean="0">
                <a:solidFill>
                  <a:schemeClr val="bg1"/>
                </a:solidFill>
              </a:rPr>
              <a:t>ftn-6262 </a:t>
            </a:r>
            <a:r>
              <a:rPr lang="en-US" sz="1400" dirty="0" err="1" smtClean="0">
                <a:solidFill>
                  <a:schemeClr val="bg1"/>
                </a:solidFill>
              </a:rPr>
              <a:t>ftn</a:t>
            </a:r>
            <a:r>
              <a:rPr lang="en-US" sz="1400" dirty="0" smtClean="0">
                <a:solidFill>
                  <a:schemeClr val="bg1"/>
                </a:solidFill>
              </a:rPr>
              <a:t>: VECTOR File = lp46010.f, Line = 46 </a:t>
            </a:r>
          </a:p>
          <a:p>
            <a:r>
              <a:rPr lang="en-US" sz="1400" dirty="0" smtClean="0">
                <a:solidFill>
                  <a:schemeClr val="bg1"/>
                </a:solidFill>
              </a:rPr>
              <a:t>  A loop starting at line 46 was not vectorized because it contains a call to a subroutine or function on line 52.</a:t>
            </a:r>
          </a:p>
          <a:p>
            <a:endParaRPr lang="en-US" sz="1400" dirty="0" smtClean="0">
              <a:solidFill>
                <a:schemeClr val="bg1"/>
              </a:solidFill>
            </a:endParaRPr>
          </a:p>
          <a:p>
            <a:r>
              <a:rPr lang="en-US" sz="1400" dirty="0" smtClean="0">
                <a:solidFill>
                  <a:schemeClr val="bg1"/>
                </a:solidFill>
              </a:rPr>
              <a:t>ftn-6332 </a:t>
            </a:r>
            <a:r>
              <a:rPr lang="en-US" sz="1400" dirty="0" err="1" smtClean="0">
                <a:solidFill>
                  <a:schemeClr val="bg1"/>
                </a:solidFill>
              </a:rPr>
              <a:t>ftn</a:t>
            </a:r>
            <a:r>
              <a:rPr lang="en-US" sz="1400" dirty="0" smtClean="0">
                <a:solidFill>
                  <a:schemeClr val="bg1"/>
                </a:solidFill>
              </a:rPr>
              <a:t>: VECTOR File = lp46010.f, Line = 47 </a:t>
            </a:r>
          </a:p>
          <a:p>
            <a:r>
              <a:rPr lang="en-US" sz="1400" dirty="0" smtClean="0">
                <a:solidFill>
                  <a:schemeClr val="bg1"/>
                </a:solidFill>
              </a:rPr>
              <a:t>  A loop starting at line 47 was not vectorized because it does not map well onto the target architecture.</a:t>
            </a:r>
          </a:p>
          <a:p>
            <a:endParaRPr lang="en-US" sz="1400" dirty="0" smtClean="0">
              <a:solidFill>
                <a:schemeClr val="bg1"/>
              </a:solidFill>
            </a:endParaRPr>
          </a:p>
          <a:p>
            <a:r>
              <a:rPr lang="en-US" sz="1400" dirty="0" smtClean="0">
                <a:solidFill>
                  <a:schemeClr val="bg1"/>
                </a:solidFill>
              </a:rPr>
              <a:t>ftn-6005 </a:t>
            </a:r>
            <a:r>
              <a:rPr lang="en-US" sz="1400" dirty="0" err="1" smtClean="0">
                <a:solidFill>
                  <a:schemeClr val="bg1"/>
                </a:solidFill>
              </a:rPr>
              <a:t>ftn</a:t>
            </a:r>
            <a:r>
              <a:rPr lang="en-US" sz="1400" dirty="0" smtClean="0">
                <a:solidFill>
                  <a:schemeClr val="bg1"/>
                </a:solidFill>
              </a:rPr>
              <a:t>: SCALAR File = lp46010.f, Line = 47 </a:t>
            </a:r>
          </a:p>
          <a:p>
            <a:r>
              <a:rPr lang="en-US" sz="1400" dirty="0" smtClean="0">
                <a:solidFill>
                  <a:schemeClr val="bg1"/>
                </a:solidFill>
              </a:rPr>
              <a:t>  A loop starting at line 47 was unrolled 8 times.</a:t>
            </a:r>
          </a:p>
          <a:p>
            <a:endParaRPr lang="en-US" sz="1400" dirty="0" smtClean="0">
              <a:solidFill>
                <a:schemeClr val="bg1"/>
              </a:solidFill>
            </a:endParaRPr>
          </a:p>
          <a:p>
            <a:r>
              <a:rPr lang="en-US" sz="1400" dirty="0" smtClean="0">
                <a:solidFill>
                  <a:schemeClr val="bg1"/>
                </a:solidFill>
              </a:rPr>
              <a:t>ftn-6002 </a:t>
            </a:r>
            <a:r>
              <a:rPr lang="en-US" sz="1400" dirty="0" err="1" smtClean="0">
                <a:solidFill>
                  <a:schemeClr val="bg1"/>
                </a:solidFill>
              </a:rPr>
              <a:t>ftn</a:t>
            </a:r>
            <a:r>
              <a:rPr lang="en-US" sz="1400" dirty="0" smtClean="0">
                <a:solidFill>
                  <a:schemeClr val="bg1"/>
                </a:solidFill>
              </a:rPr>
              <a:t>: SCALAR File = lp46010.f, Line = 50 </a:t>
            </a:r>
          </a:p>
          <a:p>
            <a:r>
              <a:rPr lang="en-US" sz="1400" dirty="0" smtClean="0">
                <a:solidFill>
                  <a:schemeClr val="bg1"/>
                </a:solidFill>
              </a:rPr>
              <a:t>  A loop starting at line 50 was eliminated by optimization.</a:t>
            </a:r>
          </a:p>
          <a:p>
            <a:endParaRPr lang="en-US" sz="1400" dirty="0" smtClean="0">
              <a:solidFill>
                <a:schemeClr val="bg1"/>
              </a:solidFill>
            </a:endParaRPr>
          </a:p>
          <a:p>
            <a:r>
              <a:rPr lang="en-US" sz="1400" dirty="0" smtClean="0">
                <a:solidFill>
                  <a:schemeClr val="bg1"/>
                </a:solidFill>
              </a:rPr>
              <a:t>ftn-6202 </a:t>
            </a:r>
            <a:r>
              <a:rPr lang="en-US" sz="1400" dirty="0" err="1" smtClean="0">
                <a:solidFill>
                  <a:schemeClr val="bg1"/>
                </a:solidFill>
              </a:rPr>
              <a:t>ftn</a:t>
            </a:r>
            <a:r>
              <a:rPr lang="en-US" sz="1400" dirty="0" smtClean="0">
                <a:solidFill>
                  <a:schemeClr val="bg1"/>
                </a:solidFill>
              </a:rPr>
              <a:t>: VECTOR File = lp46010.f, Line = 51 </a:t>
            </a:r>
          </a:p>
          <a:p>
            <a:r>
              <a:rPr lang="en-US" sz="1400" dirty="0" smtClean="0">
                <a:solidFill>
                  <a:schemeClr val="bg1"/>
                </a:solidFill>
              </a:rPr>
              <a:t>  A loop starting at line 51 was replaced by a library call.</a:t>
            </a:r>
          </a:p>
          <a:p>
            <a:endParaRPr lang="en-US" dirty="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Loops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25</a:t>
            </a:fld>
            <a:endParaRPr lang="en-US" dirty="0"/>
          </a:p>
        </p:txBody>
      </p:sp>
      <p:sp>
        <p:nvSpPr>
          <p:cNvPr id="6" name="TextBox 5"/>
          <p:cNvSpPr txBox="1"/>
          <p:nvPr/>
        </p:nvSpPr>
        <p:spPr>
          <a:xfrm>
            <a:off x="304800" y="1066800"/>
            <a:ext cx="7917552" cy="2677656"/>
          </a:xfrm>
          <a:prstGeom prst="rect">
            <a:avLst/>
          </a:prstGeom>
          <a:noFill/>
        </p:spPr>
        <p:txBody>
          <a:bodyPr wrap="none" rtlCol="0">
            <a:spAutoFit/>
          </a:bodyPr>
          <a:lstStyle/>
          <a:p>
            <a:r>
              <a:rPr lang="en-US" sz="1400" dirty="0" smtClean="0">
                <a:solidFill>
                  <a:schemeClr val="bg1"/>
                </a:solidFill>
                <a:latin typeface="Courier New" pitchFamily="49" charset="0"/>
                <a:cs typeface="Courier New" pitchFamily="49" charset="0"/>
              </a:rPr>
              <a:t>   70</a:t>
            </a:r>
            <a:r>
              <a:rPr lang="en-US" sz="1400" dirty="0" smtClean="0">
                <a:solidFill>
                  <a:schemeClr val="bg1"/>
                </a:solidFill>
                <a:latin typeface="Courier New" pitchFamily="49" charset="0"/>
                <a:cs typeface="Courier New" pitchFamily="49" charset="0"/>
              </a:rPr>
              <a:t>.  1              C       THE RESTRUCTURED</a:t>
            </a:r>
          </a:p>
          <a:p>
            <a:r>
              <a:rPr lang="en-US" sz="1400" dirty="0" smtClean="0">
                <a:solidFill>
                  <a:schemeClr val="bg1"/>
                </a:solidFill>
                <a:latin typeface="Courier New" pitchFamily="49" charset="0"/>
                <a:cs typeface="Courier New" pitchFamily="49" charset="0"/>
              </a:rPr>
              <a:t>   71.  1              </a:t>
            </a:r>
          </a:p>
          <a:p>
            <a:r>
              <a:rPr lang="pt-BR" sz="1400" dirty="0" smtClean="0">
                <a:solidFill>
                  <a:schemeClr val="bg1"/>
                </a:solidFill>
                <a:latin typeface="Courier New" pitchFamily="49" charset="0"/>
                <a:cs typeface="Courier New" pitchFamily="49" charset="0"/>
              </a:rPr>
              <a:t>   72.  1 Vp---------&lt;       DO 46012 I = 1, N</a:t>
            </a:r>
          </a:p>
          <a:p>
            <a:r>
              <a:rPr lang="en-US" sz="1400" dirty="0" smtClean="0">
                <a:solidFill>
                  <a:schemeClr val="bg1"/>
                </a:solidFill>
                <a:latin typeface="Courier New" pitchFamily="49" charset="0"/>
                <a:cs typeface="Courier New" pitchFamily="49" charset="0"/>
              </a:rPr>
              <a:t>   73.  1 </a:t>
            </a:r>
            <a:r>
              <a:rPr lang="en-US" sz="1400" dirty="0" err="1" smtClean="0">
                <a:solidFill>
                  <a:schemeClr val="bg1"/>
                </a:solidFill>
                <a:latin typeface="Courier New" pitchFamily="49" charset="0"/>
                <a:cs typeface="Courier New" pitchFamily="49" charset="0"/>
              </a:rPr>
              <a:t>Vp</a:t>
            </a:r>
            <a:r>
              <a:rPr lang="en-US" sz="1400" dirty="0" smtClean="0">
                <a:solidFill>
                  <a:schemeClr val="bg1"/>
                </a:solidFill>
                <a:latin typeface="Courier New" pitchFamily="49" charset="0"/>
                <a:cs typeface="Courier New" pitchFamily="49" charset="0"/>
              </a:rPr>
              <a:t>                  C(1,I) = A(1,1) * B(1,I) + A(1,2) * B(2,I)</a:t>
            </a:r>
          </a:p>
          <a:p>
            <a:r>
              <a:rPr lang="en-US" sz="1400" dirty="0" smtClean="0">
                <a:solidFill>
                  <a:schemeClr val="bg1"/>
                </a:solidFill>
                <a:latin typeface="Courier New" pitchFamily="49" charset="0"/>
                <a:cs typeface="Courier New" pitchFamily="49" charset="0"/>
              </a:rPr>
              <a:t>   74.  1 </a:t>
            </a:r>
            <a:r>
              <a:rPr lang="en-US" sz="1400" dirty="0" err="1" smtClean="0">
                <a:solidFill>
                  <a:schemeClr val="bg1"/>
                </a:solidFill>
                <a:latin typeface="Courier New" pitchFamily="49" charset="0"/>
                <a:cs typeface="Courier New" pitchFamily="49" charset="0"/>
              </a:rPr>
              <a:t>Vp</a:t>
            </a:r>
            <a:r>
              <a:rPr lang="en-US" sz="1400" dirty="0" smtClean="0">
                <a:solidFill>
                  <a:schemeClr val="bg1"/>
                </a:solidFill>
                <a:latin typeface="Courier New" pitchFamily="49" charset="0"/>
                <a:cs typeface="Courier New" pitchFamily="49" charset="0"/>
              </a:rPr>
              <a:t>                *        + A(1,3) * B(3,I) + A(1,4) * B(4,I)</a:t>
            </a:r>
          </a:p>
          <a:p>
            <a:r>
              <a:rPr lang="en-US" sz="1400" dirty="0" smtClean="0">
                <a:solidFill>
                  <a:schemeClr val="bg1"/>
                </a:solidFill>
                <a:latin typeface="Courier New" pitchFamily="49" charset="0"/>
                <a:cs typeface="Courier New" pitchFamily="49" charset="0"/>
              </a:rPr>
              <a:t>   75.  1 </a:t>
            </a:r>
            <a:r>
              <a:rPr lang="en-US" sz="1400" dirty="0" err="1" smtClean="0">
                <a:solidFill>
                  <a:schemeClr val="bg1"/>
                </a:solidFill>
                <a:latin typeface="Courier New" pitchFamily="49" charset="0"/>
                <a:cs typeface="Courier New" pitchFamily="49" charset="0"/>
              </a:rPr>
              <a:t>Vp</a:t>
            </a:r>
            <a:r>
              <a:rPr lang="en-US" sz="1400" dirty="0" smtClean="0">
                <a:solidFill>
                  <a:schemeClr val="bg1"/>
                </a:solidFill>
                <a:latin typeface="Courier New" pitchFamily="49" charset="0"/>
                <a:cs typeface="Courier New" pitchFamily="49" charset="0"/>
              </a:rPr>
              <a:t>                  C(2,I) = A(2,1) * B(1,I) + A(2,2) * B(2,I)</a:t>
            </a:r>
          </a:p>
          <a:p>
            <a:r>
              <a:rPr lang="en-US" sz="1400" dirty="0" smtClean="0">
                <a:solidFill>
                  <a:schemeClr val="bg1"/>
                </a:solidFill>
                <a:latin typeface="Courier New" pitchFamily="49" charset="0"/>
                <a:cs typeface="Courier New" pitchFamily="49" charset="0"/>
              </a:rPr>
              <a:t>   76.  1 </a:t>
            </a:r>
            <a:r>
              <a:rPr lang="en-US" sz="1400" dirty="0" err="1" smtClean="0">
                <a:solidFill>
                  <a:schemeClr val="bg1"/>
                </a:solidFill>
                <a:latin typeface="Courier New" pitchFamily="49" charset="0"/>
                <a:cs typeface="Courier New" pitchFamily="49" charset="0"/>
              </a:rPr>
              <a:t>Vp</a:t>
            </a:r>
            <a:r>
              <a:rPr lang="en-US" sz="1400" dirty="0" smtClean="0">
                <a:solidFill>
                  <a:schemeClr val="bg1"/>
                </a:solidFill>
                <a:latin typeface="Courier New" pitchFamily="49" charset="0"/>
                <a:cs typeface="Courier New" pitchFamily="49" charset="0"/>
              </a:rPr>
              <a:t>                *        + A(2,3) * B(3,I) + A(2,4) * B(4,I)</a:t>
            </a:r>
          </a:p>
          <a:p>
            <a:r>
              <a:rPr lang="en-US" sz="1400" dirty="0" smtClean="0">
                <a:solidFill>
                  <a:schemeClr val="bg1"/>
                </a:solidFill>
                <a:latin typeface="Courier New" pitchFamily="49" charset="0"/>
                <a:cs typeface="Courier New" pitchFamily="49" charset="0"/>
              </a:rPr>
              <a:t>   77.  1 </a:t>
            </a:r>
            <a:r>
              <a:rPr lang="en-US" sz="1400" dirty="0" err="1" smtClean="0">
                <a:solidFill>
                  <a:schemeClr val="bg1"/>
                </a:solidFill>
                <a:latin typeface="Courier New" pitchFamily="49" charset="0"/>
                <a:cs typeface="Courier New" pitchFamily="49" charset="0"/>
              </a:rPr>
              <a:t>Vp</a:t>
            </a:r>
            <a:r>
              <a:rPr lang="en-US" sz="1400" dirty="0" smtClean="0">
                <a:solidFill>
                  <a:schemeClr val="bg1"/>
                </a:solidFill>
                <a:latin typeface="Courier New" pitchFamily="49" charset="0"/>
                <a:cs typeface="Courier New" pitchFamily="49" charset="0"/>
              </a:rPr>
              <a:t>                  C(3,I) = A(3,1) * B(1,I) + A(3,2) * B(2,I)</a:t>
            </a:r>
          </a:p>
          <a:p>
            <a:r>
              <a:rPr lang="en-US" sz="1400" dirty="0" smtClean="0">
                <a:solidFill>
                  <a:schemeClr val="bg1"/>
                </a:solidFill>
                <a:latin typeface="Courier New" pitchFamily="49" charset="0"/>
                <a:cs typeface="Courier New" pitchFamily="49" charset="0"/>
              </a:rPr>
              <a:t>   78.  1 </a:t>
            </a:r>
            <a:r>
              <a:rPr lang="en-US" sz="1400" dirty="0" err="1" smtClean="0">
                <a:solidFill>
                  <a:schemeClr val="bg1"/>
                </a:solidFill>
                <a:latin typeface="Courier New" pitchFamily="49" charset="0"/>
                <a:cs typeface="Courier New" pitchFamily="49" charset="0"/>
              </a:rPr>
              <a:t>Vp</a:t>
            </a:r>
            <a:r>
              <a:rPr lang="en-US" sz="1400" dirty="0" smtClean="0">
                <a:solidFill>
                  <a:schemeClr val="bg1"/>
                </a:solidFill>
                <a:latin typeface="Courier New" pitchFamily="49" charset="0"/>
                <a:cs typeface="Courier New" pitchFamily="49" charset="0"/>
              </a:rPr>
              <a:t>                *        + A(3,3) * B(3,I) + A(3,4) * B(4,I)</a:t>
            </a:r>
          </a:p>
          <a:p>
            <a:r>
              <a:rPr lang="en-US" sz="1400" dirty="0" smtClean="0">
                <a:solidFill>
                  <a:schemeClr val="bg1"/>
                </a:solidFill>
                <a:latin typeface="Courier New" pitchFamily="49" charset="0"/>
                <a:cs typeface="Courier New" pitchFamily="49" charset="0"/>
              </a:rPr>
              <a:t>   79.  1 </a:t>
            </a:r>
            <a:r>
              <a:rPr lang="en-US" sz="1400" dirty="0" err="1" smtClean="0">
                <a:solidFill>
                  <a:schemeClr val="bg1"/>
                </a:solidFill>
                <a:latin typeface="Courier New" pitchFamily="49" charset="0"/>
                <a:cs typeface="Courier New" pitchFamily="49" charset="0"/>
              </a:rPr>
              <a:t>Vp</a:t>
            </a:r>
            <a:r>
              <a:rPr lang="en-US" sz="1400" dirty="0" smtClean="0">
                <a:solidFill>
                  <a:schemeClr val="bg1"/>
                </a:solidFill>
                <a:latin typeface="Courier New" pitchFamily="49" charset="0"/>
                <a:cs typeface="Courier New" pitchFamily="49" charset="0"/>
              </a:rPr>
              <a:t>                  C(4,I) = A(4,1) * B(1,I) + A(4,2) * B(2,I)</a:t>
            </a:r>
          </a:p>
          <a:p>
            <a:r>
              <a:rPr lang="en-US" sz="1400" dirty="0" smtClean="0">
                <a:solidFill>
                  <a:schemeClr val="bg1"/>
                </a:solidFill>
                <a:latin typeface="Courier New" pitchFamily="49" charset="0"/>
                <a:cs typeface="Courier New" pitchFamily="49" charset="0"/>
              </a:rPr>
              <a:t>   80.  1 </a:t>
            </a:r>
            <a:r>
              <a:rPr lang="en-US" sz="1400" dirty="0" err="1" smtClean="0">
                <a:solidFill>
                  <a:schemeClr val="bg1"/>
                </a:solidFill>
                <a:latin typeface="Courier New" pitchFamily="49" charset="0"/>
                <a:cs typeface="Courier New" pitchFamily="49" charset="0"/>
              </a:rPr>
              <a:t>Vp</a:t>
            </a:r>
            <a:r>
              <a:rPr lang="en-US" sz="1400" dirty="0" smtClean="0">
                <a:solidFill>
                  <a:schemeClr val="bg1"/>
                </a:solidFill>
                <a:latin typeface="Courier New" pitchFamily="49" charset="0"/>
                <a:cs typeface="Courier New" pitchFamily="49" charset="0"/>
              </a:rPr>
              <a:t>                *        + A(4,3) * B(3,I) + A(4,4) * B(4,I)</a:t>
            </a:r>
          </a:p>
          <a:p>
            <a:r>
              <a:rPr lang="fr-FR" sz="1400" dirty="0" smtClean="0">
                <a:solidFill>
                  <a:schemeClr val="bg1"/>
                </a:solidFill>
                <a:latin typeface="Courier New" pitchFamily="49" charset="0"/>
                <a:cs typeface="Courier New" pitchFamily="49" charset="0"/>
              </a:rPr>
              <a:t>   81.  1 </a:t>
            </a:r>
            <a:r>
              <a:rPr lang="fr-FR" sz="1400" dirty="0" err="1" smtClean="0">
                <a:solidFill>
                  <a:schemeClr val="bg1"/>
                </a:solidFill>
                <a:latin typeface="Courier New" pitchFamily="49" charset="0"/>
                <a:cs typeface="Courier New" pitchFamily="49" charset="0"/>
              </a:rPr>
              <a:t>Vp</a:t>
            </a:r>
            <a:r>
              <a:rPr lang="fr-FR" sz="1400" dirty="0" smtClean="0">
                <a:solidFill>
                  <a:schemeClr val="bg1"/>
                </a:solidFill>
                <a:latin typeface="Courier New" pitchFamily="49" charset="0"/>
                <a:cs typeface="Courier New" pitchFamily="49" charset="0"/>
              </a:rPr>
              <a:t>---------&gt; 46012 CONTINUE</a:t>
            </a:r>
          </a:p>
        </p:txBody>
      </p:sp>
      <p:sp>
        <p:nvSpPr>
          <p:cNvPr id="7" name="TextBox 6"/>
          <p:cNvSpPr txBox="1"/>
          <p:nvPr/>
        </p:nvSpPr>
        <p:spPr>
          <a:xfrm>
            <a:off x="685800" y="4800600"/>
            <a:ext cx="4135556" cy="523220"/>
          </a:xfrm>
          <a:prstGeom prst="rect">
            <a:avLst/>
          </a:prstGeom>
          <a:noFill/>
        </p:spPr>
        <p:txBody>
          <a:bodyPr wrap="none" rtlCol="0">
            <a:spAutoFit/>
          </a:bodyPr>
          <a:lstStyle/>
          <a:p>
            <a:r>
              <a:rPr lang="en-US" sz="1400" dirty="0" smtClean="0">
                <a:solidFill>
                  <a:schemeClr val="bg1"/>
                </a:solidFill>
              </a:rPr>
              <a:t>ftn-6209 </a:t>
            </a:r>
            <a:r>
              <a:rPr lang="en-US" sz="1400" dirty="0" err="1" smtClean="0">
                <a:solidFill>
                  <a:schemeClr val="bg1"/>
                </a:solidFill>
              </a:rPr>
              <a:t>ftn</a:t>
            </a:r>
            <a:r>
              <a:rPr lang="en-US" sz="1400" dirty="0" smtClean="0">
                <a:solidFill>
                  <a:schemeClr val="bg1"/>
                </a:solidFill>
              </a:rPr>
              <a:t>: VECTOR File = lp46010.f, Line = 72 </a:t>
            </a:r>
          </a:p>
          <a:p>
            <a:r>
              <a:rPr lang="en-US" sz="1400" dirty="0" smtClean="0">
                <a:solidFill>
                  <a:schemeClr val="bg1"/>
                </a:solidFill>
              </a:rPr>
              <a:t>  A loop starting at line 72 was partially vectorized.</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from restructuring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26</a:t>
            </a:fld>
            <a:endParaRPr lang="en-US" dirty="0"/>
          </a:p>
        </p:txBody>
      </p:sp>
      <p:pic>
        <p:nvPicPr>
          <p:cNvPr id="172034" name="Picture 2"/>
          <p:cNvPicPr>
            <a:picLocks noChangeAspect="1" noChangeArrowheads="1"/>
          </p:cNvPicPr>
          <p:nvPr/>
        </p:nvPicPr>
        <p:blipFill>
          <a:blip r:embed="rId2" cstate="print"/>
          <a:srcRect/>
          <a:stretch>
            <a:fillRect/>
          </a:stretch>
        </p:blipFill>
        <p:spPr bwMode="auto">
          <a:xfrm>
            <a:off x="100668" y="1219200"/>
            <a:ext cx="8881102" cy="5348288"/>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Loop Independent IF Statements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27</a:t>
            </a:fld>
            <a:endParaRPr lang="en-US" dirty="0"/>
          </a:p>
        </p:txBody>
      </p:sp>
      <p:sp>
        <p:nvSpPr>
          <p:cNvPr id="6" name="TextBox 5"/>
          <p:cNvSpPr txBox="1"/>
          <p:nvPr/>
        </p:nvSpPr>
        <p:spPr>
          <a:xfrm>
            <a:off x="228600" y="762000"/>
            <a:ext cx="7109639" cy="5293757"/>
          </a:xfrm>
          <a:prstGeom prst="rect">
            <a:avLst/>
          </a:prstGeom>
          <a:noFill/>
        </p:spPr>
        <p:txBody>
          <a:bodyPr wrap="none" rtlCol="0">
            <a:spAutoFit/>
          </a:bodyPr>
          <a:lstStyle/>
          <a:p>
            <a:r>
              <a:rPr lang="pl-PL" dirty="0" smtClean="0">
                <a:solidFill>
                  <a:schemeClr val="bg1"/>
                </a:solidFill>
              </a:rPr>
              <a:t> </a:t>
            </a:r>
            <a:r>
              <a:rPr lang="en-US" dirty="0" smtClean="0">
                <a:solidFill>
                  <a:schemeClr val="bg1"/>
                </a:solidFill>
              </a:rPr>
              <a:t>   </a:t>
            </a:r>
            <a:r>
              <a:rPr lang="pl-PL" sz="1000" dirty="0" smtClean="0">
                <a:solidFill>
                  <a:schemeClr val="bg1"/>
                </a:solidFill>
                <a:latin typeface="Courier New" pitchFamily="49" charset="0"/>
                <a:cs typeface="Courier New" pitchFamily="49" charset="0"/>
              </a:rPr>
              <a:t>54</a:t>
            </a:r>
            <a:r>
              <a:rPr lang="pl-PL" sz="1000" dirty="0" smtClean="0">
                <a:solidFill>
                  <a:schemeClr val="bg1"/>
                </a:solidFill>
                <a:latin typeface="Courier New" pitchFamily="49" charset="0"/>
                <a:cs typeface="Courier New" pitchFamily="49" charset="0"/>
              </a:rPr>
              <a:t>.  1 b-----------&lt;       DO 47020   J = 1, JMAX</a:t>
            </a:r>
          </a:p>
          <a:p>
            <a:r>
              <a:rPr lang="pl-PL" sz="1000" dirty="0" smtClean="0">
                <a:solidFill>
                  <a:schemeClr val="bg1"/>
                </a:solidFill>
                <a:latin typeface="Courier New" pitchFamily="49" charset="0"/>
                <a:cs typeface="Courier New" pitchFamily="49" charset="0"/>
              </a:rPr>
              <a:t>   55.  1 b b---------&lt;        DO 47020  K = 1, KMAX</a:t>
            </a:r>
          </a:p>
          <a:p>
            <a:r>
              <a:rPr lang="en-US" sz="1000" dirty="0" smtClean="0">
                <a:solidFill>
                  <a:schemeClr val="bg1"/>
                </a:solidFill>
                <a:latin typeface="Courier New" pitchFamily="49" charset="0"/>
                <a:cs typeface="Courier New" pitchFamily="49" charset="0"/>
              </a:rPr>
              <a:t>   56.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4-------&lt;         DO 47020 I = 1, IMAX</a:t>
            </a:r>
          </a:p>
          <a:p>
            <a:r>
              <a:rPr lang="en-US" sz="1000" dirty="0" smtClean="0">
                <a:solidFill>
                  <a:schemeClr val="bg1"/>
                </a:solidFill>
                <a:latin typeface="Courier New" pitchFamily="49" charset="0"/>
                <a:cs typeface="Courier New" pitchFamily="49" charset="0"/>
              </a:rPr>
              <a:t>   57.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JP         = J + 1</a:t>
            </a:r>
          </a:p>
          <a:p>
            <a:r>
              <a:rPr lang="pl-PL" sz="1000" dirty="0" smtClean="0">
                <a:solidFill>
                  <a:schemeClr val="bg1"/>
                </a:solidFill>
                <a:latin typeface="Courier New" pitchFamily="49" charset="0"/>
                <a:cs typeface="Courier New" pitchFamily="49" charset="0"/>
              </a:rPr>
              <a:t>   58.  1 b b 4                  JR         = J - 1</a:t>
            </a:r>
          </a:p>
          <a:p>
            <a:r>
              <a:rPr lang="pl-PL" sz="1000" dirty="0" smtClean="0">
                <a:solidFill>
                  <a:schemeClr val="bg1"/>
                </a:solidFill>
                <a:latin typeface="Courier New" pitchFamily="49" charset="0"/>
                <a:cs typeface="Courier New" pitchFamily="49" charset="0"/>
              </a:rPr>
              <a:t>   59.  1 b b 4                  KP         = K + 1</a:t>
            </a:r>
          </a:p>
          <a:p>
            <a:r>
              <a:rPr lang="da-DK" sz="1000" dirty="0" smtClean="0">
                <a:solidFill>
                  <a:schemeClr val="bg1"/>
                </a:solidFill>
                <a:latin typeface="Courier New" pitchFamily="49" charset="0"/>
                <a:cs typeface="Courier New" pitchFamily="49" charset="0"/>
              </a:rPr>
              <a:t>   60.  1 b b 4                  KR         = K - 1</a:t>
            </a:r>
          </a:p>
          <a:p>
            <a:r>
              <a:rPr lang="en-US" sz="1000" dirty="0" smtClean="0">
                <a:solidFill>
                  <a:schemeClr val="bg1"/>
                </a:solidFill>
                <a:latin typeface="Courier New" pitchFamily="49" charset="0"/>
                <a:cs typeface="Courier New" pitchFamily="49" charset="0"/>
              </a:rPr>
              <a:t>   61.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IP         = I + 1</a:t>
            </a:r>
          </a:p>
          <a:p>
            <a:r>
              <a:rPr lang="pt-BR" sz="1000" dirty="0" smtClean="0">
                <a:solidFill>
                  <a:schemeClr val="bg1"/>
                </a:solidFill>
                <a:latin typeface="Courier New" pitchFamily="49" charset="0"/>
                <a:cs typeface="Courier New" pitchFamily="49" charset="0"/>
              </a:rPr>
              <a:t>   62.  1 b b 4                  IR         = I - 1</a:t>
            </a:r>
          </a:p>
          <a:p>
            <a:r>
              <a:rPr lang="en-US" sz="1000" dirty="0" smtClean="0">
                <a:solidFill>
                  <a:schemeClr val="bg1"/>
                </a:solidFill>
                <a:latin typeface="Courier New" pitchFamily="49" charset="0"/>
                <a:cs typeface="Courier New" pitchFamily="49" charset="0"/>
              </a:rPr>
              <a:t>   63.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IF (J .EQ. 1)     GO TO 50</a:t>
            </a:r>
          </a:p>
          <a:p>
            <a:r>
              <a:rPr lang="en-US" sz="1000" dirty="0" smtClean="0">
                <a:solidFill>
                  <a:schemeClr val="bg1"/>
                </a:solidFill>
                <a:latin typeface="Courier New" pitchFamily="49" charset="0"/>
                <a:cs typeface="Courier New" pitchFamily="49" charset="0"/>
              </a:rPr>
              <a:t>   64.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IF( J .EQ. JMAX) GO TO 51</a:t>
            </a:r>
          </a:p>
          <a:p>
            <a:r>
              <a:rPr lang="en-US" sz="1000" dirty="0" smtClean="0">
                <a:solidFill>
                  <a:schemeClr val="bg1"/>
                </a:solidFill>
                <a:latin typeface="Courier New" pitchFamily="49" charset="0"/>
                <a:cs typeface="Courier New" pitchFamily="49" charset="0"/>
              </a:rPr>
              <a:t>   65.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XJ = ( A(I,JP,K) - A(I,JR,K) ) * DA2</a:t>
            </a:r>
          </a:p>
          <a:p>
            <a:r>
              <a:rPr lang="en-US" sz="1000" dirty="0" smtClean="0">
                <a:solidFill>
                  <a:schemeClr val="bg1"/>
                </a:solidFill>
                <a:latin typeface="Courier New" pitchFamily="49" charset="0"/>
                <a:cs typeface="Courier New" pitchFamily="49" charset="0"/>
              </a:rPr>
              <a:t>   66.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YJ = ( B(I,JP,K) - B(I,JR,K) ) * DA2</a:t>
            </a:r>
          </a:p>
          <a:p>
            <a:r>
              <a:rPr lang="pl-PL" sz="1000" dirty="0" smtClean="0">
                <a:solidFill>
                  <a:schemeClr val="bg1"/>
                </a:solidFill>
                <a:latin typeface="Courier New" pitchFamily="49" charset="0"/>
                <a:cs typeface="Courier New" pitchFamily="49" charset="0"/>
              </a:rPr>
              <a:t>   67.  1 b b 4                    ZJ = ( C(I,JP,K) - C(I,JR,K) ) * DA2</a:t>
            </a:r>
          </a:p>
          <a:p>
            <a:r>
              <a:rPr lang="pl-PL" sz="1000" dirty="0" smtClean="0">
                <a:solidFill>
                  <a:schemeClr val="bg1"/>
                </a:solidFill>
                <a:latin typeface="Courier New" pitchFamily="49" charset="0"/>
                <a:cs typeface="Courier New" pitchFamily="49" charset="0"/>
              </a:rPr>
              <a:t>   68.  1 b b 4                    GO TO 70</a:t>
            </a:r>
          </a:p>
          <a:p>
            <a:r>
              <a:rPr lang="pl-PL" sz="1000" dirty="0" smtClean="0">
                <a:solidFill>
                  <a:schemeClr val="bg1"/>
                </a:solidFill>
                <a:latin typeface="Courier New" pitchFamily="49" charset="0"/>
                <a:cs typeface="Courier New" pitchFamily="49" charset="0"/>
              </a:rPr>
              <a:t>   69.  1 b b 4            50    J1 = J + 1</a:t>
            </a:r>
          </a:p>
          <a:p>
            <a:r>
              <a:rPr lang="pl-PL" sz="1000" dirty="0" smtClean="0">
                <a:solidFill>
                  <a:schemeClr val="bg1"/>
                </a:solidFill>
                <a:latin typeface="Courier New" pitchFamily="49" charset="0"/>
                <a:cs typeface="Courier New" pitchFamily="49" charset="0"/>
              </a:rPr>
              <a:t>   70.  1 b b 4                  J2 = J + 2</a:t>
            </a:r>
          </a:p>
          <a:p>
            <a:r>
              <a:rPr lang="en-US" sz="1000" dirty="0" smtClean="0">
                <a:solidFill>
                  <a:schemeClr val="bg1"/>
                </a:solidFill>
                <a:latin typeface="Courier New" pitchFamily="49" charset="0"/>
                <a:cs typeface="Courier New" pitchFamily="49" charset="0"/>
              </a:rPr>
              <a:t>   71.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XJ = (-3. * A(I,J,K) + 4. * A(I,J1,K) - A(I,J2,K) ) * DA2</a:t>
            </a:r>
          </a:p>
          <a:p>
            <a:r>
              <a:rPr lang="pl-PL" sz="1000" dirty="0" smtClean="0">
                <a:solidFill>
                  <a:schemeClr val="bg1"/>
                </a:solidFill>
                <a:latin typeface="Courier New" pitchFamily="49" charset="0"/>
                <a:cs typeface="Courier New" pitchFamily="49" charset="0"/>
              </a:rPr>
              <a:t>   72.  1 b b 4                  YJ = (-3. * B(I,J,K) + 4. * B(I,J1,K) - B(I,J2,K) ) * DA2</a:t>
            </a:r>
          </a:p>
          <a:p>
            <a:r>
              <a:rPr lang="pl-PL" sz="1000" dirty="0" smtClean="0">
                <a:solidFill>
                  <a:schemeClr val="bg1"/>
                </a:solidFill>
                <a:latin typeface="Courier New" pitchFamily="49" charset="0"/>
                <a:cs typeface="Courier New" pitchFamily="49" charset="0"/>
              </a:rPr>
              <a:t>   73.  1 b b 4                  ZJ = (-3. * C(I,J,K) + 4. * C(I,J1,K) - C(I,J2,K) ) * DA2</a:t>
            </a:r>
          </a:p>
          <a:p>
            <a:r>
              <a:rPr lang="pl-PL" sz="1000" dirty="0" smtClean="0">
                <a:solidFill>
                  <a:schemeClr val="bg1"/>
                </a:solidFill>
                <a:latin typeface="Courier New" pitchFamily="49" charset="0"/>
                <a:cs typeface="Courier New" pitchFamily="49" charset="0"/>
              </a:rPr>
              <a:t>   74.  1 b b 4                  GO TO 70</a:t>
            </a:r>
          </a:p>
          <a:p>
            <a:r>
              <a:rPr lang="pl-PL" sz="1000" dirty="0" smtClean="0">
                <a:solidFill>
                  <a:schemeClr val="bg1"/>
                </a:solidFill>
                <a:latin typeface="Courier New" pitchFamily="49" charset="0"/>
                <a:cs typeface="Courier New" pitchFamily="49" charset="0"/>
              </a:rPr>
              <a:t>   75.  1 b b 4            51    J1 = J - 1</a:t>
            </a:r>
          </a:p>
          <a:p>
            <a:r>
              <a:rPr lang="pl-PL" sz="1000" dirty="0" smtClean="0">
                <a:solidFill>
                  <a:schemeClr val="bg1"/>
                </a:solidFill>
                <a:latin typeface="Courier New" pitchFamily="49" charset="0"/>
                <a:cs typeface="Courier New" pitchFamily="49" charset="0"/>
              </a:rPr>
              <a:t>   76.  1 b b 4                  J2 = J - 2</a:t>
            </a:r>
          </a:p>
          <a:p>
            <a:r>
              <a:rPr lang="en-US" sz="1000" dirty="0" smtClean="0">
                <a:solidFill>
                  <a:schemeClr val="bg1"/>
                </a:solidFill>
                <a:latin typeface="Courier New" pitchFamily="49" charset="0"/>
                <a:cs typeface="Courier New" pitchFamily="49" charset="0"/>
              </a:rPr>
              <a:t>   77.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XJ = ( 3. * A(I,J,K) - 4. * A(I,J1,K) + A(I,J2,K) ) * DA2</a:t>
            </a:r>
          </a:p>
          <a:p>
            <a:r>
              <a:rPr lang="pl-PL" sz="1000" dirty="0" smtClean="0">
                <a:solidFill>
                  <a:schemeClr val="bg1"/>
                </a:solidFill>
                <a:latin typeface="Courier New" pitchFamily="49" charset="0"/>
                <a:cs typeface="Courier New" pitchFamily="49" charset="0"/>
              </a:rPr>
              <a:t>   78.  1 b b 4                  YJ = ( 3. * B(I,J,K) - 4. * B(I,J1,K) + B(I,J2,K) ) * DA2</a:t>
            </a:r>
          </a:p>
          <a:p>
            <a:r>
              <a:rPr lang="pl-PL" sz="1000" dirty="0" smtClean="0">
                <a:solidFill>
                  <a:schemeClr val="bg1"/>
                </a:solidFill>
                <a:latin typeface="Courier New" pitchFamily="49" charset="0"/>
                <a:cs typeface="Courier New" pitchFamily="49" charset="0"/>
              </a:rPr>
              <a:t>   79.  1 b b 4                  ZJ = ( 3. * C(I,J,K) - 4. * C(I,J1,K) + C(I,J2,K) ) * DA2</a:t>
            </a:r>
          </a:p>
          <a:p>
            <a:r>
              <a:rPr lang="en-US" sz="1000" dirty="0" smtClean="0">
                <a:solidFill>
                  <a:schemeClr val="bg1"/>
                </a:solidFill>
                <a:latin typeface="Courier New" pitchFamily="49" charset="0"/>
                <a:cs typeface="Courier New" pitchFamily="49" charset="0"/>
              </a:rPr>
              <a:t>   80.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70    CONTINUE</a:t>
            </a:r>
          </a:p>
          <a:p>
            <a:r>
              <a:rPr lang="en-US" sz="1000" dirty="0" smtClean="0">
                <a:solidFill>
                  <a:schemeClr val="bg1"/>
                </a:solidFill>
                <a:latin typeface="Courier New" pitchFamily="49" charset="0"/>
                <a:cs typeface="Courier New" pitchFamily="49" charset="0"/>
              </a:rPr>
              <a:t>   81.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IF (K .EQ. 1)     GO TO 52</a:t>
            </a:r>
          </a:p>
          <a:p>
            <a:r>
              <a:rPr lang="en-US" sz="1000" dirty="0" smtClean="0">
                <a:solidFill>
                  <a:schemeClr val="bg1"/>
                </a:solidFill>
                <a:latin typeface="Courier New" pitchFamily="49" charset="0"/>
                <a:cs typeface="Courier New" pitchFamily="49" charset="0"/>
              </a:rPr>
              <a:t>   82.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IF (K .EQ. KMAX) GO TO 53</a:t>
            </a:r>
          </a:p>
          <a:p>
            <a:r>
              <a:rPr lang="pl-PL" sz="1000" dirty="0" smtClean="0">
                <a:solidFill>
                  <a:schemeClr val="bg1"/>
                </a:solidFill>
                <a:latin typeface="Courier New" pitchFamily="49" charset="0"/>
                <a:cs typeface="Courier New" pitchFamily="49" charset="0"/>
              </a:rPr>
              <a:t>   83.  1 b b 4                    XK = ( A(I,J,KP) - A(I,J,KR) ) * DB2</a:t>
            </a:r>
          </a:p>
          <a:p>
            <a:r>
              <a:rPr lang="en-US" sz="1000" dirty="0" smtClean="0">
                <a:solidFill>
                  <a:schemeClr val="bg1"/>
                </a:solidFill>
                <a:latin typeface="Courier New" pitchFamily="49" charset="0"/>
                <a:cs typeface="Courier New" pitchFamily="49" charset="0"/>
              </a:rPr>
              <a:t>   84.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YK = ( B(I,J,KP) - B(I,J,KR) ) * DB2</a:t>
            </a:r>
          </a:p>
          <a:p>
            <a:r>
              <a:rPr lang="en-US" sz="1000" dirty="0" smtClean="0">
                <a:solidFill>
                  <a:schemeClr val="bg1"/>
                </a:solidFill>
                <a:latin typeface="Courier New" pitchFamily="49" charset="0"/>
                <a:cs typeface="Courier New" pitchFamily="49" charset="0"/>
              </a:rPr>
              <a:t>   85.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ZK = ( C(I,J,KP) - C(I,J,KR) ) * DB2</a:t>
            </a:r>
          </a:p>
          <a:p>
            <a:r>
              <a:rPr lang="pl-PL" sz="1000" dirty="0" smtClean="0">
                <a:solidFill>
                  <a:schemeClr val="bg1"/>
                </a:solidFill>
                <a:latin typeface="Courier New" pitchFamily="49" charset="0"/>
                <a:cs typeface="Courier New" pitchFamily="49" charset="0"/>
              </a:rPr>
              <a:t>   86.  1 b b 4                    GO TO </a:t>
            </a:r>
            <a:r>
              <a:rPr lang="pl-PL" sz="1000" dirty="0" smtClean="0">
                <a:solidFill>
                  <a:schemeClr val="bg1"/>
                </a:solidFill>
                <a:latin typeface="Courier New" pitchFamily="49" charset="0"/>
                <a:cs typeface="Courier New" pitchFamily="49" charset="0"/>
              </a:rPr>
              <a:t>71</a:t>
            </a:r>
            <a:endParaRPr lang="pl-PL" sz="1000" dirty="0" smtClean="0">
              <a:solidFill>
                <a:schemeClr val="bg1"/>
              </a:solidFill>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Loop Independent IF Statements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28</a:t>
            </a:fld>
            <a:endParaRPr lang="en-US" dirty="0"/>
          </a:p>
        </p:txBody>
      </p:sp>
      <p:sp>
        <p:nvSpPr>
          <p:cNvPr id="6" name="TextBox 5"/>
          <p:cNvSpPr txBox="1"/>
          <p:nvPr/>
        </p:nvSpPr>
        <p:spPr>
          <a:xfrm>
            <a:off x="228600" y="762000"/>
            <a:ext cx="7109639" cy="5478423"/>
          </a:xfrm>
          <a:prstGeom prst="rect">
            <a:avLst/>
          </a:prstGeom>
          <a:noFill/>
        </p:spPr>
        <p:txBody>
          <a:bodyPr wrap="none" rtlCol="0">
            <a:spAutoFit/>
          </a:bodyPr>
          <a:lstStyle/>
          <a:p>
            <a:r>
              <a:rPr lang="en-US" sz="1000" dirty="0" smtClean="0">
                <a:solidFill>
                  <a:schemeClr val="bg1"/>
                </a:solidFill>
                <a:latin typeface="Courier New" pitchFamily="49" charset="0"/>
                <a:cs typeface="Courier New" pitchFamily="49" charset="0"/>
              </a:rPr>
              <a:t>   </a:t>
            </a:r>
            <a:r>
              <a:rPr lang="pl-PL" sz="1000" dirty="0" smtClean="0">
                <a:solidFill>
                  <a:schemeClr val="bg1"/>
                </a:solidFill>
                <a:latin typeface="Courier New" pitchFamily="49" charset="0"/>
                <a:cs typeface="Courier New" pitchFamily="49" charset="0"/>
              </a:rPr>
              <a:t>87</a:t>
            </a:r>
            <a:r>
              <a:rPr lang="pl-PL" sz="1000" dirty="0" smtClean="0">
                <a:solidFill>
                  <a:schemeClr val="bg1"/>
                </a:solidFill>
                <a:latin typeface="Courier New" pitchFamily="49" charset="0"/>
                <a:cs typeface="Courier New" pitchFamily="49" charset="0"/>
              </a:rPr>
              <a:t>.  1 b b 4            52    K1 = K + 1</a:t>
            </a:r>
          </a:p>
          <a:p>
            <a:r>
              <a:rPr lang="pl-PL" sz="1000" dirty="0" smtClean="0">
                <a:solidFill>
                  <a:schemeClr val="bg1"/>
                </a:solidFill>
                <a:latin typeface="Courier New" pitchFamily="49" charset="0"/>
                <a:cs typeface="Courier New" pitchFamily="49" charset="0"/>
              </a:rPr>
              <a:t>   88.  1 b b 4                  K2 = K + 2</a:t>
            </a:r>
          </a:p>
          <a:p>
            <a:r>
              <a:rPr lang="pl-PL" sz="1000" dirty="0" smtClean="0">
                <a:solidFill>
                  <a:schemeClr val="bg1"/>
                </a:solidFill>
                <a:latin typeface="Courier New" pitchFamily="49" charset="0"/>
                <a:cs typeface="Courier New" pitchFamily="49" charset="0"/>
              </a:rPr>
              <a:t>   89.  1 b b 4                  XK = (-3. * A(I,J,K) + 4. * A(I,J,K1) - A(I,J,K2) ) * DB2</a:t>
            </a:r>
          </a:p>
          <a:p>
            <a:r>
              <a:rPr lang="pl-PL" sz="1000" dirty="0" smtClean="0">
                <a:solidFill>
                  <a:schemeClr val="bg1"/>
                </a:solidFill>
                <a:latin typeface="Courier New" pitchFamily="49" charset="0"/>
                <a:cs typeface="Courier New" pitchFamily="49" charset="0"/>
              </a:rPr>
              <a:t>   90.  1 b b 4                  YK = (-3. * B(I,J,K) + 4. * B(I,J,K1) - B(I,J,K2) ) * DB2</a:t>
            </a:r>
          </a:p>
          <a:p>
            <a:r>
              <a:rPr lang="pl-PL" sz="1000" dirty="0" smtClean="0">
                <a:solidFill>
                  <a:schemeClr val="bg1"/>
                </a:solidFill>
                <a:latin typeface="Courier New" pitchFamily="49" charset="0"/>
                <a:cs typeface="Courier New" pitchFamily="49" charset="0"/>
              </a:rPr>
              <a:t>   91.  1 b b 4                  ZK = (-3. * C(I,J,K) + 4. * C(I,J,K1) - C(I,J,K2) ) * DB2</a:t>
            </a:r>
          </a:p>
          <a:p>
            <a:r>
              <a:rPr lang="pl-PL" sz="1000" dirty="0" smtClean="0">
                <a:solidFill>
                  <a:schemeClr val="bg1"/>
                </a:solidFill>
                <a:latin typeface="Courier New" pitchFamily="49" charset="0"/>
                <a:cs typeface="Courier New" pitchFamily="49" charset="0"/>
              </a:rPr>
              <a:t>   92.  1 b b 4                  GO TO 71</a:t>
            </a:r>
          </a:p>
          <a:p>
            <a:r>
              <a:rPr lang="pl-PL" sz="1000" dirty="0" smtClean="0">
                <a:solidFill>
                  <a:schemeClr val="bg1"/>
                </a:solidFill>
                <a:latin typeface="Courier New" pitchFamily="49" charset="0"/>
                <a:cs typeface="Courier New" pitchFamily="49" charset="0"/>
              </a:rPr>
              <a:t>   93.  1 b b 4            53    K1 = K - 1</a:t>
            </a:r>
          </a:p>
          <a:p>
            <a:r>
              <a:rPr lang="pl-PL" sz="1000" dirty="0" smtClean="0">
                <a:solidFill>
                  <a:schemeClr val="bg1"/>
                </a:solidFill>
                <a:latin typeface="Courier New" pitchFamily="49" charset="0"/>
                <a:cs typeface="Courier New" pitchFamily="49" charset="0"/>
              </a:rPr>
              <a:t>   94.  1 b b 4                  K2 = K - 2</a:t>
            </a:r>
          </a:p>
          <a:p>
            <a:r>
              <a:rPr lang="pl-PL" sz="1000" dirty="0" smtClean="0">
                <a:solidFill>
                  <a:schemeClr val="bg1"/>
                </a:solidFill>
                <a:latin typeface="Courier New" pitchFamily="49" charset="0"/>
                <a:cs typeface="Courier New" pitchFamily="49" charset="0"/>
              </a:rPr>
              <a:t>   95.  1 b b 4                  XK = ( 3. * A(I,J,K) - 4. * A(I,J,K1) + A(I,J,K2) ) * DB2</a:t>
            </a:r>
          </a:p>
          <a:p>
            <a:r>
              <a:rPr lang="pl-PL" sz="1000" dirty="0" smtClean="0">
                <a:solidFill>
                  <a:schemeClr val="bg1"/>
                </a:solidFill>
                <a:latin typeface="Courier New" pitchFamily="49" charset="0"/>
                <a:cs typeface="Courier New" pitchFamily="49" charset="0"/>
              </a:rPr>
              <a:t>   96.  1 b b 4                  YK = ( 3. * B(I,J,K) - 4. * B(I,J,K1) + B(I,J,K2) ) * DB2</a:t>
            </a:r>
          </a:p>
          <a:p>
            <a:r>
              <a:rPr lang="pl-PL" sz="1000" dirty="0" smtClean="0">
                <a:solidFill>
                  <a:schemeClr val="bg1"/>
                </a:solidFill>
                <a:latin typeface="Courier New" pitchFamily="49" charset="0"/>
                <a:cs typeface="Courier New" pitchFamily="49" charset="0"/>
              </a:rPr>
              <a:t>   97.  1 b b 4                  ZK = ( 3. * C(I,J,K) - 4. * C(I,J,K1) + C(I,J,K2) ) * DB2</a:t>
            </a:r>
          </a:p>
          <a:p>
            <a:r>
              <a:rPr lang="en-US" sz="1000" dirty="0" smtClean="0">
                <a:solidFill>
                  <a:schemeClr val="bg1"/>
                </a:solidFill>
                <a:latin typeface="Courier New" pitchFamily="49" charset="0"/>
                <a:cs typeface="Courier New" pitchFamily="49" charset="0"/>
              </a:rPr>
              <a:t>   98.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71    CONTINUE</a:t>
            </a:r>
          </a:p>
          <a:p>
            <a:r>
              <a:rPr lang="en-US" sz="1000" dirty="0" smtClean="0">
                <a:solidFill>
                  <a:schemeClr val="bg1"/>
                </a:solidFill>
                <a:latin typeface="Courier New" pitchFamily="49" charset="0"/>
                <a:cs typeface="Courier New" pitchFamily="49" charset="0"/>
              </a:rPr>
              <a:t>   99.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IF (I .EQ. 1)     GO TO 54</a:t>
            </a:r>
          </a:p>
          <a:p>
            <a:r>
              <a:rPr lang="en-US" sz="1000" dirty="0" smtClean="0">
                <a:solidFill>
                  <a:schemeClr val="bg1"/>
                </a:solidFill>
                <a:latin typeface="Courier New" pitchFamily="49" charset="0"/>
                <a:cs typeface="Courier New" pitchFamily="49" charset="0"/>
              </a:rPr>
              <a:t>  100.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IF (I .EQ. IMAX) GO TO 55</a:t>
            </a:r>
          </a:p>
          <a:p>
            <a:r>
              <a:rPr lang="pt-BR" sz="1000" dirty="0" smtClean="0">
                <a:solidFill>
                  <a:schemeClr val="bg1"/>
                </a:solidFill>
                <a:latin typeface="Courier New" pitchFamily="49" charset="0"/>
                <a:cs typeface="Courier New" pitchFamily="49" charset="0"/>
              </a:rPr>
              <a:t>  101.  1 b b 4                    XI = ( A(IP,J,K) - A(IR,J,K) ) * DC2</a:t>
            </a:r>
          </a:p>
          <a:p>
            <a:r>
              <a:rPr lang="en-US" sz="1000" dirty="0" smtClean="0">
                <a:solidFill>
                  <a:schemeClr val="bg1"/>
                </a:solidFill>
                <a:latin typeface="Courier New" pitchFamily="49" charset="0"/>
                <a:cs typeface="Courier New" pitchFamily="49" charset="0"/>
              </a:rPr>
              <a:t>  102.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YI = ( B(IP,J,K) - B(IR,J,K) ) * DC2</a:t>
            </a:r>
          </a:p>
          <a:p>
            <a:r>
              <a:rPr lang="en-US" sz="1000" dirty="0" smtClean="0">
                <a:solidFill>
                  <a:schemeClr val="bg1"/>
                </a:solidFill>
                <a:latin typeface="Courier New" pitchFamily="49" charset="0"/>
                <a:cs typeface="Courier New" pitchFamily="49" charset="0"/>
              </a:rPr>
              <a:t>  103.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ZI = ( C(IP,J,K) - C(IR,J,K) ) * DC2</a:t>
            </a:r>
          </a:p>
          <a:p>
            <a:r>
              <a:rPr lang="pl-PL" sz="1000" dirty="0" smtClean="0">
                <a:solidFill>
                  <a:schemeClr val="bg1"/>
                </a:solidFill>
                <a:latin typeface="Courier New" pitchFamily="49" charset="0"/>
                <a:cs typeface="Courier New" pitchFamily="49" charset="0"/>
              </a:rPr>
              <a:t>  104.  1 b b 4                    GO TO 60</a:t>
            </a:r>
          </a:p>
          <a:p>
            <a:r>
              <a:rPr lang="en-US" sz="1000" dirty="0" smtClean="0">
                <a:solidFill>
                  <a:schemeClr val="bg1"/>
                </a:solidFill>
                <a:latin typeface="Courier New" pitchFamily="49" charset="0"/>
                <a:cs typeface="Courier New" pitchFamily="49" charset="0"/>
              </a:rPr>
              <a:t>  105.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54    I1 = I + 1</a:t>
            </a:r>
          </a:p>
          <a:p>
            <a:r>
              <a:rPr lang="en-US" sz="1000" dirty="0" smtClean="0">
                <a:solidFill>
                  <a:schemeClr val="bg1"/>
                </a:solidFill>
                <a:latin typeface="Courier New" pitchFamily="49" charset="0"/>
                <a:cs typeface="Courier New" pitchFamily="49" charset="0"/>
              </a:rPr>
              <a:t>  106.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I2 = I + 2</a:t>
            </a:r>
          </a:p>
          <a:p>
            <a:r>
              <a:rPr lang="pl-PL" sz="1000" dirty="0" smtClean="0">
                <a:solidFill>
                  <a:schemeClr val="bg1"/>
                </a:solidFill>
                <a:latin typeface="Courier New" pitchFamily="49" charset="0"/>
                <a:cs typeface="Courier New" pitchFamily="49" charset="0"/>
              </a:rPr>
              <a:t>  107.  1 b b 4                  XI = (-3. * A(I,J,K) + 4. * A(I1,J,K) - A(I2,J,K) ) * DC2</a:t>
            </a:r>
          </a:p>
          <a:p>
            <a:r>
              <a:rPr lang="pl-PL" sz="1000" dirty="0" smtClean="0">
                <a:solidFill>
                  <a:schemeClr val="bg1"/>
                </a:solidFill>
                <a:latin typeface="Courier New" pitchFamily="49" charset="0"/>
                <a:cs typeface="Courier New" pitchFamily="49" charset="0"/>
              </a:rPr>
              <a:t>  108.  1 b b 4                  YI = (-3. * B(I,J,K) + 4. * B(I1,J,K) - B(I2,J,K) ) * DC2</a:t>
            </a:r>
          </a:p>
          <a:p>
            <a:r>
              <a:rPr lang="pl-PL" sz="1000" dirty="0" smtClean="0">
                <a:solidFill>
                  <a:schemeClr val="bg1"/>
                </a:solidFill>
                <a:latin typeface="Courier New" pitchFamily="49" charset="0"/>
                <a:cs typeface="Courier New" pitchFamily="49" charset="0"/>
              </a:rPr>
              <a:t>  109.  1 b b 4                  ZI = (-3. * C(I,J,K) + 4. * C(I1,J,K) - C(I2,J,K) ) * DC2</a:t>
            </a:r>
          </a:p>
          <a:p>
            <a:r>
              <a:rPr lang="pl-PL" sz="1000" dirty="0" smtClean="0">
                <a:solidFill>
                  <a:schemeClr val="bg1"/>
                </a:solidFill>
                <a:latin typeface="Courier New" pitchFamily="49" charset="0"/>
                <a:cs typeface="Courier New" pitchFamily="49" charset="0"/>
              </a:rPr>
              <a:t>  110.  1 b b 4                  GO TO 60</a:t>
            </a:r>
          </a:p>
          <a:p>
            <a:r>
              <a:rPr lang="en-US" sz="1000" dirty="0" smtClean="0">
                <a:solidFill>
                  <a:schemeClr val="bg1"/>
                </a:solidFill>
                <a:latin typeface="Courier New" pitchFamily="49" charset="0"/>
                <a:cs typeface="Courier New" pitchFamily="49" charset="0"/>
              </a:rPr>
              <a:t>  111.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55    I1 = I - 1</a:t>
            </a:r>
          </a:p>
          <a:p>
            <a:r>
              <a:rPr lang="en-US" sz="1000" dirty="0" smtClean="0">
                <a:solidFill>
                  <a:schemeClr val="bg1"/>
                </a:solidFill>
                <a:latin typeface="Courier New" pitchFamily="49" charset="0"/>
                <a:cs typeface="Courier New" pitchFamily="49" charset="0"/>
              </a:rPr>
              <a:t>  112.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I2 = I - 2</a:t>
            </a:r>
          </a:p>
          <a:p>
            <a:r>
              <a:rPr lang="pl-PL" sz="1000" dirty="0" smtClean="0">
                <a:solidFill>
                  <a:schemeClr val="bg1"/>
                </a:solidFill>
                <a:latin typeface="Courier New" pitchFamily="49" charset="0"/>
                <a:cs typeface="Courier New" pitchFamily="49" charset="0"/>
              </a:rPr>
              <a:t>  113.  1 b b 4                  XI = ( 3. * A(I,J,K) - 4. * A(I1,J,K) + A(I2,J,K) ) * DC2</a:t>
            </a:r>
          </a:p>
          <a:p>
            <a:r>
              <a:rPr lang="pl-PL" sz="1000" dirty="0" smtClean="0">
                <a:solidFill>
                  <a:schemeClr val="bg1"/>
                </a:solidFill>
                <a:latin typeface="Courier New" pitchFamily="49" charset="0"/>
                <a:cs typeface="Courier New" pitchFamily="49" charset="0"/>
              </a:rPr>
              <a:t>  114.  1 b b 4                  YI = ( 3. * B(I,J,K) - 4. * B(I1,J,K) + B(I2,J,K) ) * DC2</a:t>
            </a:r>
          </a:p>
          <a:p>
            <a:r>
              <a:rPr lang="pl-PL" sz="1000" dirty="0" smtClean="0">
                <a:solidFill>
                  <a:schemeClr val="bg1"/>
                </a:solidFill>
                <a:latin typeface="Courier New" pitchFamily="49" charset="0"/>
                <a:cs typeface="Courier New" pitchFamily="49" charset="0"/>
              </a:rPr>
              <a:t>  115.  1 b b 4                  ZI = ( 3. * C(I,J,K) - 4. * C(I1,J,K) + C(I2,J,K) ) * DC2</a:t>
            </a:r>
          </a:p>
          <a:p>
            <a:r>
              <a:rPr lang="en-US" sz="1000" dirty="0" smtClean="0">
                <a:solidFill>
                  <a:schemeClr val="bg1"/>
                </a:solidFill>
                <a:latin typeface="Courier New" pitchFamily="49" charset="0"/>
                <a:cs typeface="Courier New" pitchFamily="49" charset="0"/>
              </a:rPr>
              <a:t>  116.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60    CONTINUE</a:t>
            </a:r>
          </a:p>
          <a:p>
            <a:r>
              <a:rPr lang="en-US" sz="1000" dirty="0" smtClean="0">
                <a:solidFill>
                  <a:schemeClr val="bg1"/>
                </a:solidFill>
                <a:latin typeface="Courier New" pitchFamily="49" charset="0"/>
                <a:cs typeface="Courier New" pitchFamily="49" charset="0"/>
              </a:rPr>
              <a:t>  117.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DINV     = XJ * YK * ZI  +  YJ * ZK * XI  +  ZJ * XK * YI</a:t>
            </a:r>
          </a:p>
          <a:p>
            <a:r>
              <a:rPr lang="en-US" sz="1000" dirty="0" smtClean="0">
                <a:solidFill>
                  <a:schemeClr val="bg1"/>
                </a:solidFill>
                <a:latin typeface="Courier New" pitchFamily="49" charset="0"/>
                <a:cs typeface="Courier New" pitchFamily="49" charset="0"/>
              </a:rPr>
              <a:t>  118.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            - XJ * ZK * YI  -  YJ * XK * ZI  -  ZJ * YK * XI</a:t>
            </a:r>
          </a:p>
          <a:p>
            <a:r>
              <a:rPr lang="en-US" sz="1000" dirty="0" smtClean="0">
                <a:solidFill>
                  <a:schemeClr val="bg1"/>
                </a:solidFill>
                <a:latin typeface="Courier New" pitchFamily="49" charset="0"/>
                <a:cs typeface="Courier New" pitchFamily="49" charset="0"/>
              </a:rPr>
              <a:t>  119.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                  D(I,J,K) = 1. / (DINV + 1.E-20)</a:t>
            </a:r>
          </a:p>
          <a:p>
            <a:r>
              <a:rPr lang="en-US" sz="1000" dirty="0" smtClean="0">
                <a:solidFill>
                  <a:schemeClr val="bg1"/>
                </a:solidFill>
                <a:latin typeface="Courier New" pitchFamily="49" charset="0"/>
                <a:cs typeface="Courier New" pitchFamily="49" charset="0"/>
              </a:rPr>
              <a:t>  120.  1 b </a:t>
            </a:r>
            <a:r>
              <a:rPr lang="en-US" sz="1000" dirty="0" err="1" smtClean="0">
                <a:solidFill>
                  <a:schemeClr val="bg1"/>
                </a:solidFill>
                <a:latin typeface="Courier New" pitchFamily="49" charset="0"/>
                <a:cs typeface="Courier New" pitchFamily="49" charset="0"/>
              </a:rPr>
              <a:t>b</a:t>
            </a:r>
            <a:r>
              <a:rPr lang="en-US" sz="1000" dirty="0" smtClean="0">
                <a:solidFill>
                  <a:schemeClr val="bg1"/>
                </a:solidFill>
                <a:latin typeface="Courier New" pitchFamily="49" charset="0"/>
                <a:cs typeface="Courier New" pitchFamily="49" charset="0"/>
              </a:rPr>
              <a:t> 4-----&gt;&gt;&gt; 47020 CONTINUE</a:t>
            </a:r>
          </a:p>
          <a:p>
            <a:endParaRPr lang="en-US" sz="1000" dirty="0">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Compiler Listing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29</a:t>
            </a:fld>
            <a:endParaRPr lang="en-US" dirty="0"/>
          </a:p>
        </p:txBody>
      </p:sp>
      <p:sp>
        <p:nvSpPr>
          <p:cNvPr id="6" name="TextBox 5"/>
          <p:cNvSpPr txBox="1"/>
          <p:nvPr/>
        </p:nvSpPr>
        <p:spPr>
          <a:xfrm>
            <a:off x="228600" y="990600"/>
            <a:ext cx="8896731" cy="4770537"/>
          </a:xfrm>
          <a:prstGeom prst="rect">
            <a:avLst/>
          </a:prstGeom>
          <a:noFill/>
        </p:spPr>
        <p:txBody>
          <a:bodyPr wrap="none" rtlCol="0">
            <a:spAutoFit/>
          </a:bodyPr>
          <a:lstStyle/>
          <a:p>
            <a:r>
              <a:rPr lang="en-US" sz="1600" dirty="0" smtClean="0">
                <a:solidFill>
                  <a:schemeClr val="bg1"/>
                </a:solidFill>
              </a:rPr>
              <a:t>ftn-6294 </a:t>
            </a:r>
            <a:r>
              <a:rPr lang="en-US" sz="1600" dirty="0" err="1" smtClean="0">
                <a:solidFill>
                  <a:schemeClr val="bg1"/>
                </a:solidFill>
              </a:rPr>
              <a:t>ftn</a:t>
            </a:r>
            <a:r>
              <a:rPr lang="en-US" sz="1600" dirty="0" smtClean="0">
                <a:solidFill>
                  <a:schemeClr val="bg1"/>
                </a:solidFill>
              </a:rPr>
              <a:t>: VECTOR File = lp47020.f, Line = 54 </a:t>
            </a:r>
          </a:p>
          <a:p>
            <a:r>
              <a:rPr lang="en-US" sz="1600" dirty="0" smtClean="0">
                <a:solidFill>
                  <a:schemeClr val="bg1"/>
                </a:solidFill>
              </a:rPr>
              <a:t>  A loop starting at line 54 was not vectorized because a better candidate was found at line 56.</a:t>
            </a:r>
          </a:p>
          <a:p>
            <a:endParaRPr lang="en-US" sz="1600" dirty="0" smtClean="0">
              <a:solidFill>
                <a:schemeClr val="bg1"/>
              </a:solidFill>
            </a:endParaRPr>
          </a:p>
          <a:p>
            <a:r>
              <a:rPr lang="en-US" sz="1600" dirty="0" smtClean="0">
                <a:solidFill>
                  <a:schemeClr val="bg1"/>
                </a:solidFill>
              </a:rPr>
              <a:t>ftn-6049 </a:t>
            </a:r>
            <a:r>
              <a:rPr lang="en-US" sz="1600" dirty="0" err="1" smtClean="0">
                <a:solidFill>
                  <a:schemeClr val="bg1"/>
                </a:solidFill>
              </a:rPr>
              <a:t>ftn</a:t>
            </a:r>
            <a:r>
              <a:rPr lang="en-US" sz="1600" dirty="0" smtClean="0">
                <a:solidFill>
                  <a:schemeClr val="bg1"/>
                </a:solidFill>
              </a:rPr>
              <a:t>: SCALAR File = lp47020.f, Line = 54 </a:t>
            </a:r>
          </a:p>
          <a:p>
            <a:r>
              <a:rPr lang="en-US" sz="1600" dirty="0" smtClean="0">
                <a:solidFill>
                  <a:schemeClr val="bg1"/>
                </a:solidFill>
              </a:rPr>
              <a:t>  A loop starting at line 54 was blocked with block size 16.</a:t>
            </a:r>
          </a:p>
          <a:p>
            <a:endParaRPr lang="en-US" sz="1600" dirty="0" smtClean="0">
              <a:solidFill>
                <a:schemeClr val="bg1"/>
              </a:solidFill>
            </a:endParaRPr>
          </a:p>
          <a:p>
            <a:r>
              <a:rPr lang="en-US" sz="1600" dirty="0" smtClean="0">
                <a:solidFill>
                  <a:schemeClr val="bg1"/>
                </a:solidFill>
              </a:rPr>
              <a:t>ftn-6294 </a:t>
            </a:r>
            <a:r>
              <a:rPr lang="en-US" sz="1600" dirty="0" err="1" smtClean="0">
                <a:solidFill>
                  <a:schemeClr val="bg1"/>
                </a:solidFill>
              </a:rPr>
              <a:t>ftn</a:t>
            </a:r>
            <a:r>
              <a:rPr lang="en-US" sz="1600" dirty="0" smtClean="0">
                <a:solidFill>
                  <a:schemeClr val="bg1"/>
                </a:solidFill>
              </a:rPr>
              <a:t>: VECTOR File = lp47020.f, Line = 55 </a:t>
            </a:r>
          </a:p>
          <a:p>
            <a:r>
              <a:rPr lang="en-US" sz="1600" dirty="0" smtClean="0">
                <a:solidFill>
                  <a:schemeClr val="bg1"/>
                </a:solidFill>
              </a:rPr>
              <a:t>  A loop starting at line 55 was not vectorized because a better candidate was found at line 56.</a:t>
            </a:r>
          </a:p>
          <a:p>
            <a:endParaRPr lang="en-US" sz="1600" dirty="0" smtClean="0">
              <a:solidFill>
                <a:schemeClr val="bg1"/>
              </a:solidFill>
            </a:endParaRPr>
          </a:p>
          <a:p>
            <a:r>
              <a:rPr lang="en-US" sz="1600" dirty="0" smtClean="0">
                <a:solidFill>
                  <a:schemeClr val="bg1"/>
                </a:solidFill>
              </a:rPr>
              <a:t>ftn-6049 </a:t>
            </a:r>
            <a:r>
              <a:rPr lang="en-US" sz="1600" dirty="0" err="1" smtClean="0">
                <a:solidFill>
                  <a:schemeClr val="bg1"/>
                </a:solidFill>
              </a:rPr>
              <a:t>ftn</a:t>
            </a:r>
            <a:r>
              <a:rPr lang="en-US" sz="1600" dirty="0" smtClean="0">
                <a:solidFill>
                  <a:schemeClr val="bg1"/>
                </a:solidFill>
              </a:rPr>
              <a:t>: SCALAR File = lp47020.f, Line = 55 </a:t>
            </a:r>
          </a:p>
          <a:p>
            <a:r>
              <a:rPr lang="en-US" sz="1600" dirty="0" smtClean="0">
                <a:solidFill>
                  <a:schemeClr val="bg1"/>
                </a:solidFill>
              </a:rPr>
              <a:t>  A loop starting at line 55 was blocked with block size 2.</a:t>
            </a:r>
          </a:p>
          <a:p>
            <a:endParaRPr lang="en-US" sz="1600" dirty="0" smtClean="0">
              <a:solidFill>
                <a:schemeClr val="bg1"/>
              </a:solidFill>
            </a:endParaRPr>
          </a:p>
          <a:p>
            <a:r>
              <a:rPr lang="en-US" sz="1600" dirty="0" smtClean="0">
                <a:solidFill>
                  <a:schemeClr val="bg1"/>
                </a:solidFill>
              </a:rPr>
              <a:t>ftn-6270 </a:t>
            </a:r>
            <a:r>
              <a:rPr lang="en-US" sz="1600" dirty="0" err="1" smtClean="0">
                <a:solidFill>
                  <a:schemeClr val="bg1"/>
                </a:solidFill>
              </a:rPr>
              <a:t>ftn</a:t>
            </a:r>
            <a:r>
              <a:rPr lang="en-US" sz="1600" dirty="0" smtClean="0">
                <a:solidFill>
                  <a:schemeClr val="bg1"/>
                </a:solidFill>
              </a:rPr>
              <a:t>: VECTOR File = lp47020.f, Line = 56 </a:t>
            </a:r>
          </a:p>
          <a:p>
            <a:r>
              <a:rPr lang="en-US" sz="1600" dirty="0" smtClean="0">
                <a:solidFill>
                  <a:schemeClr val="bg1"/>
                </a:solidFill>
              </a:rPr>
              <a:t>  A loop starting at line 56 was not vectorized because it contains conditional code which is </a:t>
            </a:r>
            <a:r>
              <a:rPr lang="en-US" sz="1600" dirty="0" smtClean="0">
                <a:solidFill>
                  <a:schemeClr val="bg1"/>
                </a:solidFill>
              </a:rPr>
              <a:t>more</a:t>
            </a:r>
          </a:p>
          <a:p>
            <a:r>
              <a:rPr lang="en-US" sz="1600" dirty="0" smtClean="0">
                <a:solidFill>
                  <a:schemeClr val="bg1"/>
                </a:solidFill>
              </a:rPr>
              <a:t> </a:t>
            </a:r>
            <a:r>
              <a:rPr lang="en-US" sz="1600" dirty="0" smtClean="0">
                <a:solidFill>
                  <a:schemeClr val="bg1"/>
                </a:solidFill>
              </a:rPr>
              <a:t> </a:t>
            </a:r>
            <a:r>
              <a:rPr lang="en-US" sz="1600" dirty="0" smtClean="0">
                <a:solidFill>
                  <a:schemeClr val="bg1"/>
                </a:solidFill>
              </a:rPr>
              <a:t>efficient if executed in </a:t>
            </a:r>
            <a:r>
              <a:rPr lang="en-US" sz="1600" dirty="0" smtClean="0">
                <a:solidFill>
                  <a:schemeClr val="bg1"/>
                </a:solidFill>
              </a:rPr>
              <a:t>scalar mode</a:t>
            </a:r>
            <a:r>
              <a:rPr lang="en-US" sz="1600" dirty="0" smtClean="0">
                <a:solidFill>
                  <a:schemeClr val="bg1"/>
                </a:solidFill>
              </a:rPr>
              <a:t>.</a:t>
            </a:r>
          </a:p>
          <a:p>
            <a:endParaRPr lang="en-US" sz="1600" dirty="0" smtClean="0">
              <a:solidFill>
                <a:schemeClr val="bg1"/>
              </a:solidFill>
            </a:endParaRPr>
          </a:p>
          <a:p>
            <a:r>
              <a:rPr lang="en-US" sz="1600" dirty="0" smtClean="0">
                <a:solidFill>
                  <a:schemeClr val="bg1"/>
                </a:solidFill>
              </a:rPr>
              <a:t>ftn-6010 </a:t>
            </a:r>
            <a:r>
              <a:rPr lang="en-US" sz="1600" dirty="0" err="1" smtClean="0">
                <a:solidFill>
                  <a:schemeClr val="bg1"/>
                </a:solidFill>
              </a:rPr>
              <a:t>ftn</a:t>
            </a:r>
            <a:r>
              <a:rPr lang="en-US" sz="1600" dirty="0" smtClean="0">
                <a:solidFill>
                  <a:schemeClr val="bg1"/>
                </a:solidFill>
              </a:rPr>
              <a:t>: SCALAR File = lp47020.f, Line = 119 </a:t>
            </a:r>
          </a:p>
          <a:p>
            <a:r>
              <a:rPr lang="en-US" sz="1600" dirty="0" smtClean="0">
                <a:solidFill>
                  <a:schemeClr val="bg1"/>
                </a:solidFill>
              </a:rPr>
              <a:t>  A divide was turned into a multiply by a reciprocal</a:t>
            </a:r>
          </a:p>
          <a:p>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is vectorization?</a:t>
            </a:r>
          </a:p>
          <a:p>
            <a:r>
              <a:rPr lang="en-US" dirty="0" smtClean="0"/>
              <a:t>Memory accessing issues</a:t>
            </a:r>
          </a:p>
          <a:p>
            <a:r>
              <a:rPr lang="en-US" dirty="0" smtClean="0"/>
              <a:t>Data Dependency issues</a:t>
            </a:r>
          </a:p>
          <a:p>
            <a:r>
              <a:rPr lang="en-US" dirty="0" smtClean="0"/>
              <a:t>IF statements</a:t>
            </a:r>
          </a:p>
          <a:p>
            <a:r>
              <a:rPr lang="en-US" dirty="0" smtClean="0"/>
              <a:t>Subroutine calls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a:t>
            </a:fld>
            <a:endParaRPr lang="en-US" dirty="0"/>
          </a:p>
        </p:txBody>
      </p:sp>
      <p:sp>
        <p:nvSpPr>
          <p:cNvPr id="6" name="Title 5"/>
          <p:cNvSpPr>
            <a:spLocks noGrp="1"/>
          </p:cNvSpPr>
          <p:nvPr>
            <p:ph type="title"/>
          </p:nvPr>
        </p:nvSpPr>
        <p:spPr/>
        <p:txBody>
          <a:bodyPr/>
          <a:lstStyle/>
          <a:p>
            <a:r>
              <a:rPr lang="en-US" dirty="0" smtClean="0"/>
              <a:t>Vectorization</a:t>
            </a:r>
            <a:endParaRPr lang="en-US"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Restructured</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30</a:t>
            </a:fld>
            <a:endParaRPr lang="en-US" dirty="0"/>
          </a:p>
        </p:txBody>
      </p:sp>
      <p:sp>
        <p:nvSpPr>
          <p:cNvPr id="6" name="TextBox 5"/>
          <p:cNvSpPr txBox="1"/>
          <p:nvPr/>
        </p:nvSpPr>
        <p:spPr>
          <a:xfrm>
            <a:off x="304800" y="685800"/>
            <a:ext cx="7417415" cy="6063198"/>
          </a:xfrm>
          <a:prstGeom prst="rect">
            <a:avLst/>
          </a:prstGeom>
          <a:noFill/>
        </p:spPr>
        <p:txBody>
          <a:bodyPr wrap="none" rtlCol="0">
            <a:spAutoFit/>
          </a:bodyPr>
          <a:lstStyle/>
          <a:p>
            <a:r>
              <a:rPr lang="en-US" dirty="0" smtClean="0"/>
              <a:t> </a:t>
            </a:r>
            <a:r>
              <a:rPr lang="en-US" dirty="0" smtClean="0"/>
              <a:t>  </a:t>
            </a:r>
            <a:r>
              <a:rPr lang="en-US" sz="1000" dirty="0" smtClean="0">
                <a:solidFill>
                  <a:schemeClr val="bg1"/>
                </a:solidFill>
                <a:latin typeface="Courier New" pitchFamily="49" charset="0"/>
                <a:cs typeface="Courier New" pitchFamily="49" charset="0"/>
              </a:rPr>
              <a:t>141</a:t>
            </a:r>
            <a:r>
              <a:rPr lang="en-US" sz="1000" dirty="0" smtClean="0">
                <a:solidFill>
                  <a:schemeClr val="bg1"/>
                </a:solidFill>
                <a:latin typeface="Courier New" pitchFamily="49" charset="0"/>
                <a:cs typeface="Courier New" pitchFamily="49" charset="0"/>
              </a:rPr>
              <a:t>.  1               C      THE RESTRUCTURED</a:t>
            </a:r>
          </a:p>
          <a:p>
            <a:r>
              <a:rPr lang="en-US" sz="1000" dirty="0" smtClean="0">
                <a:solidFill>
                  <a:schemeClr val="bg1"/>
                </a:solidFill>
                <a:latin typeface="Courier New" pitchFamily="49" charset="0"/>
                <a:cs typeface="Courier New" pitchFamily="49" charset="0"/>
              </a:rPr>
              <a:t>  142.  1               </a:t>
            </a:r>
          </a:p>
          <a:p>
            <a:r>
              <a:rPr lang="pl-PL" sz="1000" dirty="0" smtClean="0">
                <a:solidFill>
                  <a:schemeClr val="bg1"/>
                </a:solidFill>
                <a:latin typeface="Courier New" pitchFamily="49" charset="0"/>
                <a:cs typeface="Courier New" pitchFamily="49" charset="0"/>
              </a:rPr>
              <a:t>  143.  1 2-----------&lt;       DO 47029 J = 1, JMAX</a:t>
            </a:r>
          </a:p>
          <a:p>
            <a:r>
              <a:rPr lang="pl-PL" sz="1000" dirty="0" smtClean="0">
                <a:solidFill>
                  <a:schemeClr val="bg1"/>
                </a:solidFill>
                <a:latin typeface="Courier New" pitchFamily="49" charset="0"/>
                <a:cs typeface="Courier New" pitchFamily="49" charset="0"/>
              </a:rPr>
              <a:t>  144.  1 2 3---------&lt;        DO 47029 K = 1, KMAX</a:t>
            </a:r>
          </a:p>
          <a:p>
            <a:r>
              <a:rPr lang="en-US" sz="1000" dirty="0" smtClean="0">
                <a:solidFill>
                  <a:schemeClr val="bg1"/>
                </a:solidFill>
                <a:latin typeface="Courier New" pitchFamily="49" charset="0"/>
                <a:cs typeface="Courier New" pitchFamily="49" charset="0"/>
              </a:rPr>
              <a:t>  145.  1 2 3           </a:t>
            </a:r>
          </a:p>
          <a:p>
            <a:r>
              <a:rPr lang="en-US" sz="1000" dirty="0" smtClean="0">
                <a:solidFill>
                  <a:schemeClr val="bg1"/>
                </a:solidFill>
                <a:latin typeface="Courier New" pitchFamily="49" charset="0"/>
                <a:cs typeface="Courier New" pitchFamily="49" charset="0"/>
              </a:rPr>
              <a:t>  146.  1 2 3                   IF(J.EQ.1)THEN</a:t>
            </a:r>
          </a:p>
          <a:p>
            <a:r>
              <a:rPr lang="en-US" sz="1000" dirty="0" smtClean="0">
                <a:solidFill>
                  <a:schemeClr val="bg1"/>
                </a:solidFill>
                <a:latin typeface="Courier New" pitchFamily="49" charset="0"/>
                <a:cs typeface="Courier New" pitchFamily="49" charset="0"/>
              </a:rPr>
              <a:t>  147.  1 2 3           </a:t>
            </a:r>
          </a:p>
          <a:p>
            <a:r>
              <a:rPr lang="pl-PL" sz="1000" dirty="0" smtClean="0">
                <a:solidFill>
                  <a:schemeClr val="bg1"/>
                </a:solidFill>
                <a:latin typeface="Courier New" pitchFamily="49" charset="0"/>
                <a:cs typeface="Courier New" pitchFamily="49" charset="0"/>
              </a:rPr>
              <a:t>  148.  1 2 3                   J1         = 2</a:t>
            </a:r>
          </a:p>
          <a:p>
            <a:r>
              <a:rPr lang="pl-PL" sz="1000" dirty="0" smtClean="0">
                <a:solidFill>
                  <a:schemeClr val="bg1"/>
                </a:solidFill>
                <a:latin typeface="Courier New" pitchFamily="49" charset="0"/>
                <a:cs typeface="Courier New" pitchFamily="49" charset="0"/>
              </a:rPr>
              <a:t>  149.  1 2 3                   J2         = 3</a:t>
            </a:r>
          </a:p>
          <a:p>
            <a:r>
              <a:rPr lang="pt-BR" sz="1000" dirty="0" smtClean="0">
                <a:solidFill>
                  <a:schemeClr val="bg1"/>
                </a:solidFill>
                <a:latin typeface="Courier New" pitchFamily="49" charset="0"/>
                <a:cs typeface="Courier New" pitchFamily="49" charset="0"/>
              </a:rPr>
              <a:t>  150.  1 2 3 Vr4-----&lt;         DO 47021 I = 1, IMAX</a:t>
            </a:r>
          </a:p>
          <a:p>
            <a:r>
              <a:rPr lang="en-US" sz="1000" dirty="0" smtClean="0">
                <a:solidFill>
                  <a:schemeClr val="bg1"/>
                </a:solidFill>
                <a:latin typeface="Courier New" pitchFamily="49" charset="0"/>
                <a:cs typeface="Courier New" pitchFamily="49" charset="0"/>
              </a:rPr>
              <a:t>  151.  1 2 3 Vr4                VAJ(I) = (-3. * A(I,J,K) + 4. * A(I,J1,K) - A(I,J2,K) ) * DA2</a:t>
            </a:r>
          </a:p>
          <a:p>
            <a:r>
              <a:rPr lang="en-US" sz="1000" dirty="0" smtClean="0">
                <a:solidFill>
                  <a:schemeClr val="bg1"/>
                </a:solidFill>
                <a:latin typeface="Courier New" pitchFamily="49" charset="0"/>
                <a:cs typeface="Courier New" pitchFamily="49" charset="0"/>
              </a:rPr>
              <a:t>  152.  1 2 3 Vr4                VBJ(I) = (-3. * B(I,J,K) + 4. * B(I,J1,K) - B(I,J2,K) ) * DA2</a:t>
            </a:r>
          </a:p>
          <a:p>
            <a:r>
              <a:rPr lang="en-US" sz="1000" dirty="0" smtClean="0">
                <a:solidFill>
                  <a:schemeClr val="bg1"/>
                </a:solidFill>
                <a:latin typeface="Courier New" pitchFamily="49" charset="0"/>
                <a:cs typeface="Courier New" pitchFamily="49" charset="0"/>
              </a:rPr>
              <a:t>  153.  1 2 3 Vr4                VCJ(I) = (-3. * C(I,J,K) + 4. * C(I,J1,K) - C(I,J2,K) ) * DA2</a:t>
            </a:r>
          </a:p>
          <a:p>
            <a:r>
              <a:rPr lang="fr-FR" sz="1000" dirty="0" smtClean="0">
                <a:solidFill>
                  <a:schemeClr val="bg1"/>
                </a:solidFill>
                <a:latin typeface="Courier New" pitchFamily="49" charset="0"/>
                <a:cs typeface="Courier New" pitchFamily="49" charset="0"/>
              </a:rPr>
              <a:t>  154.  1 2 3 Vr4-----&gt; 47021   CONTINUE</a:t>
            </a:r>
          </a:p>
          <a:p>
            <a:r>
              <a:rPr lang="en-US" sz="1000" dirty="0" smtClean="0">
                <a:solidFill>
                  <a:schemeClr val="bg1"/>
                </a:solidFill>
                <a:latin typeface="Courier New" pitchFamily="49" charset="0"/>
                <a:cs typeface="Courier New" pitchFamily="49" charset="0"/>
              </a:rPr>
              <a:t>  155.  1 2 3           </a:t>
            </a:r>
          </a:p>
          <a:p>
            <a:r>
              <a:rPr lang="en-US" sz="1000" dirty="0" smtClean="0">
                <a:solidFill>
                  <a:schemeClr val="bg1"/>
                </a:solidFill>
                <a:latin typeface="Courier New" pitchFamily="49" charset="0"/>
                <a:cs typeface="Courier New" pitchFamily="49" charset="0"/>
              </a:rPr>
              <a:t>  156.  1 2 3                   ELSE IF(J.NE.JMAX) THEN</a:t>
            </a:r>
          </a:p>
          <a:p>
            <a:r>
              <a:rPr lang="en-US" sz="1000" dirty="0" smtClean="0">
                <a:solidFill>
                  <a:schemeClr val="bg1"/>
                </a:solidFill>
                <a:latin typeface="Courier New" pitchFamily="49" charset="0"/>
                <a:cs typeface="Courier New" pitchFamily="49" charset="0"/>
              </a:rPr>
              <a:t>  157.  1 2 3           </a:t>
            </a:r>
          </a:p>
          <a:p>
            <a:r>
              <a:rPr lang="nl-NL" sz="1000" dirty="0" smtClean="0">
                <a:solidFill>
                  <a:schemeClr val="bg1"/>
                </a:solidFill>
                <a:latin typeface="Courier New" pitchFamily="49" charset="0"/>
                <a:cs typeface="Courier New" pitchFamily="49" charset="0"/>
              </a:rPr>
              <a:t>  158.  1 2 3                   JP         = J+1</a:t>
            </a:r>
          </a:p>
          <a:p>
            <a:r>
              <a:rPr lang="pl-PL" sz="1000" dirty="0" smtClean="0">
                <a:solidFill>
                  <a:schemeClr val="bg1"/>
                </a:solidFill>
                <a:latin typeface="Courier New" pitchFamily="49" charset="0"/>
                <a:cs typeface="Courier New" pitchFamily="49" charset="0"/>
              </a:rPr>
              <a:t>  159.  1 2 3                   JR         = J-1</a:t>
            </a:r>
          </a:p>
          <a:p>
            <a:r>
              <a:rPr lang="pt-BR" sz="1000" dirty="0" smtClean="0">
                <a:solidFill>
                  <a:schemeClr val="bg1"/>
                </a:solidFill>
                <a:latin typeface="Courier New" pitchFamily="49" charset="0"/>
                <a:cs typeface="Courier New" pitchFamily="49" charset="0"/>
              </a:rPr>
              <a:t>  160.  1 2 3 Vr4-----&lt;         DO 47022 I = 1, IMAX</a:t>
            </a:r>
          </a:p>
          <a:p>
            <a:r>
              <a:rPr lang="en-US" sz="1000" dirty="0" smtClean="0">
                <a:solidFill>
                  <a:schemeClr val="bg1"/>
                </a:solidFill>
                <a:latin typeface="Courier New" pitchFamily="49" charset="0"/>
                <a:cs typeface="Courier New" pitchFamily="49" charset="0"/>
              </a:rPr>
              <a:t>  161.  1 2 3 Vr4                VAJ(I) = ( A(I,JP,K) - A(I,JR,K) ) * DA2</a:t>
            </a:r>
          </a:p>
          <a:p>
            <a:r>
              <a:rPr lang="en-US" sz="1000" dirty="0" smtClean="0">
                <a:solidFill>
                  <a:schemeClr val="bg1"/>
                </a:solidFill>
                <a:latin typeface="Courier New" pitchFamily="49" charset="0"/>
                <a:cs typeface="Courier New" pitchFamily="49" charset="0"/>
              </a:rPr>
              <a:t>  162.  1 2 3 Vr4                VBJ(I) = ( B(I,JP,K) - B(I,JR,K) ) * DA2</a:t>
            </a:r>
          </a:p>
          <a:p>
            <a:r>
              <a:rPr lang="en-US" sz="1000" dirty="0" smtClean="0">
                <a:solidFill>
                  <a:schemeClr val="bg1"/>
                </a:solidFill>
                <a:latin typeface="Courier New" pitchFamily="49" charset="0"/>
                <a:cs typeface="Courier New" pitchFamily="49" charset="0"/>
              </a:rPr>
              <a:t>  163.  1 2 3 Vr4                VCJ(I) = ( C(I,JP,K) - C(I,JR,K) ) * DA2</a:t>
            </a:r>
          </a:p>
          <a:p>
            <a:r>
              <a:rPr lang="fr-FR" sz="1000" dirty="0" smtClean="0">
                <a:solidFill>
                  <a:schemeClr val="bg1"/>
                </a:solidFill>
                <a:latin typeface="Courier New" pitchFamily="49" charset="0"/>
                <a:cs typeface="Courier New" pitchFamily="49" charset="0"/>
              </a:rPr>
              <a:t>  164.  1 2 3 Vr4-----&gt; 47022   CONTINUE</a:t>
            </a:r>
          </a:p>
          <a:p>
            <a:r>
              <a:rPr lang="en-US" sz="1000" dirty="0" smtClean="0">
                <a:solidFill>
                  <a:schemeClr val="bg1"/>
                </a:solidFill>
                <a:latin typeface="Courier New" pitchFamily="49" charset="0"/>
                <a:cs typeface="Courier New" pitchFamily="49" charset="0"/>
              </a:rPr>
              <a:t>  165.  1 2 3           </a:t>
            </a:r>
          </a:p>
          <a:p>
            <a:r>
              <a:rPr lang="da-DK" sz="1000" dirty="0" smtClean="0">
                <a:solidFill>
                  <a:schemeClr val="bg1"/>
                </a:solidFill>
                <a:latin typeface="Courier New" pitchFamily="49" charset="0"/>
                <a:cs typeface="Courier New" pitchFamily="49" charset="0"/>
              </a:rPr>
              <a:t>  166.  1 2 3                   ELSE</a:t>
            </a:r>
          </a:p>
          <a:p>
            <a:r>
              <a:rPr lang="en-US" sz="1000" dirty="0" smtClean="0">
                <a:solidFill>
                  <a:schemeClr val="bg1"/>
                </a:solidFill>
                <a:latin typeface="Courier New" pitchFamily="49" charset="0"/>
                <a:cs typeface="Courier New" pitchFamily="49" charset="0"/>
              </a:rPr>
              <a:t>  167.  1 2 3           </a:t>
            </a:r>
          </a:p>
          <a:p>
            <a:r>
              <a:rPr lang="pl-PL" sz="1000" dirty="0" smtClean="0">
                <a:solidFill>
                  <a:schemeClr val="bg1"/>
                </a:solidFill>
                <a:latin typeface="Courier New" pitchFamily="49" charset="0"/>
                <a:cs typeface="Courier New" pitchFamily="49" charset="0"/>
              </a:rPr>
              <a:t>  168.  1 2 3                   J1         = JMAX-1</a:t>
            </a:r>
          </a:p>
          <a:p>
            <a:r>
              <a:rPr lang="pl-PL" sz="1000" dirty="0" smtClean="0">
                <a:solidFill>
                  <a:schemeClr val="bg1"/>
                </a:solidFill>
                <a:latin typeface="Courier New" pitchFamily="49" charset="0"/>
                <a:cs typeface="Courier New" pitchFamily="49" charset="0"/>
              </a:rPr>
              <a:t>  169.  1 2 3                   J2         = JMAX-2</a:t>
            </a:r>
          </a:p>
          <a:p>
            <a:r>
              <a:rPr lang="pt-BR" sz="1000" dirty="0" smtClean="0">
                <a:solidFill>
                  <a:schemeClr val="bg1"/>
                </a:solidFill>
                <a:latin typeface="Courier New" pitchFamily="49" charset="0"/>
                <a:cs typeface="Courier New" pitchFamily="49" charset="0"/>
              </a:rPr>
              <a:t>  170.  1 2 3 Vr4-----&lt;         DO 47023 I = 1, IMAX</a:t>
            </a:r>
          </a:p>
          <a:p>
            <a:r>
              <a:rPr lang="en-US" sz="1000" dirty="0" smtClean="0">
                <a:solidFill>
                  <a:schemeClr val="bg1"/>
                </a:solidFill>
                <a:latin typeface="Courier New" pitchFamily="49" charset="0"/>
                <a:cs typeface="Courier New" pitchFamily="49" charset="0"/>
              </a:rPr>
              <a:t>  171.  1 2 3 Vr4                VAJ(I) = ( 3. * A(I,J,K) - 4. * A(I,J1,K) + A(I,J2,K) ) * DA2</a:t>
            </a:r>
          </a:p>
          <a:p>
            <a:r>
              <a:rPr lang="en-US" sz="1000" dirty="0" smtClean="0">
                <a:solidFill>
                  <a:schemeClr val="bg1"/>
                </a:solidFill>
                <a:latin typeface="Courier New" pitchFamily="49" charset="0"/>
                <a:cs typeface="Courier New" pitchFamily="49" charset="0"/>
              </a:rPr>
              <a:t>  172.  1 2 3 Vr4                VBJ(I) = ( 3. * B(I,J,K) - 4. * B(I,J1,K) + B(I,J2,K) ) * DA2</a:t>
            </a:r>
          </a:p>
          <a:p>
            <a:r>
              <a:rPr lang="en-US" sz="1000" dirty="0" smtClean="0">
                <a:solidFill>
                  <a:schemeClr val="bg1"/>
                </a:solidFill>
                <a:latin typeface="Courier New" pitchFamily="49" charset="0"/>
                <a:cs typeface="Courier New" pitchFamily="49" charset="0"/>
              </a:rPr>
              <a:t>  173.  1 2 3 Vr4                VCJ(I) = ( 3. * C(I,J,K) - 4. * C(I,J1,K) + C(I,J2,K) ) * DA2</a:t>
            </a:r>
          </a:p>
          <a:p>
            <a:r>
              <a:rPr lang="fr-FR" sz="1000" dirty="0" smtClean="0">
                <a:solidFill>
                  <a:schemeClr val="bg1"/>
                </a:solidFill>
                <a:latin typeface="Courier New" pitchFamily="49" charset="0"/>
                <a:cs typeface="Courier New" pitchFamily="49" charset="0"/>
              </a:rPr>
              <a:t>  174.  1 2 3 Vr4-----&gt; 47023   CONTINUE</a:t>
            </a:r>
          </a:p>
          <a:p>
            <a:r>
              <a:rPr lang="en-US" sz="1000" dirty="0" smtClean="0">
                <a:solidFill>
                  <a:schemeClr val="bg1"/>
                </a:solidFill>
                <a:latin typeface="Courier New" pitchFamily="49" charset="0"/>
                <a:cs typeface="Courier New" pitchFamily="49" charset="0"/>
              </a:rPr>
              <a:t>  175.  1 2 3           </a:t>
            </a:r>
          </a:p>
          <a:p>
            <a:r>
              <a:rPr lang="en-US" sz="1000" dirty="0" smtClean="0">
                <a:solidFill>
                  <a:schemeClr val="bg1"/>
                </a:solidFill>
                <a:latin typeface="Courier New" pitchFamily="49" charset="0"/>
                <a:cs typeface="Courier New" pitchFamily="49" charset="0"/>
              </a:rPr>
              <a:t>  176.  1 2 3                   ENDIF</a:t>
            </a:r>
          </a:p>
          <a:p>
            <a:r>
              <a:rPr lang="en-US" sz="1000" dirty="0" smtClean="0">
                <a:solidFill>
                  <a:schemeClr val="bg1"/>
                </a:solidFill>
                <a:latin typeface="Courier New" pitchFamily="49" charset="0"/>
                <a:cs typeface="Courier New" pitchFamily="49" charset="0"/>
              </a:rPr>
              <a:t>  177.  1 2 3           </a:t>
            </a:r>
          </a:p>
          <a:p>
            <a:r>
              <a:rPr lang="en-US" sz="1000" dirty="0" smtClean="0">
                <a:solidFill>
                  <a:schemeClr val="bg1"/>
                </a:solidFill>
                <a:latin typeface="Courier New" pitchFamily="49" charset="0"/>
                <a:cs typeface="Courier New" pitchFamily="49" charset="0"/>
              </a:rPr>
              <a:t>  </a:t>
            </a:r>
            <a:endParaRPr lang="en-US" sz="1000" dirty="0">
              <a:solidFill>
                <a:schemeClr val="bg1"/>
              </a:solidFill>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Restructured</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31</a:t>
            </a:fld>
            <a:endParaRPr lang="en-US" dirty="0"/>
          </a:p>
        </p:txBody>
      </p:sp>
      <p:sp>
        <p:nvSpPr>
          <p:cNvPr id="6" name="TextBox 5"/>
          <p:cNvSpPr txBox="1"/>
          <p:nvPr/>
        </p:nvSpPr>
        <p:spPr>
          <a:xfrm>
            <a:off x="304800" y="685800"/>
            <a:ext cx="7417415" cy="6093976"/>
          </a:xfrm>
          <a:prstGeom prst="rect">
            <a:avLst/>
          </a:prstGeom>
          <a:noFill/>
        </p:spPr>
        <p:txBody>
          <a:bodyPr wrap="none" rtlCol="0">
            <a:spAutoFit/>
          </a:bodyPr>
          <a:lstStyle/>
          <a:p>
            <a:r>
              <a:rPr lang="en-US" sz="1000" dirty="0" smtClean="0">
                <a:solidFill>
                  <a:schemeClr val="bg1"/>
                </a:solidFill>
                <a:latin typeface="Courier New" pitchFamily="49" charset="0"/>
                <a:cs typeface="Courier New" pitchFamily="49" charset="0"/>
              </a:rPr>
              <a:t>  178</a:t>
            </a:r>
            <a:r>
              <a:rPr lang="en-US" sz="1000" dirty="0" smtClean="0">
                <a:solidFill>
                  <a:schemeClr val="bg1"/>
                </a:solidFill>
                <a:latin typeface="Courier New" pitchFamily="49" charset="0"/>
                <a:cs typeface="Courier New" pitchFamily="49" charset="0"/>
              </a:rPr>
              <a:t>.  1 2 3                   IF(K.EQ.1) THEN</a:t>
            </a:r>
          </a:p>
          <a:p>
            <a:r>
              <a:rPr lang="en-US" sz="1000" dirty="0" smtClean="0">
                <a:solidFill>
                  <a:schemeClr val="bg1"/>
                </a:solidFill>
                <a:latin typeface="Courier New" pitchFamily="49" charset="0"/>
                <a:cs typeface="Courier New" pitchFamily="49" charset="0"/>
              </a:rPr>
              <a:t>  179.  1 2 3           </a:t>
            </a:r>
          </a:p>
          <a:p>
            <a:r>
              <a:rPr lang="en-US" sz="1000" dirty="0" smtClean="0">
                <a:solidFill>
                  <a:schemeClr val="bg1"/>
                </a:solidFill>
                <a:latin typeface="Courier New" pitchFamily="49" charset="0"/>
                <a:cs typeface="Courier New" pitchFamily="49" charset="0"/>
              </a:rPr>
              <a:t>  180.  1 2 3                   K1         = 2</a:t>
            </a:r>
          </a:p>
          <a:p>
            <a:r>
              <a:rPr lang="en-US" sz="1000" dirty="0" smtClean="0">
                <a:solidFill>
                  <a:schemeClr val="bg1"/>
                </a:solidFill>
                <a:latin typeface="Courier New" pitchFamily="49" charset="0"/>
                <a:cs typeface="Courier New" pitchFamily="49" charset="0"/>
              </a:rPr>
              <a:t>  181.  1 2 3                   K2         = 3</a:t>
            </a:r>
          </a:p>
          <a:p>
            <a:r>
              <a:rPr lang="pt-BR" sz="1000" dirty="0" smtClean="0">
                <a:solidFill>
                  <a:schemeClr val="bg1"/>
                </a:solidFill>
                <a:latin typeface="Courier New" pitchFamily="49" charset="0"/>
                <a:cs typeface="Courier New" pitchFamily="49" charset="0"/>
              </a:rPr>
              <a:t>  182.  1 2 3 Vr4-----&lt;         DO 47024 I = 1, IMAX</a:t>
            </a:r>
          </a:p>
          <a:p>
            <a:r>
              <a:rPr lang="pl-PL" sz="1000" dirty="0" smtClean="0">
                <a:solidFill>
                  <a:schemeClr val="bg1"/>
                </a:solidFill>
                <a:latin typeface="Courier New" pitchFamily="49" charset="0"/>
                <a:cs typeface="Courier New" pitchFamily="49" charset="0"/>
              </a:rPr>
              <a:t>  183.  1 2 3 Vr4                VAK(I) = (-3. * A(I,J,K) + 4. * A(I,J,K1) - A(I,J,K2) ) * DB2</a:t>
            </a:r>
          </a:p>
          <a:p>
            <a:r>
              <a:rPr lang="en-US" sz="1000" dirty="0" smtClean="0">
                <a:solidFill>
                  <a:schemeClr val="bg1"/>
                </a:solidFill>
                <a:latin typeface="Courier New" pitchFamily="49" charset="0"/>
                <a:cs typeface="Courier New" pitchFamily="49" charset="0"/>
              </a:rPr>
              <a:t>  184.  1 2 3 Vr4                VBK(I) = (-3. * B(I,J,K) + 4. * B(I,J,K1) - B(I,J,K2) ) * DB2</a:t>
            </a:r>
          </a:p>
          <a:p>
            <a:r>
              <a:rPr lang="en-US" sz="1000" dirty="0" smtClean="0">
                <a:solidFill>
                  <a:schemeClr val="bg1"/>
                </a:solidFill>
                <a:latin typeface="Courier New" pitchFamily="49" charset="0"/>
                <a:cs typeface="Courier New" pitchFamily="49" charset="0"/>
              </a:rPr>
              <a:t>  185.  1 2 3 Vr4                VCK(I) = (-3. * C(I,J,K) + 4. * C(I,J,K1) - C(I,J,K2) ) * DB2</a:t>
            </a:r>
          </a:p>
          <a:p>
            <a:r>
              <a:rPr lang="fr-FR" sz="1000" dirty="0" smtClean="0">
                <a:solidFill>
                  <a:schemeClr val="bg1"/>
                </a:solidFill>
                <a:latin typeface="Courier New" pitchFamily="49" charset="0"/>
                <a:cs typeface="Courier New" pitchFamily="49" charset="0"/>
              </a:rPr>
              <a:t>  186.  1 2 3 Vr4-----&gt; 47024   CONTINUE</a:t>
            </a:r>
          </a:p>
          <a:p>
            <a:r>
              <a:rPr lang="en-US" sz="1000" dirty="0" smtClean="0">
                <a:solidFill>
                  <a:schemeClr val="bg1"/>
                </a:solidFill>
                <a:latin typeface="Courier New" pitchFamily="49" charset="0"/>
                <a:cs typeface="Courier New" pitchFamily="49" charset="0"/>
              </a:rPr>
              <a:t>  187.  1 2 3           </a:t>
            </a:r>
          </a:p>
          <a:p>
            <a:r>
              <a:rPr lang="en-US" sz="1000" dirty="0" smtClean="0">
                <a:solidFill>
                  <a:schemeClr val="bg1"/>
                </a:solidFill>
                <a:latin typeface="Courier New" pitchFamily="49" charset="0"/>
                <a:cs typeface="Courier New" pitchFamily="49" charset="0"/>
              </a:rPr>
              <a:t>  188.  1 2 3                   ELSE IF(K.NE.KMAX)THEN</a:t>
            </a:r>
          </a:p>
          <a:p>
            <a:r>
              <a:rPr lang="en-US" sz="1000" dirty="0" smtClean="0">
                <a:solidFill>
                  <a:schemeClr val="bg1"/>
                </a:solidFill>
                <a:latin typeface="Courier New" pitchFamily="49" charset="0"/>
                <a:cs typeface="Courier New" pitchFamily="49" charset="0"/>
              </a:rPr>
              <a:t>  189.  1 2 3           </a:t>
            </a:r>
          </a:p>
          <a:p>
            <a:r>
              <a:rPr lang="en-US" sz="1000" dirty="0" smtClean="0">
                <a:solidFill>
                  <a:schemeClr val="bg1"/>
                </a:solidFill>
                <a:latin typeface="Courier New" pitchFamily="49" charset="0"/>
                <a:cs typeface="Courier New" pitchFamily="49" charset="0"/>
              </a:rPr>
              <a:t>  190.  1 2 3                   KP         = K + 1</a:t>
            </a:r>
          </a:p>
          <a:p>
            <a:r>
              <a:rPr lang="da-DK" sz="1000" dirty="0" smtClean="0">
                <a:solidFill>
                  <a:schemeClr val="bg1"/>
                </a:solidFill>
                <a:latin typeface="Courier New" pitchFamily="49" charset="0"/>
                <a:cs typeface="Courier New" pitchFamily="49" charset="0"/>
              </a:rPr>
              <a:t>  191.  1 2 3                   KR         = K - 1</a:t>
            </a:r>
          </a:p>
          <a:p>
            <a:r>
              <a:rPr lang="pt-BR" sz="1000" dirty="0" smtClean="0">
                <a:solidFill>
                  <a:schemeClr val="bg1"/>
                </a:solidFill>
                <a:latin typeface="Courier New" pitchFamily="49" charset="0"/>
                <a:cs typeface="Courier New" pitchFamily="49" charset="0"/>
              </a:rPr>
              <a:t>  192.  1 2 3 Vr4-----&lt;         DO 47025 I = 1, IMAX</a:t>
            </a:r>
          </a:p>
          <a:p>
            <a:r>
              <a:rPr lang="en-US" sz="1000" dirty="0" smtClean="0">
                <a:solidFill>
                  <a:schemeClr val="bg1"/>
                </a:solidFill>
                <a:latin typeface="Courier New" pitchFamily="49" charset="0"/>
                <a:cs typeface="Courier New" pitchFamily="49" charset="0"/>
              </a:rPr>
              <a:t>  193.  1 2 3 Vr4                VAK(I) = ( A(I,J,KP) - A(I,J,KR) ) * DB2</a:t>
            </a:r>
          </a:p>
          <a:p>
            <a:r>
              <a:rPr lang="en-US" sz="1000" dirty="0" smtClean="0">
                <a:solidFill>
                  <a:schemeClr val="bg1"/>
                </a:solidFill>
                <a:latin typeface="Courier New" pitchFamily="49" charset="0"/>
                <a:cs typeface="Courier New" pitchFamily="49" charset="0"/>
              </a:rPr>
              <a:t>  194.  1 2 3 Vr4                VBK(I) = ( B(I,J,KP) - B(I,J,KR) ) * DB2</a:t>
            </a:r>
          </a:p>
          <a:p>
            <a:r>
              <a:rPr lang="en-US" sz="1000" dirty="0" smtClean="0">
                <a:solidFill>
                  <a:schemeClr val="bg1"/>
                </a:solidFill>
                <a:latin typeface="Courier New" pitchFamily="49" charset="0"/>
                <a:cs typeface="Courier New" pitchFamily="49" charset="0"/>
              </a:rPr>
              <a:t>  195.  1 2 3 Vr4                VCK(I) = ( C(I,J,KP) - C(I,J,KR) ) * DB2</a:t>
            </a:r>
          </a:p>
          <a:p>
            <a:r>
              <a:rPr lang="fr-FR" sz="1000" dirty="0" smtClean="0">
                <a:solidFill>
                  <a:schemeClr val="bg1"/>
                </a:solidFill>
                <a:latin typeface="Courier New" pitchFamily="49" charset="0"/>
                <a:cs typeface="Courier New" pitchFamily="49" charset="0"/>
              </a:rPr>
              <a:t>  196.  1 2 3 Vr4-----&gt; 47025   CONTINUE</a:t>
            </a:r>
          </a:p>
          <a:p>
            <a:r>
              <a:rPr lang="en-US" sz="1000" dirty="0" smtClean="0">
                <a:solidFill>
                  <a:schemeClr val="bg1"/>
                </a:solidFill>
                <a:latin typeface="Courier New" pitchFamily="49" charset="0"/>
                <a:cs typeface="Courier New" pitchFamily="49" charset="0"/>
              </a:rPr>
              <a:t>  197.  1 2 3           </a:t>
            </a:r>
          </a:p>
          <a:p>
            <a:r>
              <a:rPr lang="da-DK" sz="1000" dirty="0" smtClean="0">
                <a:solidFill>
                  <a:schemeClr val="bg1"/>
                </a:solidFill>
                <a:latin typeface="Courier New" pitchFamily="49" charset="0"/>
                <a:cs typeface="Courier New" pitchFamily="49" charset="0"/>
              </a:rPr>
              <a:t>  198.  1 2 3                   ELSE</a:t>
            </a:r>
          </a:p>
          <a:p>
            <a:r>
              <a:rPr lang="en-US" sz="1000" dirty="0" smtClean="0">
                <a:solidFill>
                  <a:schemeClr val="bg1"/>
                </a:solidFill>
                <a:latin typeface="Courier New" pitchFamily="49" charset="0"/>
                <a:cs typeface="Courier New" pitchFamily="49" charset="0"/>
              </a:rPr>
              <a:t>  199.  1 2 3           </a:t>
            </a:r>
          </a:p>
          <a:p>
            <a:r>
              <a:rPr lang="en-US" sz="1000" dirty="0" smtClean="0">
                <a:solidFill>
                  <a:schemeClr val="bg1"/>
                </a:solidFill>
                <a:latin typeface="Courier New" pitchFamily="49" charset="0"/>
                <a:cs typeface="Courier New" pitchFamily="49" charset="0"/>
              </a:rPr>
              <a:t>  200.  1 2 3                   K1         = KMAX - 1</a:t>
            </a:r>
          </a:p>
          <a:p>
            <a:r>
              <a:rPr lang="en-US" sz="1000" dirty="0" smtClean="0">
                <a:solidFill>
                  <a:schemeClr val="bg1"/>
                </a:solidFill>
                <a:latin typeface="Courier New" pitchFamily="49" charset="0"/>
                <a:cs typeface="Courier New" pitchFamily="49" charset="0"/>
              </a:rPr>
              <a:t>  201.  1 2 3                   K2         = KMAX - 2</a:t>
            </a:r>
          </a:p>
          <a:p>
            <a:r>
              <a:rPr lang="pt-BR" sz="1000" dirty="0" smtClean="0">
                <a:solidFill>
                  <a:schemeClr val="bg1"/>
                </a:solidFill>
                <a:latin typeface="Courier New" pitchFamily="49" charset="0"/>
                <a:cs typeface="Courier New" pitchFamily="49" charset="0"/>
              </a:rPr>
              <a:t>  202.  1 2 3 Vr4-----&lt;         DO 47026 I = 1, IMAX</a:t>
            </a:r>
          </a:p>
          <a:p>
            <a:r>
              <a:rPr lang="pl-PL" sz="1000" dirty="0" smtClean="0">
                <a:solidFill>
                  <a:schemeClr val="bg1"/>
                </a:solidFill>
                <a:latin typeface="Courier New" pitchFamily="49" charset="0"/>
                <a:cs typeface="Courier New" pitchFamily="49" charset="0"/>
              </a:rPr>
              <a:t>  203.  1 2 3 Vr4                VAK(I) = ( 3. * A(I,J,K) - 4. * A(I,J,K1) + A(I,J,K2) ) * DB2</a:t>
            </a:r>
          </a:p>
          <a:p>
            <a:r>
              <a:rPr lang="en-US" sz="1000" dirty="0" smtClean="0">
                <a:solidFill>
                  <a:schemeClr val="bg1"/>
                </a:solidFill>
                <a:latin typeface="Courier New" pitchFamily="49" charset="0"/>
                <a:cs typeface="Courier New" pitchFamily="49" charset="0"/>
              </a:rPr>
              <a:t>  204.  1 2 3 Vr4                VBK(I) = ( 3. * B(I,J,K) - 4. * B(I,J,K1) + B(I,J,K2) ) * DB2</a:t>
            </a:r>
          </a:p>
          <a:p>
            <a:r>
              <a:rPr lang="en-US" sz="1000" dirty="0" smtClean="0">
                <a:solidFill>
                  <a:schemeClr val="bg1"/>
                </a:solidFill>
                <a:latin typeface="Courier New" pitchFamily="49" charset="0"/>
                <a:cs typeface="Courier New" pitchFamily="49" charset="0"/>
              </a:rPr>
              <a:t>  205.  1 2 3 Vr4                VCK(I) = ( 3. * C(I,J,K) - 4. * C(I,J,K1) + C(I,J,K2) ) * DB2</a:t>
            </a:r>
          </a:p>
          <a:p>
            <a:r>
              <a:rPr lang="fr-FR" sz="1000" dirty="0" smtClean="0">
                <a:solidFill>
                  <a:schemeClr val="bg1"/>
                </a:solidFill>
                <a:latin typeface="Courier New" pitchFamily="49" charset="0"/>
                <a:cs typeface="Courier New" pitchFamily="49" charset="0"/>
              </a:rPr>
              <a:t>  206.  1 2 3 Vr4-----&gt; 47026   CONTINUE</a:t>
            </a:r>
          </a:p>
          <a:p>
            <a:r>
              <a:rPr lang="en-US" sz="1000" dirty="0" smtClean="0">
                <a:solidFill>
                  <a:schemeClr val="bg1"/>
                </a:solidFill>
                <a:latin typeface="Courier New" pitchFamily="49" charset="0"/>
                <a:cs typeface="Courier New" pitchFamily="49" charset="0"/>
              </a:rPr>
              <a:t>  207.  1 2 3                   ENDIF</a:t>
            </a:r>
          </a:p>
          <a:p>
            <a:r>
              <a:rPr lang="en-US" sz="1000" dirty="0" smtClean="0">
                <a:solidFill>
                  <a:schemeClr val="bg1"/>
                </a:solidFill>
                <a:latin typeface="Courier New" pitchFamily="49" charset="0"/>
                <a:cs typeface="Courier New" pitchFamily="49" charset="0"/>
              </a:rPr>
              <a:t>  208.  1 2 3           </a:t>
            </a:r>
          </a:p>
          <a:p>
            <a:r>
              <a:rPr lang="nn-NO" sz="1000" dirty="0" smtClean="0">
                <a:solidFill>
                  <a:schemeClr val="bg1"/>
                </a:solidFill>
                <a:latin typeface="Courier New" pitchFamily="49" charset="0"/>
                <a:cs typeface="Courier New" pitchFamily="49" charset="0"/>
              </a:rPr>
              <a:t>  209.  1 2 3                   I = 1</a:t>
            </a:r>
          </a:p>
          <a:p>
            <a:r>
              <a:rPr lang="nn-NO" sz="1000" dirty="0" smtClean="0">
                <a:solidFill>
                  <a:schemeClr val="bg1"/>
                </a:solidFill>
                <a:latin typeface="Courier New" pitchFamily="49" charset="0"/>
                <a:cs typeface="Courier New" pitchFamily="49" charset="0"/>
              </a:rPr>
              <a:t>  210.  1 2 3                   I1         = 2</a:t>
            </a:r>
          </a:p>
          <a:p>
            <a:r>
              <a:rPr lang="nn-NO" sz="1000" dirty="0" smtClean="0">
                <a:solidFill>
                  <a:schemeClr val="bg1"/>
                </a:solidFill>
                <a:latin typeface="Courier New" pitchFamily="49" charset="0"/>
                <a:cs typeface="Courier New" pitchFamily="49" charset="0"/>
              </a:rPr>
              <a:t>  211.  1 2 3                   I2         = 3</a:t>
            </a:r>
          </a:p>
          <a:p>
            <a:r>
              <a:rPr lang="en-US" sz="1000" dirty="0" smtClean="0">
                <a:solidFill>
                  <a:schemeClr val="bg1"/>
                </a:solidFill>
                <a:latin typeface="Courier New" pitchFamily="49" charset="0"/>
                <a:cs typeface="Courier New" pitchFamily="49" charset="0"/>
              </a:rPr>
              <a:t>  212.  1 2 3                   VAI(I) = (-3. * A(I,J,K) + 4. * A(I1,J,K) - A(I2,J,K) ) * DC2</a:t>
            </a:r>
          </a:p>
          <a:p>
            <a:r>
              <a:rPr lang="pl-PL" sz="1000" dirty="0" smtClean="0">
                <a:solidFill>
                  <a:schemeClr val="bg1"/>
                </a:solidFill>
                <a:latin typeface="Courier New" pitchFamily="49" charset="0"/>
                <a:cs typeface="Courier New" pitchFamily="49" charset="0"/>
              </a:rPr>
              <a:t>  213.  1 2 3                   VBI(I) = (-3. * B(I,J,K) + 4. * B(I1,J,K) - B(I2,J,K) ) * DC2</a:t>
            </a:r>
          </a:p>
          <a:p>
            <a:r>
              <a:rPr lang="en-US" sz="1000" dirty="0" smtClean="0">
                <a:solidFill>
                  <a:schemeClr val="bg1"/>
                </a:solidFill>
                <a:latin typeface="Courier New" pitchFamily="49" charset="0"/>
                <a:cs typeface="Courier New" pitchFamily="49" charset="0"/>
              </a:rPr>
              <a:t>  214.  1 2 3                   VCI(I) = (-3. * C(I,J,K) + 4. * C(I1,J,K) - C(I2,J,K) ) * DC2</a:t>
            </a:r>
          </a:p>
          <a:p>
            <a:r>
              <a:rPr lang="en-US" sz="1000" dirty="0" smtClean="0">
                <a:solidFill>
                  <a:schemeClr val="bg1"/>
                </a:solidFill>
                <a:latin typeface="Courier New" pitchFamily="49" charset="0"/>
                <a:cs typeface="Courier New" pitchFamily="49" charset="0"/>
              </a:rPr>
              <a:t>  215.  1 2 3           </a:t>
            </a:r>
          </a:p>
          <a:p>
            <a:r>
              <a:rPr lang="pt-BR" sz="1000" dirty="0" smtClean="0">
                <a:solidFill>
                  <a:schemeClr val="bg1"/>
                </a:solidFill>
                <a:latin typeface="Courier New" pitchFamily="49" charset="0"/>
                <a:cs typeface="Courier New" pitchFamily="49" charset="0"/>
              </a:rPr>
              <a:t>  </a:t>
            </a:r>
            <a:endParaRPr lang="en-US" sz="1000" dirty="0">
              <a:solidFill>
                <a:schemeClr val="bg1"/>
              </a:solidFill>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Restructured</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32</a:t>
            </a:fld>
            <a:endParaRPr lang="en-US" dirty="0"/>
          </a:p>
        </p:txBody>
      </p:sp>
      <p:sp>
        <p:nvSpPr>
          <p:cNvPr id="6" name="TextBox 5"/>
          <p:cNvSpPr txBox="1"/>
          <p:nvPr/>
        </p:nvSpPr>
        <p:spPr>
          <a:xfrm>
            <a:off x="304800" y="685800"/>
            <a:ext cx="7340471" cy="3477875"/>
          </a:xfrm>
          <a:prstGeom prst="rect">
            <a:avLst/>
          </a:prstGeom>
          <a:noFill/>
        </p:spPr>
        <p:txBody>
          <a:bodyPr wrap="none" rtlCol="0">
            <a:spAutoFit/>
          </a:bodyPr>
          <a:lstStyle/>
          <a:p>
            <a:r>
              <a:rPr lang="pt-BR" sz="1000" dirty="0" smtClean="0">
                <a:solidFill>
                  <a:schemeClr val="bg1"/>
                </a:solidFill>
                <a:latin typeface="Courier New" pitchFamily="49" charset="0"/>
                <a:cs typeface="Courier New" pitchFamily="49" charset="0"/>
              </a:rPr>
              <a:t>  216</a:t>
            </a:r>
            <a:r>
              <a:rPr lang="pt-BR" sz="1000" dirty="0" smtClean="0">
                <a:solidFill>
                  <a:schemeClr val="bg1"/>
                </a:solidFill>
                <a:latin typeface="Courier New" pitchFamily="49" charset="0"/>
                <a:cs typeface="Courier New" pitchFamily="49" charset="0"/>
              </a:rPr>
              <a:t>.  1 2 3 Vr4-----&lt;         DO 47027 I = 2, IMAX-1</a:t>
            </a:r>
          </a:p>
          <a:p>
            <a:r>
              <a:rPr lang="en-US" sz="1000" dirty="0" smtClean="0">
                <a:solidFill>
                  <a:schemeClr val="bg1"/>
                </a:solidFill>
                <a:latin typeface="Courier New" pitchFamily="49" charset="0"/>
                <a:cs typeface="Courier New" pitchFamily="49" charset="0"/>
              </a:rPr>
              <a:t>  217.  1 2 3 Vr4                IP         = I + 1</a:t>
            </a:r>
          </a:p>
          <a:p>
            <a:r>
              <a:rPr lang="pt-BR" sz="1000" dirty="0" smtClean="0">
                <a:solidFill>
                  <a:schemeClr val="bg1"/>
                </a:solidFill>
                <a:latin typeface="Courier New" pitchFamily="49" charset="0"/>
                <a:cs typeface="Courier New" pitchFamily="49" charset="0"/>
              </a:rPr>
              <a:t>  218.  1 2 3 Vr4                IR         = I - 1</a:t>
            </a:r>
          </a:p>
          <a:p>
            <a:r>
              <a:rPr lang="pt-BR" sz="1000" dirty="0" smtClean="0">
                <a:solidFill>
                  <a:schemeClr val="bg1"/>
                </a:solidFill>
                <a:latin typeface="Courier New" pitchFamily="49" charset="0"/>
                <a:cs typeface="Courier New" pitchFamily="49" charset="0"/>
              </a:rPr>
              <a:t>  219.  1 2 3 Vr4                VAI(I) = ( A(IP,J,K) - A(IR,J,K) ) * DC2</a:t>
            </a:r>
          </a:p>
          <a:p>
            <a:r>
              <a:rPr lang="en-US" sz="1000" dirty="0" smtClean="0">
                <a:solidFill>
                  <a:schemeClr val="bg1"/>
                </a:solidFill>
                <a:latin typeface="Courier New" pitchFamily="49" charset="0"/>
                <a:cs typeface="Courier New" pitchFamily="49" charset="0"/>
              </a:rPr>
              <a:t>  220.  1 2 3 Vr4                VBI(I) = ( B(IP,J,K) - B(IR,J,K) ) * DC2</a:t>
            </a:r>
          </a:p>
          <a:p>
            <a:r>
              <a:rPr lang="en-US" sz="1000" dirty="0" smtClean="0">
                <a:solidFill>
                  <a:schemeClr val="bg1"/>
                </a:solidFill>
                <a:latin typeface="Courier New" pitchFamily="49" charset="0"/>
                <a:cs typeface="Courier New" pitchFamily="49" charset="0"/>
              </a:rPr>
              <a:t>  221.  1 2 3 Vr4                VCI(I) = ( C(IP,J,K) - C(IR,J,K) ) * DC2</a:t>
            </a:r>
          </a:p>
          <a:p>
            <a:r>
              <a:rPr lang="fr-FR" sz="1000" dirty="0" smtClean="0">
                <a:solidFill>
                  <a:schemeClr val="bg1"/>
                </a:solidFill>
                <a:latin typeface="Courier New" pitchFamily="49" charset="0"/>
                <a:cs typeface="Courier New" pitchFamily="49" charset="0"/>
              </a:rPr>
              <a:t>  222.  1 2 3 Vr4-----&gt; 47027   CONTINUE</a:t>
            </a:r>
          </a:p>
          <a:p>
            <a:r>
              <a:rPr lang="en-US" sz="1000" dirty="0" smtClean="0">
                <a:solidFill>
                  <a:schemeClr val="bg1"/>
                </a:solidFill>
                <a:latin typeface="Courier New" pitchFamily="49" charset="0"/>
                <a:cs typeface="Courier New" pitchFamily="49" charset="0"/>
              </a:rPr>
              <a:t>  223.  1 2 3           </a:t>
            </a:r>
          </a:p>
          <a:p>
            <a:r>
              <a:rPr lang="en-US" sz="1000" dirty="0" smtClean="0">
                <a:solidFill>
                  <a:schemeClr val="bg1"/>
                </a:solidFill>
                <a:latin typeface="Courier New" pitchFamily="49" charset="0"/>
                <a:cs typeface="Courier New" pitchFamily="49" charset="0"/>
              </a:rPr>
              <a:t>  224.  1 2 3                   I = IMAX</a:t>
            </a:r>
          </a:p>
          <a:p>
            <a:r>
              <a:rPr lang="en-US" sz="1000" dirty="0" smtClean="0">
                <a:solidFill>
                  <a:schemeClr val="bg1"/>
                </a:solidFill>
                <a:latin typeface="Courier New" pitchFamily="49" charset="0"/>
                <a:cs typeface="Courier New" pitchFamily="49" charset="0"/>
              </a:rPr>
              <a:t>  225.  1 2 3                   I1         = IMAX - 1</a:t>
            </a:r>
          </a:p>
          <a:p>
            <a:r>
              <a:rPr lang="en-US" sz="1000" dirty="0" smtClean="0">
                <a:solidFill>
                  <a:schemeClr val="bg1"/>
                </a:solidFill>
                <a:latin typeface="Courier New" pitchFamily="49" charset="0"/>
                <a:cs typeface="Courier New" pitchFamily="49" charset="0"/>
              </a:rPr>
              <a:t>  226.  1 2 3                   I2         = IMAX - 2</a:t>
            </a:r>
          </a:p>
          <a:p>
            <a:r>
              <a:rPr lang="en-US" sz="1000" dirty="0" smtClean="0">
                <a:solidFill>
                  <a:schemeClr val="bg1"/>
                </a:solidFill>
                <a:latin typeface="Courier New" pitchFamily="49" charset="0"/>
                <a:cs typeface="Courier New" pitchFamily="49" charset="0"/>
              </a:rPr>
              <a:t>  227.  1 2 3                   VAI(I) = ( 3. * A(I,J,K) - 4. * A(I1,J,K) + A(I2,J,K) ) * DC2</a:t>
            </a:r>
          </a:p>
          <a:p>
            <a:r>
              <a:rPr lang="pl-PL" sz="1000" dirty="0" smtClean="0">
                <a:solidFill>
                  <a:schemeClr val="bg1"/>
                </a:solidFill>
                <a:latin typeface="Courier New" pitchFamily="49" charset="0"/>
                <a:cs typeface="Courier New" pitchFamily="49" charset="0"/>
              </a:rPr>
              <a:t>  228.  1 2 3                   VBI(I) = ( 3. * B(I,J,K) - 4. * B(I1,J,K) + B(I2,J,K) ) * DC2</a:t>
            </a:r>
          </a:p>
          <a:p>
            <a:r>
              <a:rPr lang="en-US" sz="1000" dirty="0" smtClean="0">
                <a:solidFill>
                  <a:schemeClr val="bg1"/>
                </a:solidFill>
                <a:latin typeface="Courier New" pitchFamily="49" charset="0"/>
                <a:cs typeface="Courier New" pitchFamily="49" charset="0"/>
              </a:rPr>
              <a:t>  229.  1 2 3                   VCI(I) = ( 3. * C(I,J,K) - 4. * C(I1,J,K) + C(I2,J,K) ) * DC2</a:t>
            </a:r>
          </a:p>
          <a:p>
            <a:r>
              <a:rPr lang="en-US" sz="1000" dirty="0" smtClean="0">
                <a:solidFill>
                  <a:schemeClr val="bg1"/>
                </a:solidFill>
                <a:latin typeface="Courier New" pitchFamily="49" charset="0"/>
                <a:cs typeface="Courier New" pitchFamily="49" charset="0"/>
              </a:rPr>
              <a:t>  230.  1 2 3           </a:t>
            </a:r>
          </a:p>
          <a:p>
            <a:r>
              <a:rPr lang="pt-BR" sz="1000" dirty="0" smtClean="0">
                <a:solidFill>
                  <a:schemeClr val="bg1"/>
                </a:solidFill>
                <a:latin typeface="Courier New" pitchFamily="49" charset="0"/>
                <a:cs typeface="Courier New" pitchFamily="49" charset="0"/>
              </a:rPr>
              <a:t>  231.  1 2 3 Vr4-----&lt;         DO 47028 I = 1, IMAX</a:t>
            </a:r>
          </a:p>
          <a:p>
            <a:r>
              <a:rPr lang="en-US" sz="1000" dirty="0" smtClean="0">
                <a:solidFill>
                  <a:schemeClr val="bg1"/>
                </a:solidFill>
                <a:latin typeface="Courier New" pitchFamily="49" charset="0"/>
                <a:cs typeface="Courier New" pitchFamily="49" charset="0"/>
              </a:rPr>
              <a:t>  232.  1 2 3 Vr4                DINV = VAJ(I) * VBK(I) * VCI(I) + VBJ(I) * VCK(I) * VAI(I)</a:t>
            </a:r>
          </a:p>
          <a:p>
            <a:r>
              <a:rPr lang="en-US" sz="1000" dirty="0" smtClean="0">
                <a:solidFill>
                  <a:schemeClr val="bg1"/>
                </a:solidFill>
                <a:latin typeface="Courier New" pitchFamily="49" charset="0"/>
                <a:cs typeface="Courier New" pitchFamily="49" charset="0"/>
              </a:rPr>
              <a:t>  233.  1 2 3 Vr4            1        + VCJ(I) * VAK(I) * VBI(I) - VAJ(I) * VCK(I) * VBI(I)</a:t>
            </a:r>
          </a:p>
          <a:p>
            <a:r>
              <a:rPr lang="en-US" sz="1000" dirty="0" smtClean="0">
                <a:solidFill>
                  <a:schemeClr val="bg1"/>
                </a:solidFill>
                <a:latin typeface="Courier New" pitchFamily="49" charset="0"/>
                <a:cs typeface="Courier New" pitchFamily="49" charset="0"/>
              </a:rPr>
              <a:t>  234.  1 2 3 Vr4            2        - VBJ(I) * VAK(I) * VCI(I) - VCJ(I) * VBK(I) * VAI(I)</a:t>
            </a:r>
          </a:p>
          <a:p>
            <a:r>
              <a:rPr lang="en-US" sz="1000" dirty="0" smtClean="0">
                <a:solidFill>
                  <a:schemeClr val="bg1"/>
                </a:solidFill>
                <a:latin typeface="Courier New" pitchFamily="49" charset="0"/>
                <a:cs typeface="Courier New" pitchFamily="49" charset="0"/>
              </a:rPr>
              <a:t>  235.  1 2 3 Vr4                D(I,J,K) = 1. / (DINV + 1.E-20)</a:t>
            </a:r>
          </a:p>
          <a:p>
            <a:r>
              <a:rPr lang="fr-FR" sz="1000" dirty="0" smtClean="0">
                <a:solidFill>
                  <a:schemeClr val="bg1"/>
                </a:solidFill>
                <a:latin typeface="Courier New" pitchFamily="49" charset="0"/>
                <a:cs typeface="Courier New" pitchFamily="49" charset="0"/>
              </a:rPr>
              <a:t>  236.  1 2 3 Vr4-----&gt; 47028   CONTINUE</a:t>
            </a:r>
          </a:p>
          <a:p>
            <a:r>
              <a:rPr lang="fr-FR" sz="1000" dirty="0" smtClean="0">
                <a:solidFill>
                  <a:schemeClr val="bg1"/>
                </a:solidFill>
                <a:latin typeface="Courier New" pitchFamily="49" charset="0"/>
                <a:cs typeface="Courier New" pitchFamily="49" charset="0"/>
              </a:rPr>
              <a:t>  237.  1 2 3--------&gt;&gt; 47029 CONTINUE</a:t>
            </a:r>
            <a:endParaRPr lang="en-US" sz="1000" dirty="0">
              <a:solidFill>
                <a:schemeClr val="bg1"/>
              </a:solidFill>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Compiler listing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33</a:t>
            </a:fld>
            <a:endParaRPr lang="en-US" dirty="0"/>
          </a:p>
        </p:txBody>
      </p:sp>
      <p:sp>
        <p:nvSpPr>
          <p:cNvPr id="6" name="TextBox 5"/>
          <p:cNvSpPr txBox="1"/>
          <p:nvPr/>
        </p:nvSpPr>
        <p:spPr>
          <a:xfrm>
            <a:off x="304800" y="685800"/>
            <a:ext cx="6792244" cy="5632311"/>
          </a:xfrm>
          <a:prstGeom prst="rect">
            <a:avLst/>
          </a:prstGeom>
          <a:noFill/>
        </p:spPr>
        <p:txBody>
          <a:bodyPr wrap="none" rtlCol="0">
            <a:spAutoFit/>
          </a:bodyPr>
          <a:lstStyle/>
          <a:p>
            <a:r>
              <a:rPr lang="en-US" sz="1000" dirty="0" smtClean="0">
                <a:solidFill>
                  <a:schemeClr val="bg1"/>
                </a:solidFill>
              </a:rPr>
              <a:t>ftn-6289 </a:t>
            </a:r>
            <a:r>
              <a:rPr lang="en-US" sz="1000" dirty="0" err="1" smtClean="0">
                <a:solidFill>
                  <a:schemeClr val="bg1"/>
                </a:solidFill>
              </a:rPr>
              <a:t>ftn</a:t>
            </a:r>
            <a:r>
              <a:rPr lang="en-US" sz="1000" dirty="0" smtClean="0">
                <a:solidFill>
                  <a:schemeClr val="bg1"/>
                </a:solidFill>
              </a:rPr>
              <a:t>: VECTOR File = lp47020.f, Line = 143 </a:t>
            </a:r>
          </a:p>
          <a:p>
            <a:r>
              <a:rPr lang="en-US" sz="1000" dirty="0" smtClean="0">
                <a:solidFill>
                  <a:schemeClr val="bg1"/>
                </a:solidFill>
              </a:rPr>
              <a:t>  A loop starting at line 143 was not vectorized because a recurrence was found on "VAJ" between lines 151 and 232.</a:t>
            </a:r>
          </a:p>
          <a:p>
            <a:endParaRPr lang="en-US" sz="1000" dirty="0" smtClean="0">
              <a:solidFill>
                <a:schemeClr val="bg1"/>
              </a:solidFill>
            </a:endParaRPr>
          </a:p>
          <a:p>
            <a:r>
              <a:rPr lang="en-US" sz="1000" dirty="0" smtClean="0">
                <a:solidFill>
                  <a:schemeClr val="bg1"/>
                </a:solidFill>
              </a:rPr>
              <a:t>ftn-6289 </a:t>
            </a:r>
            <a:r>
              <a:rPr lang="en-US" sz="1000" dirty="0" err="1" smtClean="0">
                <a:solidFill>
                  <a:schemeClr val="bg1"/>
                </a:solidFill>
              </a:rPr>
              <a:t>ftn</a:t>
            </a:r>
            <a:r>
              <a:rPr lang="en-US" sz="1000" dirty="0" smtClean="0">
                <a:solidFill>
                  <a:schemeClr val="bg1"/>
                </a:solidFill>
              </a:rPr>
              <a:t>: VECTOR File = lp47020.f, Line = 144 </a:t>
            </a:r>
          </a:p>
          <a:p>
            <a:r>
              <a:rPr lang="en-US" sz="1000" dirty="0" smtClean="0">
                <a:solidFill>
                  <a:schemeClr val="bg1"/>
                </a:solidFill>
              </a:rPr>
              <a:t>  A loop starting at line 144 was not vectorized because a recurrence was found on "VAI" between lines 212 and 232.</a:t>
            </a:r>
          </a:p>
          <a:p>
            <a:endParaRPr lang="en-US" sz="1000" dirty="0" smtClean="0">
              <a:solidFill>
                <a:schemeClr val="bg1"/>
              </a:solidFill>
            </a:endParaRPr>
          </a:p>
          <a:p>
            <a:r>
              <a:rPr lang="en-US" sz="1000" dirty="0" smtClean="0">
                <a:solidFill>
                  <a:schemeClr val="bg1"/>
                </a:solidFill>
              </a:rPr>
              <a:t>ftn-6005 </a:t>
            </a:r>
            <a:r>
              <a:rPr lang="en-US" sz="1000" dirty="0" err="1" smtClean="0">
                <a:solidFill>
                  <a:schemeClr val="bg1"/>
                </a:solidFill>
              </a:rPr>
              <a:t>ftn</a:t>
            </a:r>
            <a:r>
              <a:rPr lang="en-US" sz="1000" dirty="0" smtClean="0">
                <a:solidFill>
                  <a:schemeClr val="bg1"/>
                </a:solidFill>
              </a:rPr>
              <a:t>: SCALAR File = lp47020.f, Line = 150 </a:t>
            </a:r>
          </a:p>
          <a:p>
            <a:r>
              <a:rPr lang="en-US" sz="1000" dirty="0" smtClean="0">
                <a:solidFill>
                  <a:schemeClr val="bg1"/>
                </a:solidFill>
              </a:rPr>
              <a:t>  A loop starting at line 150 was unrolled 4 times.</a:t>
            </a:r>
          </a:p>
          <a:p>
            <a:endParaRPr lang="en-US" sz="1000" dirty="0" smtClean="0">
              <a:solidFill>
                <a:schemeClr val="bg1"/>
              </a:solidFill>
            </a:endParaRPr>
          </a:p>
          <a:p>
            <a:r>
              <a:rPr lang="en-US" sz="1000" dirty="0" smtClean="0">
                <a:solidFill>
                  <a:schemeClr val="bg1"/>
                </a:solidFill>
              </a:rPr>
              <a:t>ftn-6204 </a:t>
            </a:r>
            <a:r>
              <a:rPr lang="en-US" sz="1000" dirty="0" err="1" smtClean="0">
                <a:solidFill>
                  <a:schemeClr val="bg1"/>
                </a:solidFill>
              </a:rPr>
              <a:t>ftn</a:t>
            </a:r>
            <a:r>
              <a:rPr lang="en-US" sz="1000" dirty="0" smtClean="0">
                <a:solidFill>
                  <a:schemeClr val="bg1"/>
                </a:solidFill>
              </a:rPr>
              <a:t>: VECTOR File = lp47020.f, Line = 150 </a:t>
            </a:r>
          </a:p>
          <a:p>
            <a:r>
              <a:rPr lang="en-US" sz="1000" dirty="0" smtClean="0">
                <a:solidFill>
                  <a:schemeClr val="bg1"/>
                </a:solidFill>
              </a:rPr>
              <a:t>  A loop starting at line 150 was vectorized.</a:t>
            </a:r>
          </a:p>
          <a:p>
            <a:endParaRPr lang="en-US" sz="1000" dirty="0" smtClean="0">
              <a:solidFill>
                <a:schemeClr val="bg1"/>
              </a:solidFill>
            </a:endParaRPr>
          </a:p>
          <a:p>
            <a:r>
              <a:rPr lang="en-US" sz="1000" dirty="0" smtClean="0">
                <a:solidFill>
                  <a:schemeClr val="bg1"/>
                </a:solidFill>
              </a:rPr>
              <a:t>ftn-6005 </a:t>
            </a:r>
            <a:r>
              <a:rPr lang="en-US" sz="1000" dirty="0" err="1" smtClean="0">
                <a:solidFill>
                  <a:schemeClr val="bg1"/>
                </a:solidFill>
              </a:rPr>
              <a:t>ftn</a:t>
            </a:r>
            <a:r>
              <a:rPr lang="en-US" sz="1000" dirty="0" smtClean="0">
                <a:solidFill>
                  <a:schemeClr val="bg1"/>
                </a:solidFill>
              </a:rPr>
              <a:t>: SCALAR File = lp47020.f, Line = 160 </a:t>
            </a:r>
          </a:p>
          <a:p>
            <a:r>
              <a:rPr lang="en-US" sz="1000" dirty="0" smtClean="0">
                <a:solidFill>
                  <a:schemeClr val="bg1"/>
                </a:solidFill>
              </a:rPr>
              <a:t>  A loop starting at line 160 was unrolled 4 times.</a:t>
            </a:r>
          </a:p>
          <a:p>
            <a:endParaRPr lang="en-US" sz="1000" dirty="0" smtClean="0">
              <a:solidFill>
                <a:schemeClr val="bg1"/>
              </a:solidFill>
            </a:endParaRPr>
          </a:p>
          <a:p>
            <a:r>
              <a:rPr lang="en-US" sz="1000" dirty="0" smtClean="0">
                <a:solidFill>
                  <a:schemeClr val="bg1"/>
                </a:solidFill>
              </a:rPr>
              <a:t>ftn-6204 </a:t>
            </a:r>
            <a:r>
              <a:rPr lang="en-US" sz="1000" dirty="0" err="1" smtClean="0">
                <a:solidFill>
                  <a:schemeClr val="bg1"/>
                </a:solidFill>
              </a:rPr>
              <a:t>ftn</a:t>
            </a:r>
            <a:r>
              <a:rPr lang="en-US" sz="1000" dirty="0" smtClean="0">
                <a:solidFill>
                  <a:schemeClr val="bg1"/>
                </a:solidFill>
              </a:rPr>
              <a:t>: VECTOR File = lp47020.f, Line = 160 </a:t>
            </a:r>
          </a:p>
          <a:p>
            <a:r>
              <a:rPr lang="en-US" sz="1000" dirty="0" smtClean="0">
                <a:solidFill>
                  <a:schemeClr val="bg1"/>
                </a:solidFill>
              </a:rPr>
              <a:t>  A loop starting at line 160 was vectorized.</a:t>
            </a:r>
          </a:p>
          <a:p>
            <a:endParaRPr lang="en-US" sz="1000" dirty="0" smtClean="0">
              <a:solidFill>
                <a:schemeClr val="bg1"/>
              </a:solidFill>
            </a:endParaRPr>
          </a:p>
          <a:p>
            <a:r>
              <a:rPr lang="en-US" sz="1000" dirty="0" smtClean="0">
                <a:solidFill>
                  <a:schemeClr val="bg1"/>
                </a:solidFill>
              </a:rPr>
              <a:t>ftn-6005 </a:t>
            </a:r>
            <a:r>
              <a:rPr lang="en-US" sz="1000" dirty="0" err="1" smtClean="0">
                <a:solidFill>
                  <a:schemeClr val="bg1"/>
                </a:solidFill>
              </a:rPr>
              <a:t>ftn</a:t>
            </a:r>
            <a:r>
              <a:rPr lang="en-US" sz="1000" dirty="0" smtClean="0">
                <a:solidFill>
                  <a:schemeClr val="bg1"/>
                </a:solidFill>
              </a:rPr>
              <a:t>: SCALAR File = lp47020.f, Line = 170 </a:t>
            </a:r>
          </a:p>
          <a:p>
            <a:r>
              <a:rPr lang="en-US" sz="1000" dirty="0" smtClean="0">
                <a:solidFill>
                  <a:schemeClr val="bg1"/>
                </a:solidFill>
              </a:rPr>
              <a:t>  A loop starting at line 170 was unrolled 4 times.</a:t>
            </a:r>
          </a:p>
          <a:p>
            <a:endParaRPr lang="en-US" sz="1000" dirty="0" smtClean="0">
              <a:solidFill>
                <a:schemeClr val="bg1"/>
              </a:solidFill>
            </a:endParaRPr>
          </a:p>
          <a:p>
            <a:r>
              <a:rPr lang="en-US" sz="1000" dirty="0" smtClean="0">
                <a:solidFill>
                  <a:schemeClr val="bg1"/>
                </a:solidFill>
              </a:rPr>
              <a:t>ftn-6204 </a:t>
            </a:r>
            <a:r>
              <a:rPr lang="en-US" sz="1000" dirty="0" err="1" smtClean="0">
                <a:solidFill>
                  <a:schemeClr val="bg1"/>
                </a:solidFill>
              </a:rPr>
              <a:t>ftn</a:t>
            </a:r>
            <a:r>
              <a:rPr lang="en-US" sz="1000" dirty="0" smtClean="0">
                <a:solidFill>
                  <a:schemeClr val="bg1"/>
                </a:solidFill>
              </a:rPr>
              <a:t>: VECTOR File = lp47020.f, Line = 170 </a:t>
            </a:r>
          </a:p>
          <a:p>
            <a:r>
              <a:rPr lang="en-US" sz="1000" dirty="0" smtClean="0">
                <a:solidFill>
                  <a:schemeClr val="bg1"/>
                </a:solidFill>
              </a:rPr>
              <a:t>  A loop starting at line 170 was vectorized.</a:t>
            </a:r>
          </a:p>
          <a:p>
            <a:endParaRPr lang="en-US" sz="1000" dirty="0" smtClean="0">
              <a:solidFill>
                <a:schemeClr val="bg1"/>
              </a:solidFill>
            </a:endParaRPr>
          </a:p>
          <a:p>
            <a:r>
              <a:rPr lang="en-US" sz="1000" dirty="0" smtClean="0">
                <a:solidFill>
                  <a:schemeClr val="bg1"/>
                </a:solidFill>
              </a:rPr>
              <a:t>ftn-6005 </a:t>
            </a:r>
            <a:r>
              <a:rPr lang="en-US" sz="1000" dirty="0" err="1" smtClean="0">
                <a:solidFill>
                  <a:schemeClr val="bg1"/>
                </a:solidFill>
              </a:rPr>
              <a:t>ftn</a:t>
            </a:r>
            <a:r>
              <a:rPr lang="en-US" sz="1000" dirty="0" smtClean="0">
                <a:solidFill>
                  <a:schemeClr val="bg1"/>
                </a:solidFill>
              </a:rPr>
              <a:t>: SCALAR File = lp47020.f, Line = 182 </a:t>
            </a:r>
          </a:p>
          <a:p>
            <a:r>
              <a:rPr lang="en-US" sz="1000" dirty="0" smtClean="0">
                <a:solidFill>
                  <a:schemeClr val="bg1"/>
                </a:solidFill>
              </a:rPr>
              <a:t>  A loop starting at line 182 was unrolled 4 times.</a:t>
            </a:r>
          </a:p>
          <a:p>
            <a:endParaRPr lang="en-US" sz="1000" dirty="0" smtClean="0">
              <a:solidFill>
                <a:schemeClr val="bg1"/>
              </a:solidFill>
            </a:endParaRPr>
          </a:p>
          <a:p>
            <a:r>
              <a:rPr lang="en-US" sz="1000" dirty="0" smtClean="0">
                <a:solidFill>
                  <a:schemeClr val="bg1"/>
                </a:solidFill>
              </a:rPr>
              <a:t>ftn-6204 </a:t>
            </a:r>
            <a:r>
              <a:rPr lang="en-US" sz="1000" dirty="0" err="1" smtClean="0">
                <a:solidFill>
                  <a:schemeClr val="bg1"/>
                </a:solidFill>
              </a:rPr>
              <a:t>ftn</a:t>
            </a:r>
            <a:r>
              <a:rPr lang="en-US" sz="1000" dirty="0" smtClean="0">
                <a:solidFill>
                  <a:schemeClr val="bg1"/>
                </a:solidFill>
              </a:rPr>
              <a:t>: VECTOR File = lp47020.f, Line = 182 </a:t>
            </a:r>
          </a:p>
          <a:p>
            <a:r>
              <a:rPr lang="en-US" sz="1000" dirty="0" smtClean="0">
                <a:solidFill>
                  <a:schemeClr val="bg1"/>
                </a:solidFill>
              </a:rPr>
              <a:t>  A loop starting at line 182 was vectorized.</a:t>
            </a:r>
          </a:p>
          <a:p>
            <a:endParaRPr lang="en-US" sz="1000" dirty="0" smtClean="0">
              <a:solidFill>
                <a:schemeClr val="bg1"/>
              </a:solidFill>
            </a:endParaRPr>
          </a:p>
          <a:p>
            <a:r>
              <a:rPr lang="en-US" sz="1000" dirty="0" smtClean="0">
                <a:solidFill>
                  <a:schemeClr val="bg1"/>
                </a:solidFill>
              </a:rPr>
              <a:t>ftn-6005 </a:t>
            </a:r>
            <a:r>
              <a:rPr lang="en-US" sz="1000" dirty="0" err="1" smtClean="0">
                <a:solidFill>
                  <a:schemeClr val="bg1"/>
                </a:solidFill>
              </a:rPr>
              <a:t>ftn</a:t>
            </a:r>
            <a:r>
              <a:rPr lang="en-US" sz="1000" dirty="0" smtClean="0">
                <a:solidFill>
                  <a:schemeClr val="bg1"/>
                </a:solidFill>
              </a:rPr>
              <a:t>: SCALAR File = lp47020.f, Line = 192 </a:t>
            </a:r>
          </a:p>
          <a:p>
            <a:r>
              <a:rPr lang="en-US" sz="1000" dirty="0" smtClean="0">
                <a:solidFill>
                  <a:schemeClr val="bg1"/>
                </a:solidFill>
              </a:rPr>
              <a:t>  A loop starting at line 192 was unrolled 4 times.</a:t>
            </a:r>
          </a:p>
          <a:p>
            <a:endParaRPr lang="en-US" sz="1000" dirty="0" smtClean="0">
              <a:solidFill>
                <a:schemeClr val="bg1"/>
              </a:solidFill>
            </a:endParaRPr>
          </a:p>
          <a:p>
            <a:r>
              <a:rPr lang="en-US" sz="1000" dirty="0" smtClean="0">
                <a:solidFill>
                  <a:schemeClr val="bg1"/>
                </a:solidFill>
              </a:rPr>
              <a:t>ftn-6204 </a:t>
            </a:r>
            <a:r>
              <a:rPr lang="en-US" sz="1000" dirty="0" err="1" smtClean="0">
                <a:solidFill>
                  <a:schemeClr val="bg1"/>
                </a:solidFill>
              </a:rPr>
              <a:t>ftn</a:t>
            </a:r>
            <a:r>
              <a:rPr lang="en-US" sz="1000" dirty="0" smtClean="0">
                <a:solidFill>
                  <a:schemeClr val="bg1"/>
                </a:solidFill>
              </a:rPr>
              <a:t>: VECTOR File = lp47020.f, Line = 192 </a:t>
            </a:r>
          </a:p>
          <a:p>
            <a:r>
              <a:rPr lang="en-US" sz="1000" dirty="0" smtClean="0">
                <a:solidFill>
                  <a:schemeClr val="bg1"/>
                </a:solidFill>
              </a:rPr>
              <a:t>  A loop starting at line 192 was vectorized</a:t>
            </a:r>
            <a:r>
              <a:rPr lang="en-US" sz="1000" dirty="0" smtClean="0">
                <a:solidFill>
                  <a:schemeClr val="bg1"/>
                </a:solidFill>
              </a:rPr>
              <a:t>.</a:t>
            </a:r>
            <a:endParaRPr lang="en-US" sz="1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Compiler listing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34</a:t>
            </a:fld>
            <a:endParaRPr lang="en-US" dirty="0"/>
          </a:p>
        </p:txBody>
      </p:sp>
      <p:sp>
        <p:nvSpPr>
          <p:cNvPr id="6" name="TextBox 5"/>
          <p:cNvSpPr txBox="1"/>
          <p:nvPr/>
        </p:nvSpPr>
        <p:spPr>
          <a:xfrm>
            <a:off x="304800" y="685800"/>
            <a:ext cx="3049233" cy="3323987"/>
          </a:xfrm>
          <a:prstGeom prst="rect">
            <a:avLst/>
          </a:prstGeom>
          <a:noFill/>
        </p:spPr>
        <p:txBody>
          <a:bodyPr wrap="none" rtlCol="0">
            <a:spAutoFit/>
          </a:bodyPr>
          <a:lstStyle/>
          <a:p>
            <a:endParaRPr lang="en-US" sz="1000" dirty="0" smtClean="0">
              <a:solidFill>
                <a:schemeClr val="bg1"/>
              </a:solidFill>
            </a:endParaRPr>
          </a:p>
          <a:p>
            <a:r>
              <a:rPr lang="en-US" sz="1000" dirty="0" smtClean="0">
                <a:solidFill>
                  <a:schemeClr val="bg1"/>
                </a:solidFill>
              </a:rPr>
              <a:t>ftn-6005 </a:t>
            </a:r>
            <a:r>
              <a:rPr lang="en-US" sz="1000" dirty="0" err="1" smtClean="0">
                <a:solidFill>
                  <a:schemeClr val="bg1"/>
                </a:solidFill>
              </a:rPr>
              <a:t>ftn</a:t>
            </a:r>
            <a:r>
              <a:rPr lang="en-US" sz="1000" dirty="0" smtClean="0">
                <a:solidFill>
                  <a:schemeClr val="bg1"/>
                </a:solidFill>
              </a:rPr>
              <a:t>: SCALAR File = lp47020.f, Line = 202 </a:t>
            </a:r>
          </a:p>
          <a:p>
            <a:r>
              <a:rPr lang="en-US" sz="1000" dirty="0" smtClean="0">
                <a:solidFill>
                  <a:schemeClr val="bg1"/>
                </a:solidFill>
              </a:rPr>
              <a:t>  A loop starting at line 202 was unrolled 4 times.</a:t>
            </a:r>
          </a:p>
          <a:p>
            <a:endParaRPr lang="en-US" sz="1000" dirty="0" smtClean="0">
              <a:solidFill>
                <a:schemeClr val="bg1"/>
              </a:solidFill>
            </a:endParaRPr>
          </a:p>
          <a:p>
            <a:r>
              <a:rPr lang="en-US" sz="1000" dirty="0" smtClean="0">
                <a:solidFill>
                  <a:schemeClr val="bg1"/>
                </a:solidFill>
              </a:rPr>
              <a:t>ftn-6204 </a:t>
            </a:r>
            <a:r>
              <a:rPr lang="en-US" sz="1000" dirty="0" err="1" smtClean="0">
                <a:solidFill>
                  <a:schemeClr val="bg1"/>
                </a:solidFill>
              </a:rPr>
              <a:t>ftn</a:t>
            </a:r>
            <a:r>
              <a:rPr lang="en-US" sz="1000" dirty="0" smtClean="0">
                <a:solidFill>
                  <a:schemeClr val="bg1"/>
                </a:solidFill>
              </a:rPr>
              <a:t>: VECTOR File = lp47020.f, Line = 202 </a:t>
            </a:r>
          </a:p>
          <a:p>
            <a:r>
              <a:rPr lang="en-US" sz="1000" dirty="0" smtClean="0">
                <a:solidFill>
                  <a:schemeClr val="bg1"/>
                </a:solidFill>
              </a:rPr>
              <a:t>  A loop starting at line 202 was vectorized.</a:t>
            </a:r>
          </a:p>
          <a:p>
            <a:endParaRPr lang="en-US" sz="1000" dirty="0" smtClean="0">
              <a:solidFill>
                <a:schemeClr val="bg1"/>
              </a:solidFill>
            </a:endParaRPr>
          </a:p>
          <a:p>
            <a:r>
              <a:rPr lang="en-US" sz="1000" dirty="0" smtClean="0">
                <a:solidFill>
                  <a:schemeClr val="bg1"/>
                </a:solidFill>
              </a:rPr>
              <a:t>ftn-6005 </a:t>
            </a:r>
            <a:r>
              <a:rPr lang="en-US" sz="1000" dirty="0" err="1" smtClean="0">
                <a:solidFill>
                  <a:schemeClr val="bg1"/>
                </a:solidFill>
              </a:rPr>
              <a:t>ftn</a:t>
            </a:r>
            <a:r>
              <a:rPr lang="en-US" sz="1000" dirty="0" smtClean="0">
                <a:solidFill>
                  <a:schemeClr val="bg1"/>
                </a:solidFill>
              </a:rPr>
              <a:t>: SCALAR File = lp47020.f, Line = 216 </a:t>
            </a:r>
          </a:p>
          <a:p>
            <a:r>
              <a:rPr lang="en-US" sz="1000" dirty="0" smtClean="0">
                <a:solidFill>
                  <a:schemeClr val="bg1"/>
                </a:solidFill>
              </a:rPr>
              <a:t>  A loop starting at line 216 was unrolled 4 times.</a:t>
            </a:r>
          </a:p>
          <a:p>
            <a:endParaRPr lang="en-US" sz="1000" dirty="0" smtClean="0">
              <a:solidFill>
                <a:schemeClr val="bg1"/>
              </a:solidFill>
            </a:endParaRPr>
          </a:p>
          <a:p>
            <a:r>
              <a:rPr lang="en-US" sz="1000" dirty="0" smtClean="0">
                <a:solidFill>
                  <a:schemeClr val="bg1"/>
                </a:solidFill>
              </a:rPr>
              <a:t>ftn-6204 </a:t>
            </a:r>
            <a:r>
              <a:rPr lang="en-US" sz="1000" dirty="0" err="1" smtClean="0">
                <a:solidFill>
                  <a:schemeClr val="bg1"/>
                </a:solidFill>
              </a:rPr>
              <a:t>ftn</a:t>
            </a:r>
            <a:r>
              <a:rPr lang="en-US" sz="1000" dirty="0" smtClean="0">
                <a:solidFill>
                  <a:schemeClr val="bg1"/>
                </a:solidFill>
              </a:rPr>
              <a:t>: VECTOR File = lp47020.f, Line = 216 </a:t>
            </a:r>
          </a:p>
          <a:p>
            <a:r>
              <a:rPr lang="en-US" sz="1000" dirty="0" smtClean="0">
                <a:solidFill>
                  <a:schemeClr val="bg1"/>
                </a:solidFill>
              </a:rPr>
              <a:t>  A loop starting at line 216 was vectorized.</a:t>
            </a:r>
          </a:p>
          <a:p>
            <a:endParaRPr lang="en-US" sz="1000" dirty="0" smtClean="0">
              <a:solidFill>
                <a:schemeClr val="bg1"/>
              </a:solidFill>
            </a:endParaRPr>
          </a:p>
          <a:p>
            <a:r>
              <a:rPr lang="en-US" sz="1000" dirty="0" smtClean="0">
                <a:solidFill>
                  <a:schemeClr val="bg1"/>
                </a:solidFill>
              </a:rPr>
              <a:t>ftn-6005 </a:t>
            </a:r>
            <a:r>
              <a:rPr lang="en-US" sz="1000" dirty="0" err="1" smtClean="0">
                <a:solidFill>
                  <a:schemeClr val="bg1"/>
                </a:solidFill>
              </a:rPr>
              <a:t>ftn</a:t>
            </a:r>
            <a:r>
              <a:rPr lang="en-US" sz="1000" dirty="0" smtClean="0">
                <a:solidFill>
                  <a:schemeClr val="bg1"/>
                </a:solidFill>
              </a:rPr>
              <a:t>: SCALAR File = lp47020.f, Line = 231 </a:t>
            </a:r>
          </a:p>
          <a:p>
            <a:r>
              <a:rPr lang="en-US" sz="1000" dirty="0" smtClean="0">
                <a:solidFill>
                  <a:schemeClr val="bg1"/>
                </a:solidFill>
              </a:rPr>
              <a:t>  A loop starting at line 231 was unrolled 4 times.</a:t>
            </a:r>
          </a:p>
          <a:p>
            <a:endParaRPr lang="en-US" sz="1000" dirty="0" smtClean="0">
              <a:solidFill>
                <a:schemeClr val="bg1"/>
              </a:solidFill>
            </a:endParaRPr>
          </a:p>
          <a:p>
            <a:r>
              <a:rPr lang="en-US" sz="1000" dirty="0" smtClean="0">
                <a:solidFill>
                  <a:schemeClr val="bg1"/>
                </a:solidFill>
              </a:rPr>
              <a:t>ftn-6204 </a:t>
            </a:r>
            <a:r>
              <a:rPr lang="en-US" sz="1000" dirty="0" err="1" smtClean="0">
                <a:solidFill>
                  <a:schemeClr val="bg1"/>
                </a:solidFill>
              </a:rPr>
              <a:t>ftn</a:t>
            </a:r>
            <a:r>
              <a:rPr lang="en-US" sz="1000" dirty="0" smtClean="0">
                <a:solidFill>
                  <a:schemeClr val="bg1"/>
                </a:solidFill>
              </a:rPr>
              <a:t>: VECTOR File = lp47020.f, Line = 231 </a:t>
            </a:r>
          </a:p>
          <a:p>
            <a:r>
              <a:rPr lang="en-US" sz="1000" dirty="0" smtClean="0">
                <a:solidFill>
                  <a:schemeClr val="bg1"/>
                </a:solidFill>
              </a:rPr>
              <a:t>  A loop starting at line 231 was vectorized.</a:t>
            </a:r>
          </a:p>
          <a:p>
            <a:endParaRPr lang="en-US" sz="1000" dirty="0" smtClean="0">
              <a:solidFill>
                <a:schemeClr val="bg1"/>
              </a:solidFill>
            </a:endParaRPr>
          </a:p>
          <a:p>
            <a:r>
              <a:rPr lang="en-US" sz="1000" dirty="0" smtClean="0">
                <a:solidFill>
                  <a:schemeClr val="bg1"/>
                </a:solidFill>
              </a:rPr>
              <a:t>ftn-6010 </a:t>
            </a:r>
            <a:r>
              <a:rPr lang="en-US" sz="1000" dirty="0" err="1" smtClean="0">
                <a:solidFill>
                  <a:schemeClr val="bg1"/>
                </a:solidFill>
              </a:rPr>
              <a:t>ftn</a:t>
            </a:r>
            <a:r>
              <a:rPr lang="en-US" sz="1000" dirty="0" smtClean="0">
                <a:solidFill>
                  <a:schemeClr val="bg1"/>
                </a:solidFill>
              </a:rPr>
              <a:t>: SCALAR File = lp47020.f, Line = 235 </a:t>
            </a:r>
          </a:p>
          <a:p>
            <a:r>
              <a:rPr lang="en-US" sz="1000" dirty="0" smtClean="0">
                <a:solidFill>
                  <a:schemeClr val="bg1"/>
                </a:solidFill>
              </a:rPr>
              <a:t>  A divide was turned into a multiply by a reciprocal</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of restructuring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35</a:t>
            </a:fld>
            <a:endParaRPr lang="en-US" dirty="0"/>
          </a:p>
        </p:txBody>
      </p:sp>
      <p:pic>
        <p:nvPicPr>
          <p:cNvPr id="173058" name="Picture 2"/>
          <p:cNvPicPr>
            <a:picLocks noChangeAspect="1" noChangeArrowheads="1"/>
          </p:cNvPicPr>
          <p:nvPr/>
        </p:nvPicPr>
        <p:blipFill>
          <a:blip r:embed="rId2" cstate="print"/>
          <a:srcRect/>
          <a:stretch>
            <a:fillRect/>
          </a:stretch>
        </p:blipFill>
        <p:spPr bwMode="auto">
          <a:xfrm>
            <a:off x="609600" y="1524000"/>
            <a:ext cx="8248432" cy="4967288"/>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36</a:t>
            </a:fld>
            <a:endParaRPr lang="en-US" dirty="0"/>
          </a:p>
        </p:txBody>
      </p:sp>
      <p:sp>
        <p:nvSpPr>
          <p:cNvPr id="7" name="TextBox 6"/>
          <p:cNvSpPr txBox="1"/>
          <p:nvPr/>
        </p:nvSpPr>
        <p:spPr>
          <a:xfrm>
            <a:off x="533400" y="2057400"/>
            <a:ext cx="8194359" cy="2462213"/>
          </a:xfrm>
          <a:prstGeom prst="rect">
            <a:avLst/>
          </a:prstGeom>
          <a:noFill/>
        </p:spPr>
        <p:txBody>
          <a:bodyPr wrap="none" rtlCol="0">
            <a:spAutoFit/>
          </a:bodyPr>
          <a:lstStyle/>
          <a:p>
            <a:r>
              <a:rPr lang="en-US" dirty="0" smtClean="0"/>
              <a:t>   </a:t>
            </a:r>
            <a:r>
              <a:rPr lang="en-US" dirty="0" smtClean="0">
                <a:solidFill>
                  <a:schemeClr val="bg1"/>
                </a:solidFill>
              </a:rPr>
              <a:t>39.  1         C      THE ORIGINAL</a:t>
            </a:r>
          </a:p>
          <a:p>
            <a:r>
              <a:rPr lang="en-US" dirty="0" smtClean="0">
                <a:solidFill>
                  <a:schemeClr val="bg1"/>
                </a:solidFill>
              </a:rPr>
              <a:t>   40.  1         </a:t>
            </a:r>
          </a:p>
          <a:p>
            <a:r>
              <a:rPr lang="pt-BR" dirty="0" smtClean="0">
                <a:solidFill>
                  <a:schemeClr val="bg1"/>
                </a:solidFill>
              </a:rPr>
              <a:t>   41.  1 2-----&lt;       DO 48020 I = 1, N</a:t>
            </a:r>
          </a:p>
          <a:p>
            <a:r>
              <a:rPr lang="pl-PL" dirty="0" smtClean="0">
                <a:solidFill>
                  <a:schemeClr val="bg1"/>
                </a:solidFill>
              </a:rPr>
              <a:t>   42.  1 2              A(I) = B(I) * FUNC (D(I)) + C(I)</a:t>
            </a:r>
          </a:p>
          <a:p>
            <a:r>
              <a:rPr lang="fr-FR" dirty="0" smtClean="0">
                <a:solidFill>
                  <a:schemeClr val="bg1"/>
                </a:solidFill>
              </a:rPr>
              <a:t>   43.  1 2-----&gt; 48020 CONTINUE</a:t>
            </a:r>
          </a:p>
          <a:p>
            <a:endParaRPr lang="fr-FR" dirty="0" smtClean="0">
              <a:solidFill>
                <a:schemeClr val="bg1"/>
              </a:solidFill>
            </a:endParaRPr>
          </a:p>
          <a:p>
            <a:r>
              <a:rPr lang="en-US" sz="1400" dirty="0" smtClean="0">
                <a:solidFill>
                  <a:schemeClr val="bg1"/>
                </a:solidFill>
              </a:rPr>
              <a:t>ftn-6287 </a:t>
            </a:r>
            <a:r>
              <a:rPr lang="en-US" sz="1400" dirty="0" err="1" smtClean="0">
                <a:solidFill>
                  <a:schemeClr val="bg1"/>
                </a:solidFill>
              </a:rPr>
              <a:t>ftn</a:t>
            </a:r>
            <a:r>
              <a:rPr lang="en-US" sz="1400" dirty="0" smtClean="0">
                <a:solidFill>
                  <a:schemeClr val="bg1"/>
                </a:solidFill>
              </a:rPr>
              <a:t>: VECTOR File = lp48020.f, Line = 41 </a:t>
            </a:r>
          </a:p>
          <a:p>
            <a:r>
              <a:rPr lang="en-US" sz="1400" dirty="0" smtClean="0">
                <a:solidFill>
                  <a:schemeClr val="bg1"/>
                </a:solidFill>
              </a:rPr>
              <a:t>  A loop starting at line 41 was not vectorized because it contains a call to function "FUNC" on line 42.</a:t>
            </a:r>
          </a:p>
          <a:p>
            <a:endParaRPr lang="en-US" dirty="0">
              <a:solidFill>
                <a:schemeClr val="bg1"/>
              </a:solidFill>
            </a:endParaRPr>
          </a:p>
        </p:txBody>
      </p:sp>
      <p:sp>
        <p:nvSpPr>
          <p:cNvPr id="8" name="TextBox 7"/>
          <p:cNvSpPr txBox="1"/>
          <p:nvPr/>
        </p:nvSpPr>
        <p:spPr>
          <a:xfrm>
            <a:off x="762000" y="3962400"/>
            <a:ext cx="45719" cy="369332"/>
          </a:xfrm>
          <a:prstGeom prst="rect">
            <a:avLst/>
          </a:prstGeom>
          <a:noFill/>
        </p:spPr>
        <p:txBody>
          <a:bodyPr wrap="square" rtlCol="0">
            <a:spAutoFit/>
          </a:bodyPr>
          <a:lstStyle/>
          <a:p>
            <a:endParaRPr lang="en-US" dirty="0"/>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a statement function</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37</a:t>
            </a:fld>
            <a:endParaRPr lang="en-US" dirty="0"/>
          </a:p>
        </p:txBody>
      </p:sp>
      <p:sp>
        <p:nvSpPr>
          <p:cNvPr id="6" name="TextBox 5"/>
          <p:cNvSpPr txBox="1"/>
          <p:nvPr/>
        </p:nvSpPr>
        <p:spPr>
          <a:xfrm>
            <a:off x="457200" y="914400"/>
            <a:ext cx="7494424" cy="5632311"/>
          </a:xfrm>
          <a:prstGeom prst="rect">
            <a:avLst/>
          </a:prstGeom>
          <a:noFill/>
        </p:spPr>
        <p:txBody>
          <a:bodyPr wrap="none" rtlCol="0">
            <a:spAutoFit/>
          </a:bodyPr>
          <a:lstStyle/>
          <a:p>
            <a:r>
              <a:rPr lang="pt-BR" dirty="0" smtClean="0">
                <a:solidFill>
                  <a:schemeClr val="bg1"/>
                </a:solidFill>
              </a:rPr>
              <a:t>   </a:t>
            </a:r>
            <a:r>
              <a:rPr lang="en-US" dirty="0" smtClean="0">
                <a:solidFill>
                  <a:schemeClr val="bg1"/>
                </a:solidFill>
              </a:rPr>
              <a:t> 3.            C</a:t>
            </a:r>
          </a:p>
          <a:p>
            <a:r>
              <a:rPr lang="en-US" dirty="0" smtClean="0">
                <a:solidFill>
                  <a:schemeClr val="bg1"/>
                </a:solidFill>
              </a:rPr>
              <a:t>    4.            CHANGE THE DIMENSIONS OF ARRAYS</a:t>
            </a:r>
          </a:p>
          <a:p>
            <a:r>
              <a:rPr lang="en-US" dirty="0" smtClean="0">
                <a:solidFill>
                  <a:schemeClr val="bg1"/>
                </a:solidFill>
              </a:rPr>
              <a:t>    5.                  COMMON A(IIDIM),B(IIDIM),C(IIDIM),D(IIDIM),E(IIDIM)</a:t>
            </a:r>
          </a:p>
          <a:p>
            <a:r>
              <a:rPr lang="en-US" dirty="0" smtClean="0">
                <a:solidFill>
                  <a:schemeClr val="bg1"/>
                </a:solidFill>
              </a:rPr>
              <a:t>    6.            C</a:t>
            </a:r>
          </a:p>
          <a:p>
            <a:r>
              <a:rPr lang="en-US" dirty="0" smtClean="0">
                <a:solidFill>
                  <a:schemeClr val="bg1"/>
                </a:solidFill>
              </a:rPr>
              <a:t>    7.                    DIMENSION TIME(2)</a:t>
            </a:r>
          </a:p>
          <a:p>
            <a:r>
              <a:rPr lang="en-US" dirty="0" smtClean="0">
                <a:solidFill>
                  <a:schemeClr val="bg1"/>
                </a:solidFill>
              </a:rPr>
              <a:t>    8.                  COMMON/EPSIL/EPSILON</a:t>
            </a:r>
          </a:p>
          <a:p>
            <a:r>
              <a:rPr lang="en-US" dirty="0" smtClean="0">
                <a:solidFill>
                  <a:schemeClr val="bg1"/>
                </a:solidFill>
              </a:rPr>
              <a:t>    9.            C</a:t>
            </a:r>
          </a:p>
          <a:p>
            <a:r>
              <a:rPr lang="pt-BR" dirty="0" smtClean="0">
                <a:solidFill>
                  <a:schemeClr val="bg1"/>
                </a:solidFill>
              </a:rPr>
              <a:t>   10.                  FUNCX (X) = X**2 + 2.0 / X</a:t>
            </a:r>
          </a:p>
          <a:p>
            <a:endParaRPr lang="pt-BR" dirty="0" smtClean="0">
              <a:solidFill>
                <a:schemeClr val="bg1"/>
              </a:solidFill>
            </a:endParaRPr>
          </a:p>
          <a:p>
            <a:r>
              <a:rPr lang="pt-BR" dirty="0" smtClean="0">
                <a:solidFill>
                  <a:schemeClr val="bg1"/>
                </a:solidFill>
              </a:rPr>
              <a:t>	o	o	o</a:t>
            </a:r>
          </a:p>
          <a:p>
            <a:endParaRPr lang="pt-BR" dirty="0" smtClean="0">
              <a:solidFill>
                <a:schemeClr val="bg1"/>
              </a:solidFill>
            </a:endParaRPr>
          </a:p>
          <a:p>
            <a:r>
              <a:rPr lang="pt-BR" dirty="0" smtClean="0">
                <a:solidFill>
                  <a:schemeClr val="bg1"/>
                </a:solidFill>
              </a:rPr>
              <a:t>   63.  1 Vpr4--&lt;       DO 48021 I = 1, N</a:t>
            </a:r>
          </a:p>
          <a:p>
            <a:r>
              <a:rPr lang="en-US" dirty="0" smtClean="0">
                <a:solidFill>
                  <a:schemeClr val="bg1"/>
                </a:solidFill>
              </a:rPr>
              <a:t>   64.  1 Vpr4           A(I) = B(I) * FUNCX (D(I)) + C(I)</a:t>
            </a:r>
          </a:p>
          <a:p>
            <a:r>
              <a:rPr lang="fr-FR" dirty="0" smtClean="0">
                <a:solidFill>
                  <a:schemeClr val="bg1"/>
                </a:solidFill>
              </a:rPr>
              <a:t>   65.  1 Vpr4--&gt; 48021 CONTINUE</a:t>
            </a:r>
          </a:p>
          <a:p>
            <a:endParaRPr lang="fr-FR" dirty="0" smtClean="0">
              <a:solidFill>
                <a:schemeClr val="bg1"/>
              </a:solidFill>
            </a:endParaRPr>
          </a:p>
          <a:p>
            <a:r>
              <a:rPr lang="en-US" dirty="0" smtClean="0">
                <a:solidFill>
                  <a:schemeClr val="bg1"/>
                </a:solidFill>
              </a:rPr>
              <a:t>ftn-6005 </a:t>
            </a:r>
            <a:r>
              <a:rPr lang="en-US" dirty="0" err="1" smtClean="0">
                <a:solidFill>
                  <a:schemeClr val="bg1"/>
                </a:solidFill>
              </a:rPr>
              <a:t>ftn</a:t>
            </a:r>
            <a:r>
              <a:rPr lang="en-US" dirty="0" smtClean="0">
                <a:solidFill>
                  <a:schemeClr val="bg1"/>
                </a:solidFill>
              </a:rPr>
              <a:t>: SCALAR File = lp48020.f, Line = 63 </a:t>
            </a:r>
          </a:p>
          <a:p>
            <a:r>
              <a:rPr lang="en-US" dirty="0" smtClean="0">
                <a:solidFill>
                  <a:schemeClr val="bg1"/>
                </a:solidFill>
              </a:rPr>
              <a:t>  A loop starting at line 63 was unrolled 4 times.</a:t>
            </a:r>
          </a:p>
          <a:p>
            <a:endParaRPr lang="en-US" dirty="0" smtClean="0">
              <a:solidFill>
                <a:schemeClr val="bg1"/>
              </a:solidFill>
            </a:endParaRPr>
          </a:p>
          <a:p>
            <a:r>
              <a:rPr lang="en-US" dirty="0" smtClean="0">
                <a:solidFill>
                  <a:schemeClr val="bg1"/>
                </a:solidFill>
              </a:rPr>
              <a:t>ftn-6209 </a:t>
            </a:r>
            <a:r>
              <a:rPr lang="en-US" dirty="0" err="1" smtClean="0">
                <a:solidFill>
                  <a:schemeClr val="bg1"/>
                </a:solidFill>
              </a:rPr>
              <a:t>ftn</a:t>
            </a:r>
            <a:r>
              <a:rPr lang="en-US" dirty="0" smtClean="0">
                <a:solidFill>
                  <a:schemeClr val="bg1"/>
                </a:solidFill>
              </a:rPr>
              <a:t>: VECTOR File = lp48020.f, Line = 63 </a:t>
            </a:r>
          </a:p>
          <a:p>
            <a:r>
              <a:rPr lang="en-US" dirty="0" smtClean="0">
                <a:solidFill>
                  <a:schemeClr val="bg1"/>
                </a:solidFill>
              </a:rPr>
              <a:t>  A loop starting at line 63 was partially vectorized.</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for simple function call</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38</a:t>
            </a:fld>
            <a:endParaRPr lang="en-US" dirty="0"/>
          </a:p>
        </p:txBody>
      </p:sp>
      <p:pic>
        <p:nvPicPr>
          <p:cNvPr id="167938" name="Picture 2"/>
          <p:cNvPicPr>
            <a:picLocks noChangeAspect="1" noChangeArrowheads="1"/>
          </p:cNvPicPr>
          <p:nvPr/>
        </p:nvPicPr>
        <p:blipFill>
          <a:blip r:embed="rId2" cstate="print"/>
          <a:srcRect/>
          <a:stretch>
            <a:fillRect/>
          </a:stretch>
        </p:blipFill>
        <p:spPr bwMode="auto">
          <a:xfrm>
            <a:off x="685800" y="1524000"/>
            <a:ext cx="7742297" cy="4662488"/>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Subroutine Call within Do Loop – without </a:t>
            </a:r>
            <a:r>
              <a:rPr lang="en-US" dirty="0" err="1" smtClean="0"/>
              <a:t>inlining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39</a:t>
            </a:fld>
            <a:endParaRPr lang="en-US" dirty="0"/>
          </a:p>
        </p:txBody>
      </p:sp>
      <p:sp>
        <p:nvSpPr>
          <p:cNvPr id="6" name="TextBox 5"/>
          <p:cNvSpPr txBox="1"/>
          <p:nvPr/>
        </p:nvSpPr>
        <p:spPr>
          <a:xfrm>
            <a:off x="381000" y="990600"/>
            <a:ext cx="5254452" cy="2585323"/>
          </a:xfrm>
          <a:prstGeom prst="rect">
            <a:avLst/>
          </a:prstGeom>
          <a:noFill/>
        </p:spPr>
        <p:txBody>
          <a:bodyPr wrap="none" rtlCol="0">
            <a:spAutoFit/>
          </a:bodyPr>
          <a:lstStyle/>
          <a:p>
            <a:r>
              <a:rPr lang="en-US" dirty="0" smtClean="0">
                <a:solidFill>
                  <a:schemeClr val="bg1"/>
                </a:solidFill>
              </a:rPr>
              <a:t>   42.  1        C      THE ORIGINAL</a:t>
            </a:r>
          </a:p>
          <a:p>
            <a:r>
              <a:rPr lang="en-US" dirty="0" smtClean="0">
                <a:solidFill>
                  <a:schemeClr val="bg1"/>
                </a:solidFill>
              </a:rPr>
              <a:t>   43.  1        </a:t>
            </a:r>
          </a:p>
          <a:p>
            <a:r>
              <a:rPr lang="pt-BR" dirty="0" smtClean="0">
                <a:solidFill>
                  <a:schemeClr val="bg1"/>
                </a:solidFill>
              </a:rPr>
              <a:t>   44.  1 2----&lt;       DO 48070 I = 1, N</a:t>
            </a:r>
          </a:p>
          <a:p>
            <a:r>
              <a:rPr lang="en-US" dirty="0" smtClean="0">
                <a:solidFill>
                  <a:schemeClr val="bg1"/>
                </a:solidFill>
              </a:rPr>
              <a:t>   45.  1 2             A(I) =  (B(I)**2 + C(I)**2)</a:t>
            </a:r>
          </a:p>
          <a:p>
            <a:r>
              <a:rPr lang="en-US" dirty="0" smtClean="0">
                <a:solidFill>
                  <a:schemeClr val="bg1"/>
                </a:solidFill>
              </a:rPr>
              <a:t>   46.  1 2             CT   = PI * A(I) + (A(I))**2</a:t>
            </a:r>
          </a:p>
          <a:p>
            <a:r>
              <a:rPr lang="en-US" dirty="0" smtClean="0">
                <a:solidFill>
                  <a:schemeClr val="bg1"/>
                </a:solidFill>
              </a:rPr>
              <a:t>   47.  1 2             CALL SSUB (A(I), CT, D(I), E(I))</a:t>
            </a:r>
          </a:p>
          <a:p>
            <a:r>
              <a:rPr lang="en-US" dirty="0" smtClean="0">
                <a:solidFill>
                  <a:schemeClr val="bg1"/>
                </a:solidFill>
              </a:rPr>
              <a:t>   48.  1 2             F(I) = (ABS (E(I)))</a:t>
            </a:r>
          </a:p>
          <a:p>
            <a:r>
              <a:rPr lang="fr-FR" dirty="0" smtClean="0">
                <a:solidFill>
                  <a:schemeClr val="bg1"/>
                </a:solidFill>
              </a:rPr>
              <a:t>   49.  1 2----&gt; 48070 CONTINUE</a:t>
            </a:r>
          </a:p>
          <a:p>
            <a:endParaRPr lang="en-US" dirty="0"/>
          </a:p>
        </p:txBody>
      </p:sp>
      <p:sp>
        <p:nvSpPr>
          <p:cNvPr id="7" name="TextBox 6"/>
          <p:cNvSpPr txBox="1"/>
          <p:nvPr/>
        </p:nvSpPr>
        <p:spPr>
          <a:xfrm>
            <a:off x="304800" y="3505200"/>
            <a:ext cx="8394734" cy="523220"/>
          </a:xfrm>
          <a:prstGeom prst="rect">
            <a:avLst/>
          </a:prstGeom>
          <a:noFill/>
        </p:spPr>
        <p:txBody>
          <a:bodyPr wrap="none" rtlCol="0">
            <a:spAutoFit/>
          </a:bodyPr>
          <a:lstStyle/>
          <a:p>
            <a:r>
              <a:rPr lang="en-US" sz="1400" dirty="0" smtClean="0">
                <a:solidFill>
                  <a:schemeClr val="bg1"/>
                </a:solidFill>
              </a:rPr>
              <a:t>ftn-6288 </a:t>
            </a:r>
            <a:r>
              <a:rPr lang="en-US" sz="1400" dirty="0" err="1" smtClean="0">
                <a:solidFill>
                  <a:schemeClr val="bg1"/>
                </a:solidFill>
              </a:rPr>
              <a:t>ftn</a:t>
            </a:r>
            <a:r>
              <a:rPr lang="en-US" sz="1400" dirty="0" smtClean="0">
                <a:solidFill>
                  <a:schemeClr val="bg1"/>
                </a:solidFill>
              </a:rPr>
              <a:t>: VECTOR File = lp48070.f, Line = 44 </a:t>
            </a:r>
          </a:p>
          <a:p>
            <a:r>
              <a:rPr lang="en-US" sz="1400" dirty="0" smtClean="0">
                <a:solidFill>
                  <a:schemeClr val="bg1"/>
                </a:solidFill>
              </a:rPr>
              <a:t>  A loop starting at line 44 was not vectorized because it contains a call to subroutine "SSUB" on line 47.</a:t>
            </a:r>
            <a:endParaRPr lang="en-US" sz="14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quarter" idx="4294967295"/>
          </p:nvPr>
        </p:nvSpPr>
        <p:spPr>
          <a:xfrm>
            <a:off x="457200" y="6356350"/>
            <a:ext cx="2133600" cy="365125"/>
          </a:xfrm>
          <a:prstGeom prst="rect">
            <a:avLst/>
          </a:prstGeom>
        </p:spPr>
        <p:txBody>
          <a:bodyPr/>
          <a:lstStyle/>
          <a:p>
            <a:pPr>
              <a:defRPr/>
            </a:pPr>
            <a:fld id="{28301964-F3AB-4F3A-96A5-BCB815303CB5}" type="datetime1">
              <a:rPr lang="en-US"/>
              <a:pPr>
                <a:defRPr/>
              </a:pPr>
              <a:t>9/21/2009</a:t>
            </a:fld>
            <a:endParaRPr lang="en-US"/>
          </a:p>
        </p:txBody>
      </p:sp>
      <p:sp>
        <p:nvSpPr>
          <p:cNvPr id="8" name="Slide Number Placeholder 5"/>
          <p:cNvSpPr>
            <a:spLocks noGrp="1"/>
          </p:cNvSpPr>
          <p:nvPr>
            <p:ph type="sldNum" sz="quarter" idx="4294967295"/>
          </p:nvPr>
        </p:nvSpPr>
        <p:spPr>
          <a:xfrm>
            <a:off x="6553200" y="6356350"/>
            <a:ext cx="2133600" cy="365125"/>
          </a:xfrm>
          <a:prstGeom prst="rect">
            <a:avLst/>
          </a:prstGeom>
        </p:spPr>
        <p:txBody>
          <a:bodyPr/>
          <a:lstStyle/>
          <a:p>
            <a:pPr>
              <a:defRPr/>
            </a:pPr>
            <a:fld id="{B2015EB6-91E0-4CA4-9CBA-819D9B3A5ECA}" type="slidenum">
              <a:rPr lang="en-US"/>
              <a:pPr>
                <a:defRPr/>
              </a:pPr>
              <a:t>4</a:t>
            </a:fld>
            <a:r>
              <a:rPr lang="en-US"/>
              <a:t> </a:t>
            </a:r>
          </a:p>
        </p:txBody>
      </p:sp>
      <p:sp>
        <p:nvSpPr>
          <p:cNvPr id="1268738" name="Rectangle 2"/>
          <p:cNvSpPr>
            <a:spLocks noChangeArrowheads="1"/>
          </p:cNvSpPr>
          <p:nvPr/>
        </p:nvSpPr>
        <p:spPr bwMode="auto">
          <a:xfrm>
            <a:off x="482600" y="5314950"/>
            <a:ext cx="7772400" cy="457200"/>
          </a:xfrm>
          <a:prstGeom prst="rect">
            <a:avLst/>
          </a:prstGeom>
          <a:solidFill>
            <a:schemeClr val="bg1"/>
          </a:solidFill>
          <a:ln w="12700">
            <a:solidFill>
              <a:schemeClr val="tx1"/>
            </a:solidFill>
            <a:miter lim="800000"/>
            <a:headEnd type="none" w="sm" len="sm"/>
            <a:tailEnd type="none" w="sm" len="sm"/>
          </a:ln>
          <a:effectLst>
            <a:outerShdw dist="107763" dir="2700000" algn="ctr" rotWithShape="0">
              <a:schemeClr val="bg2">
                <a:alpha val="50000"/>
              </a:schemeClr>
            </a:outerShdw>
          </a:effectLst>
        </p:spPr>
        <p:txBody>
          <a:bodyPr wrap="none" anchor="ctr"/>
          <a:lstStyle/>
          <a:p>
            <a:pPr>
              <a:defRPr/>
            </a:pPr>
            <a:endParaRPr lang="en-US"/>
          </a:p>
        </p:txBody>
      </p:sp>
      <p:sp>
        <p:nvSpPr>
          <p:cNvPr id="60421" name="Rectangle 3"/>
          <p:cNvSpPr>
            <a:spLocks noChangeArrowheads="1"/>
          </p:cNvSpPr>
          <p:nvPr/>
        </p:nvSpPr>
        <p:spPr bwMode="auto">
          <a:xfrm>
            <a:off x="304800" y="1495425"/>
            <a:ext cx="8686800" cy="3662363"/>
          </a:xfrm>
          <a:prstGeom prst="rect">
            <a:avLst/>
          </a:prstGeom>
          <a:noFill/>
          <a:ln w="9525">
            <a:noFill/>
            <a:miter lim="800000"/>
            <a:headEnd/>
            <a:tailEnd/>
          </a:ln>
        </p:spPr>
        <p:txBody>
          <a:bodyPr lIns="92075" tIns="46038" rIns="92075" bIns="46038">
            <a:spAutoFit/>
          </a:bodyPr>
          <a:lstStyle/>
          <a:p>
            <a:pPr algn="l" eaLnBrk="1" hangingPunct="1"/>
            <a:r>
              <a:rPr lang="en-US" dirty="0">
                <a:solidFill>
                  <a:schemeClr val="bg1"/>
                </a:solidFill>
                <a:latin typeface="Times New Roman" pitchFamily="18" charset="0"/>
              </a:rPr>
              <a:t>350 !</a:t>
            </a:r>
          </a:p>
          <a:p>
            <a:pPr algn="l" eaLnBrk="1" hangingPunct="1"/>
            <a:r>
              <a:rPr lang="en-US" dirty="0">
                <a:solidFill>
                  <a:schemeClr val="bg1"/>
                </a:solidFill>
                <a:latin typeface="Times New Roman" pitchFamily="18" charset="0"/>
              </a:rPr>
              <a:t>351 !   Initialize vertex, similarity and coordinate arrays</a:t>
            </a:r>
          </a:p>
          <a:p>
            <a:pPr algn="l" eaLnBrk="1" hangingPunct="1"/>
            <a:r>
              <a:rPr lang="en-US" dirty="0">
                <a:solidFill>
                  <a:schemeClr val="bg1"/>
                </a:solidFill>
                <a:latin typeface="Times New Roman" pitchFamily="18" charset="0"/>
              </a:rPr>
              <a:t>352 !</a:t>
            </a:r>
          </a:p>
          <a:p>
            <a:pPr algn="l" eaLnBrk="1" hangingPunct="1"/>
            <a:r>
              <a:rPr lang="en-US" dirty="0">
                <a:solidFill>
                  <a:schemeClr val="bg1"/>
                </a:solidFill>
                <a:latin typeface="Times New Roman" pitchFamily="18" charset="0"/>
              </a:rPr>
              <a:t>353     Do Index = 1, </a:t>
            </a:r>
            <a:r>
              <a:rPr lang="en-US" dirty="0" err="1">
                <a:solidFill>
                  <a:schemeClr val="bg1"/>
                </a:solidFill>
                <a:latin typeface="Times New Roman" pitchFamily="18" charset="0"/>
              </a:rPr>
              <a:t>NodeCount</a:t>
            </a:r>
            <a:endParaRPr lang="en-US" dirty="0">
              <a:solidFill>
                <a:schemeClr val="bg1"/>
              </a:solidFill>
              <a:latin typeface="Times New Roman" pitchFamily="18" charset="0"/>
            </a:endParaRPr>
          </a:p>
          <a:p>
            <a:pPr algn="l" eaLnBrk="1" hangingPunct="1"/>
            <a:r>
              <a:rPr lang="en-US" dirty="0">
                <a:solidFill>
                  <a:schemeClr val="bg1"/>
                </a:solidFill>
                <a:latin typeface="Times New Roman" pitchFamily="18" charset="0"/>
              </a:rPr>
              <a:t>354        IX = MOD (Index - 1, </a:t>
            </a:r>
            <a:r>
              <a:rPr lang="en-US" dirty="0" err="1">
                <a:solidFill>
                  <a:schemeClr val="bg1"/>
                </a:solidFill>
                <a:latin typeface="Times New Roman" pitchFamily="18" charset="0"/>
              </a:rPr>
              <a:t>NodesX</a:t>
            </a:r>
            <a:r>
              <a:rPr lang="en-US" dirty="0">
                <a:solidFill>
                  <a:schemeClr val="bg1"/>
                </a:solidFill>
                <a:latin typeface="Times New Roman" pitchFamily="18" charset="0"/>
              </a:rPr>
              <a:t>) + 1</a:t>
            </a:r>
          </a:p>
          <a:p>
            <a:pPr algn="l" eaLnBrk="1" hangingPunct="1"/>
            <a:r>
              <a:rPr lang="en-US" dirty="0">
                <a:solidFill>
                  <a:schemeClr val="bg1"/>
                </a:solidFill>
                <a:latin typeface="Times New Roman" pitchFamily="18" charset="0"/>
              </a:rPr>
              <a:t>355        IY = ((Index - 1) / </a:t>
            </a:r>
            <a:r>
              <a:rPr lang="en-US" dirty="0" err="1">
                <a:solidFill>
                  <a:schemeClr val="bg1"/>
                </a:solidFill>
                <a:latin typeface="Times New Roman" pitchFamily="18" charset="0"/>
              </a:rPr>
              <a:t>NodesX</a:t>
            </a:r>
            <a:r>
              <a:rPr lang="en-US" dirty="0">
                <a:solidFill>
                  <a:schemeClr val="bg1"/>
                </a:solidFill>
                <a:latin typeface="Times New Roman" pitchFamily="18" charset="0"/>
              </a:rPr>
              <a:t>) + 1</a:t>
            </a:r>
          </a:p>
          <a:p>
            <a:pPr algn="l" eaLnBrk="1" hangingPunct="1"/>
            <a:r>
              <a:rPr lang="en-US" dirty="0">
                <a:solidFill>
                  <a:schemeClr val="bg1"/>
                </a:solidFill>
                <a:latin typeface="Times New Roman" pitchFamily="18" charset="0"/>
              </a:rPr>
              <a:t>356        </a:t>
            </a:r>
            <a:r>
              <a:rPr lang="en-US" dirty="0" err="1">
                <a:solidFill>
                  <a:schemeClr val="bg1"/>
                </a:solidFill>
                <a:latin typeface="Times New Roman" pitchFamily="18" charset="0"/>
              </a:rPr>
              <a:t>CoordX</a:t>
            </a:r>
            <a:r>
              <a:rPr lang="en-US" dirty="0">
                <a:solidFill>
                  <a:schemeClr val="bg1"/>
                </a:solidFill>
                <a:latin typeface="Times New Roman" pitchFamily="18" charset="0"/>
              </a:rPr>
              <a:t> (IX, IY) = Position (1) + (IX - 1) * </a:t>
            </a:r>
            <a:r>
              <a:rPr lang="en-US" dirty="0" err="1">
                <a:solidFill>
                  <a:schemeClr val="bg1"/>
                </a:solidFill>
                <a:latin typeface="Times New Roman" pitchFamily="18" charset="0"/>
              </a:rPr>
              <a:t>StepX</a:t>
            </a:r>
            <a:endParaRPr lang="en-US" dirty="0">
              <a:solidFill>
                <a:schemeClr val="bg1"/>
              </a:solidFill>
              <a:latin typeface="Times New Roman" pitchFamily="18" charset="0"/>
            </a:endParaRPr>
          </a:p>
          <a:p>
            <a:pPr algn="l" eaLnBrk="1" hangingPunct="1"/>
            <a:r>
              <a:rPr lang="en-US" dirty="0">
                <a:solidFill>
                  <a:schemeClr val="bg1"/>
                </a:solidFill>
                <a:latin typeface="Times New Roman" pitchFamily="18" charset="0"/>
              </a:rPr>
              <a:t>357        </a:t>
            </a:r>
            <a:r>
              <a:rPr lang="en-US" dirty="0" err="1">
                <a:solidFill>
                  <a:schemeClr val="bg1"/>
                </a:solidFill>
                <a:latin typeface="Times New Roman" pitchFamily="18" charset="0"/>
              </a:rPr>
              <a:t>CoordY</a:t>
            </a:r>
            <a:r>
              <a:rPr lang="en-US" dirty="0">
                <a:solidFill>
                  <a:schemeClr val="bg1"/>
                </a:solidFill>
                <a:latin typeface="Times New Roman" pitchFamily="18" charset="0"/>
              </a:rPr>
              <a:t> (IX, IY) = Position (2) + (IY - 1) * </a:t>
            </a:r>
            <a:r>
              <a:rPr lang="en-US" dirty="0" err="1">
                <a:solidFill>
                  <a:schemeClr val="bg1"/>
                </a:solidFill>
                <a:latin typeface="Times New Roman" pitchFamily="18" charset="0"/>
              </a:rPr>
              <a:t>StepY</a:t>
            </a:r>
            <a:endParaRPr lang="en-US" dirty="0">
              <a:solidFill>
                <a:schemeClr val="bg1"/>
              </a:solidFill>
              <a:latin typeface="Times New Roman" pitchFamily="18" charset="0"/>
            </a:endParaRPr>
          </a:p>
          <a:p>
            <a:pPr algn="l" eaLnBrk="1" hangingPunct="1"/>
            <a:r>
              <a:rPr lang="en-US" dirty="0">
                <a:solidFill>
                  <a:schemeClr val="bg1"/>
                </a:solidFill>
                <a:latin typeface="Times New Roman" pitchFamily="18" charset="0"/>
              </a:rPr>
              <a:t>358        </a:t>
            </a:r>
            <a:r>
              <a:rPr lang="en-US" dirty="0" err="1">
                <a:solidFill>
                  <a:schemeClr val="bg1"/>
                </a:solidFill>
                <a:latin typeface="Times New Roman" pitchFamily="18" charset="0"/>
              </a:rPr>
              <a:t>JetSim</a:t>
            </a:r>
            <a:r>
              <a:rPr lang="en-US" dirty="0">
                <a:solidFill>
                  <a:schemeClr val="bg1"/>
                </a:solidFill>
                <a:latin typeface="Times New Roman" pitchFamily="18" charset="0"/>
              </a:rPr>
              <a:t> (Index)  = SUM (Graph (:, :, Index) * &amp;</a:t>
            </a:r>
          </a:p>
          <a:p>
            <a:pPr algn="l" eaLnBrk="1" hangingPunct="1"/>
            <a:r>
              <a:rPr lang="en-US" dirty="0">
                <a:solidFill>
                  <a:schemeClr val="bg1"/>
                </a:solidFill>
                <a:latin typeface="Times New Roman" pitchFamily="18" charset="0"/>
              </a:rPr>
              <a:t>359     &amp;                    </a:t>
            </a:r>
            <a:r>
              <a:rPr lang="en-US" dirty="0" err="1">
                <a:solidFill>
                  <a:schemeClr val="bg1"/>
                </a:solidFill>
                <a:latin typeface="Times New Roman" pitchFamily="18" charset="0"/>
              </a:rPr>
              <a:t>GaborTrafo</a:t>
            </a:r>
            <a:r>
              <a:rPr lang="en-US" dirty="0">
                <a:solidFill>
                  <a:schemeClr val="bg1"/>
                </a:solidFill>
                <a:latin typeface="Times New Roman" pitchFamily="18" charset="0"/>
              </a:rPr>
              <a:t> (:, :, </a:t>
            </a:r>
            <a:r>
              <a:rPr lang="en-US" dirty="0" err="1">
                <a:solidFill>
                  <a:schemeClr val="bg1"/>
                </a:solidFill>
                <a:latin typeface="Times New Roman" pitchFamily="18" charset="0"/>
              </a:rPr>
              <a:t>CoordX</a:t>
            </a:r>
            <a:r>
              <a:rPr lang="en-US" dirty="0">
                <a:solidFill>
                  <a:schemeClr val="bg1"/>
                </a:solidFill>
                <a:latin typeface="Times New Roman" pitchFamily="18" charset="0"/>
              </a:rPr>
              <a:t>(IX,IY), </a:t>
            </a:r>
            <a:r>
              <a:rPr lang="en-US" dirty="0" err="1">
                <a:solidFill>
                  <a:schemeClr val="bg1"/>
                </a:solidFill>
                <a:latin typeface="Times New Roman" pitchFamily="18" charset="0"/>
              </a:rPr>
              <a:t>CoordY</a:t>
            </a:r>
            <a:r>
              <a:rPr lang="en-US" dirty="0">
                <a:solidFill>
                  <a:schemeClr val="bg1"/>
                </a:solidFill>
                <a:latin typeface="Times New Roman" pitchFamily="18" charset="0"/>
              </a:rPr>
              <a:t>(IX,IY)))</a:t>
            </a:r>
          </a:p>
          <a:p>
            <a:pPr algn="l" eaLnBrk="1" hangingPunct="1"/>
            <a:r>
              <a:rPr lang="en-US" dirty="0">
                <a:solidFill>
                  <a:schemeClr val="bg1"/>
                </a:solidFill>
                <a:latin typeface="Times New Roman" pitchFamily="18" charset="0"/>
              </a:rPr>
              <a:t>360        </a:t>
            </a:r>
            <a:r>
              <a:rPr lang="en-US" dirty="0" err="1">
                <a:solidFill>
                  <a:schemeClr val="bg1"/>
                </a:solidFill>
                <a:latin typeface="Times New Roman" pitchFamily="18" charset="0"/>
              </a:rPr>
              <a:t>VertexX</a:t>
            </a:r>
            <a:r>
              <a:rPr lang="en-US" dirty="0">
                <a:solidFill>
                  <a:schemeClr val="bg1"/>
                </a:solidFill>
                <a:latin typeface="Times New Roman" pitchFamily="18" charset="0"/>
              </a:rPr>
              <a:t> (Index) = MOD (</a:t>
            </a:r>
            <a:r>
              <a:rPr lang="en-US" dirty="0" err="1">
                <a:solidFill>
                  <a:schemeClr val="bg1"/>
                </a:solidFill>
                <a:latin typeface="Times New Roman" pitchFamily="18" charset="0"/>
              </a:rPr>
              <a:t>Params%Graph%RandomIndex</a:t>
            </a:r>
            <a:r>
              <a:rPr lang="en-US" dirty="0">
                <a:solidFill>
                  <a:schemeClr val="bg1"/>
                </a:solidFill>
                <a:latin typeface="Times New Roman" pitchFamily="18" charset="0"/>
              </a:rPr>
              <a:t> (Index) - 1, </a:t>
            </a:r>
            <a:r>
              <a:rPr lang="en-US" dirty="0" err="1">
                <a:solidFill>
                  <a:schemeClr val="bg1"/>
                </a:solidFill>
                <a:latin typeface="Times New Roman" pitchFamily="18" charset="0"/>
              </a:rPr>
              <a:t>NodesX</a:t>
            </a:r>
            <a:r>
              <a:rPr lang="en-US" dirty="0">
                <a:solidFill>
                  <a:schemeClr val="bg1"/>
                </a:solidFill>
                <a:latin typeface="Times New Roman" pitchFamily="18" charset="0"/>
              </a:rPr>
              <a:t>) + 1</a:t>
            </a:r>
          </a:p>
          <a:p>
            <a:pPr algn="l" eaLnBrk="1" hangingPunct="1"/>
            <a:r>
              <a:rPr lang="en-US" dirty="0">
                <a:solidFill>
                  <a:schemeClr val="bg1"/>
                </a:solidFill>
                <a:latin typeface="Times New Roman" pitchFamily="18" charset="0"/>
              </a:rPr>
              <a:t>361        </a:t>
            </a:r>
            <a:r>
              <a:rPr lang="en-US" dirty="0" err="1">
                <a:solidFill>
                  <a:schemeClr val="bg1"/>
                </a:solidFill>
                <a:latin typeface="Times New Roman" pitchFamily="18" charset="0"/>
              </a:rPr>
              <a:t>VertexY</a:t>
            </a:r>
            <a:r>
              <a:rPr lang="en-US" dirty="0">
                <a:solidFill>
                  <a:schemeClr val="bg1"/>
                </a:solidFill>
                <a:latin typeface="Times New Roman" pitchFamily="18" charset="0"/>
              </a:rPr>
              <a:t> (Index) = ((</a:t>
            </a:r>
            <a:r>
              <a:rPr lang="en-US" dirty="0" err="1">
                <a:solidFill>
                  <a:schemeClr val="bg1"/>
                </a:solidFill>
                <a:latin typeface="Times New Roman" pitchFamily="18" charset="0"/>
              </a:rPr>
              <a:t>Params%Graph%RandomIndex</a:t>
            </a:r>
            <a:r>
              <a:rPr lang="en-US" dirty="0">
                <a:solidFill>
                  <a:schemeClr val="bg1"/>
                </a:solidFill>
                <a:latin typeface="Times New Roman" pitchFamily="18" charset="0"/>
              </a:rPr>
              <a:t> (Index) - 1) / </a:t>
            </a:r>
            <a:r>
              <a:rPr lang="en-US" dirty="0" err="1">
                <a:solidFill>
                  <a:schemeClr val="bg1"/>
                </a:solidFill>
                <a:latin typeface="Times New Roman" pitchFamily="18" charset="0"/>
              </a:rPr>
              <a:t>NodesX</a:t>
            </a:r>
            <a:r>
              <a:rPr lang="en-US" dirty="0">
                <a:solidFill>
                  <a:schemeClr val="bg1"/>
                </a:solidFill>
                <a:latin typeface="Times New Roman" pitchFamily="18" charset="0"/>
              </a:rPr>
              <a:t>) + 1</a:t>
            </a:r>
          </a:p>
          <a:p>
            <a:pPr algn="l" eaLnBrk="1" hangingPunct="1"/>
            <a:r>
              <a:rPr lang="en-US" dirty="0">
                <a:solidFill>
                  <a:schemeClr val="bg1"/>
                </a:solidFill>
                <a:latin typeface="Times New Roman" pitchFamily="18" charset="0"/>
              </a:rPr>
              <a:t>362     End Do</a:t>
            </a:r>
          </a:p>
        </p:txBody>
      </p:sp>
      <p:sp>
        <p:nvSpPr>
          <p:cNvPr id="60422" name="Rectangle 4"/>
          <p:cNvSpPr>
            <a:spLocks noGrp="1" noChangeArrowheads="1"/>
          </p:cNvSpPr>
          <p:nvPr>
            <p:ph type="title"/>
          </p:nvPr>
        </p:nvSpPr>
        <p:spPr>
          <a:xfrm>
            <a:off x="1419225" y="476250"/>
            <a:ext cx="6400800" cy="1104900"/>
          </a:xfrm>
        </p:spPr>
        <p:txBody>
          <a:bodyPr/>
          <a:lstStyle/>
          <a:p>
            <a:pPr eaLnBrk="1" hangingPunct="1"/>
            <a:r>
              <a:rPr lang="en-US" sz="3200" b="1" smtClean="0"/>
              <a:t>Vectorizable F90 Array Syntax </a:t>
            </a:r>
            <a:br>
              <a:rPr lang="en-US" sz="3200" b="1" smtClean="0"/>
            </a:br>
            <a:r>
              <a:rPr lang="en-US" sz="3200" b="1" smtClean="0"/>
              <a:t>Data is REAL*4</a:t>
            </a:r>
          </a:p>
        </p:txBody>
      </p:sp>
      <p:sp>
        <p:nvSpPr>
          <p:cNvPr id="60423" name="Text Box 5"/>
          <p:cNvSpPr txBox="1">
            <a:spLocks noChangeArrowheads="1"/>
          </p:cNvSpPr>
          <p:nvPr/>
        </p:nvSpPr>
        <p:spPr bwMode="auto">
          <a:xfrm>
            <a:off x="635000" y="5314950"/>
            <a:ext cx="7848600" cy="396875"/>
          </a:xfrm>
          <a:prstGeom prst="rect">
            <a:avLst/>
          </a:prstGeom>
          <a:noFill/>
          <a:ln w="12700">
            <a:noFill/>
            <a:miter lim="800000"/>
            <a:headEnd type="none" w="sm" len="sm"/>
            <a:tailEnd type="none" w="sm" len="sm"/>
          </a:ln>
        </p:spPr>
        <p:txBody>
          <a:bodyPr>
            <a:spAutoFit/>
          </a:bodyPr>
          <a:lstStyle/>
          <a:p>
            <a:pPr algn="l" eaLnBrk="1" hangingPunct="1">
              <a:spcBef>
                <a:spcPct val="50000"/>
              </a:spcBef>
            </a:pPr>
            <a:r>
              <a:rPr lang="en-US" sz="2000">
                <a:latin typeface="Times New Roman" pitchFamily="18" charset="0"/>
              </a:rPr>
              <a:t>Inner “loop” at line 358 is vectorizable, can used packed SSE instructions</a:t>
            </a:r>
          </a:p>
        </p:txBody>
      </p:sp>
      <p:sp>
        <p:nvSpPr>
          <p:cNvPr id="9" name="TextBox 8"/>
          <p:cNvSpPr txBox="1"/>
          <p:nvPr/>
        </p:nvSpPr>
        <p:spPr>
          <a:xfrm>
            <a:off x="6553200" y="2133600"/>
            <a:ext cx="2164310" cy="523220"/>
          </a:xfrm>
          <a:prstGeom prst="rect">
            <a:avLst/>
          </a:prstGeom>
          <a:noFill/>
        </p:spPr>
        <p:txBody>
          <a:bodyPr wrap="none" rtlCol="0">
            <a:spAutoFit/>
          </a:bodyPr>
          <a:lstStyle/>
          <a:p>
            <a:r>
              <a:rPr lang="en-US" sz="2800" dirty="0" smtClean="0"/>
              <a:t>For Dual Core</a:t>
            </a:r>
            <a:endParaRPr lang="en-US" dirty="0"/>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Subroutine Call within Do Loop – Restructured</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40</a:t>
            </a:fld>
            <a:endParaRPr lang="en-US" dirty="0"/>
          </a:p>
        </p:txBody>
      </p:sp>
      <p:sp>
        <p:nvSpPr>
          <p:cNvPr id="6" name="TextBox 5"/>
          <p:cNvSpPr txBox="1"/>
          <p:nvPr/>
        </p:nvSpPr>
        <p:spPr>
          <a:xfrm>
            <a:off x="381000" y="990600"/>
            <a:ext cx="7860037" cy="2031325"/>
          </a:xfrm>
          <a:prstGeom prst="rect">
            <a:avLst/>
          </a:prstGeom>
          <a:noFill/>
        </p:spPr>
        <p:txBody>
          <a:bodyPr wrap="none" rtlCol="0">
            <a:spAutoFit/>
          </a:bodyPr>
          <a:lstStyle/>
          <a:p>
            <a:r>
              <a:rPr lang="en-US" dirty="0" smtClean="0">
                <a:solidFill>
                  <a:schemeClr val="bg1"/>
                </a:solidFill>
              </a:rPr>
              <a:t>  </a:t>
            </a:r>
            <a:r>
              <a:rPr lang="pt-BR" dirty="0" smtClean="0">
                <a:solidFill>
                  <a:schemeClr val="bg1"/>
                </a:solidFill>
              </a:rPr>
              <a:t> 71.  1 Vr4--&lt;       DO 48071 I = 1, N</a:t>
            </a:r>
          </a:p>
          <a:p>
            <a:r>
              <a:rPr lang="en-US" dirty="0" smtClean="0">
                <a:solidFill>
                  <a:schemeClr val="bg1"/>
                </a:solidFill>
              </a:rPr>
              <a:t>   72.  1 Vr4           A(I) = (B(I)**2 + C(I)**2)</a:t>
            </a:r>
          </a:p>
          <a:p>
            <a:r>
              <a:rPr lang="en-US" dirty="0" smtClean="0">
                <a:solidFill>
                  <a:schemeClr val="bg1"/>
                </a:solidFill>
              </a:rPr>
              <a:t>   73.  1 Vr4           CT   = PI * A(I) + (A(I))**2</a:t>
            </a:r>
          </a:p>
          <a:p>
            <a:r>
              <a:rPr lang="en-US" dirty="0" smtClean="0">
                <a:solidFill>
                  <a:schemeClr val="bg1"/>
                </a:solidFill>
              </a:rPr>
              <a:t>   74.  1 Vr4           E(I) = A(I)**2 + (ABS (A(I) + CT)) * (CT * ABS (A(I) - CT))</a:t>
            </a:r>
          </a:p>
          <a:p>
            <a:r>
              <a:rPr lang="en-US" dirty="0" smtClean="0">
                <a:solidFill>
                  <a:schemeClr val="bg1"/>
                </a:solidFill>
              </a:rPr>
              <a:t>   75.  1 Vr4           D(I) = A(I) + CT</a:t>
            </a:r>
          </a:p>
          <a:p>
            <a:r>
              <a:rPr lang="en-US" dirty="0" smtClean="0">
                <a:solidFill>
                  <a:schemeClr val="bg1"/>
                </a:solidFill>
              </a:rPr>
              <a:t>   76.  1 Vr4           F(I) = (ABS (E(I)))</a:t>
            </a:r>
          </a:p>
          <a:p>
            <a:r>
              <a:rPr lang="fr-FR" dirty="0" smtClean="0">
                <a:solidFill>
                  <a:schemeClr val="bg1"/>
                </a:solidFill>
              </a:rPr>
              <a:t>   77.  1 Vr4--&gt; 48071 CONTINUE</a:t>
            </a:r>
            <a:endParaRPr lang="en-US" dirty="0">
              <a:solidFill>
                <a:schemeClr val="bg1"/>
              </a:solidFill>
            </a:endParaRPr>
          </a:p>
        </p:txBody>
      </p:sp>
      <p:sp>
        <p:nvSpPr>
          <p:cNvPr id="7" name="TextBox 6"/>
          <p:cNvSpPr txBox="1"/>
          <p:nvPr/>
        </p:nvSpPr>
        <p:spPr>
          <a:xfrm>
            <a:off x="304800" y="3505200"/>
            <a:ext cx="5788957" cy="1631216"/>
          </a:xfrm>
          <a:prstGeom prst="rect">
            <a:avLst/>
          </a:prstGeom>
          <a:noFill/>
        </p:spPr>
        <p:txBody>
          <a:bodyPr wrap="none" rtlCol="0">
            <a:spAutoFit/>
          </a:bodyPr>
          <a:lstStyle/>
          <a:p>
            <a:r>
              <a:rPr lang="en-US" sz="2000" dirty="0" smtClean="0">
                <a:solidFill>
                  <a:schemeClr val="bg1"/>
                </a:solidFill>
              </a:rPr>
              <a:t>ftn-6005 </a:t>
            </a:r>
            <a:r>
              <a:rPr lang="en-US" sz="2000" dirty="0" err="1" smtClean="0">
                <a:solidFill>
                  <a:schemeClr val="bg1"/>
                </a:solidFill>
              </a:rPr>
              <a:t>ftn</a:t>
            </a:r>
            <a:r>
              <a:rPr lang="en-US" sz="2000" dirty="0" smtClean="0">
                <a:solidFill>
                  <a:schemeClr val="bg1"/>
                </a:solidFill>
              </a:rPr>
              <a:t>: SCALAR File = lp48070.f, Line = 71 </a:t>
            </a:r>
          </a:p>
          <a:p>
            <a:r>
              <a:rPr lang="en-US" sz="2000" dirty="0" smtClean="0">
                <a:solidFill>
                  <a:schemeClr val="bg1"/>
                </a:solidFill>
              </a:rPr>
              <a:t>  A loop starting at line 71 was unrolled 4 times.</a:t>
            </a:r>
          </a:p>
          <a:p>
            <a:endParaRPr lang="en-US" sz="2000" dirty="0" smtClean="0">
              <a:solidFill>
                <a:schemeClr val="bg1"/>
              </a:solidFill>
            </a:endParaRPr>
          </a:p>
          <a:p>
            <a:r>
              <a:rPr lang="en-US" sz="2000" dirty="0" smtClean="0">
                <a:solidFill>
                  <a:schemeClr val="bg1"/>
                </a:solidFill>
              </a:rPr>
              <a:t>ftn-6204 </a:t>
            </a:r>
            <a:r>
              <a:rPr lang="en-US" sz="2000" dirty="0" err="1" smtClean="0">
                <a:solidFill>
                  <a:schemeClr val="bg1"/>
                </a:solidFill>
              </a:rPr>
              <a:t>ftn</a:t>
            </a:r>
            <a:r>
              <a:rPr lang="en-US" sz="2000" dirty="0" smtClean="0">
                <a:solidFill>
                  <a:schemeClr val="bg1"/>
                </a:solidFill>
              </a:rPr>
              <a:t>: VECTOR File = lp48070.f, Line = 71 </a:t>
            </a:r>
          </a:p>
          <a:p>
            <a:r>
              <a:rPr lang="en-US" sz="2000" dirty="0" smtClean="0">
                <a:solidFill>
                  <a:schemeClr val="bg1"/>
                </a:solidFill>
              </a:rPr>
              <a:t>  A loop starting at line 71 was vectorized.</a:t>
            </a:r>
            <a:endParaRPr lang="en-US" sz="20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for PGI And CCE</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41</a:t>
            </a:fld>
            <a:endParaRPr lang="en-US" dirty="0"/>
          </a:p>
        </p:txBody>
      </p:sp>
      <p:pic>
        <p:nvPicPr>
          <p:cNvPr id="162818" name="Picture 2"/>
          <p:cNvPicPr>
            <a:picLocks noChangeAspect="1" noChangeArrowheads="1"/>
          </p:cNvPicPr>
          <p:nvPr/>
        </p:nvPicPr>
        <p:blipFill>
          <a:blip r:embed="rId2" cstate="print"/>
          <a:srcRect/>
          <a:stretch>
            <a:fillRect/>
          </a:stretch>
        </p:blipFill>
        <p:spPr bwMode="auto">
          <a:xfrm>
            <a:off x="533400" y="1447800"/>
            <a:ext cx="7489229" cy="4510088"/>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Subroutine Calls from within Do Loops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42</a:t>
            </a:fld>
            <a:endParaRPr lang="en-US" dirty="0"/>
          </a:p>
        </p:txBody>
      </p:sp>
      <p:graphicFrame>
        <p:nvGraphicFramePr>
          <p:cNvPr id="6" name="Table 5"/>
          <p:cNvGraphicFramePr>
            <a:graphicFrameLocks noGrp="1"/>
          </p:cNvGraphicFramePr>
          <p:nvPr/>
        </p:nvGraphicFramePr>
        <p:xfrm>
          <a:off x="457200" y="2133600"/>
          <a:ext cx="7467599" cy="3596640"/>
        </p:xfrm>
        <a:graphic>
          <a:graphicData uri="http://schemas.openxmlformats.org/drawingml/2006/table">
            <a:tbl>
              <a:tblPr/>
              <a:tblGrid>
                <a:gridCol w="1855992"/>
                <a:gridCol w="1856831"/>
                <a:gridCol w="1855992"/>
                <a:gridCol w="1898784"/>
              </a:tblGrid>
              <a:tr h="0">
                <a:tc>
                  <a:txBody>
                    <a:bodyPr/>
                    <a:lstStyle/>
                    <a:p>
                      <a:pPr marL="0" marR="0">
                        <a:lnSpc>
                          <a:spcPct val="200000"/>
                        </a:lnSpc>
                        <a:spcBef>
                          <a:spcPts val="0"/>
                        </a:spcBef>
                        <a:spcAft>
                          <a:spcPts val="0"/>
                        </a:spcAft>
                      </a:pP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b="1">
                          <a:solidFill>
                            <a:schemeClr val="bg1"/>
                          </a:solidFill>
                          <a:latin typeface="Liberation Sans"/>
                          <a:ea typeface="Times New Roman"/>
                          <a:cs typeface="Courier New"/>
                        </a:rPr>
                        <a:t>Statement Function</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b="1">
                          <a:solidFill>
                            <a:schemeClr val="bg1"/>
                          </a:solidFill>
                          <a:latin typeface="Liberation Sans"/>
                          <a:ea typeface="Times New Roman"/>
                          <a:cs typeface="Courier New"/>
                        </a:rPr>
                        <a:t>Inline</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b="1">
                          <a:solidFill>
                            <a:schemeClr val="bg1"/>
                          </a:solidFill>
                          <a:latin typeface="Liberation Sans"/>
                          <a:ea typeface="Times New Roman"/>
                          <a:cs typeface="Courier New"/>
                        </a:rPr>
                        <a:t>Vector routine</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200" b="1" i="1">
                          <a:solidFill>
                            <a:schemeClr val="bg1"/>
                          </a:solidFill>
                          <a:latin typeface="Liberation Sans"/>
                          <a:ea typeface="Times New Roman"/>
                          <a:cs typeface="Courier New"/>
                        </a:rPr>
                        <a:t>Simple</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r>
                        <a:rPr lang="en-US" sz="2000">
                          <a:solidFill>
                            <a:schemeClr val="bg1"/>
                          </a:solidFill>
                          <a:latin typeface="Liberation Mono"/>
                          <a:ea typeface="Times New Roman"/>
                          <a:cs typeface="Courier New"/>
                        </a:rPr>
                        <a:t>X</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r>
                        <a:rPr lang="en-US" sz="2000">
                          <a:solidFill>
                            <a:schemeClr val="bg1"/>
                          </a:solidFill>
                          <a:latin typeface="Liberation Mono"/>
                          <a:ea typeface="Times New Roman"/>
                          <a:cs typeface="Courier New"/>
                        </a:rPr>
                        <a:t>X</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endParaRPr lang="en-US" sz="2000">
                        <a:solidFill>
                          <a:schemeClr val="bg1"/>
                        </a:solidFill>
                        <a:latin typeface="Liberation Mono"/>
                        <a:ea typeface="Times New Roman"/>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200" b="1" i="1">
                          <a:solidFill>
                            <a:schemeClr val="bg1"/>
                          </a:solidFill>
                          <a:latin typeface="Liberation Sans"/>
                          <a:ea typeface="Times New Roman"/>
                          <a:cs typeface="Courier New"/>
                        </a:rPr>
                        <a:t>Very large routine calling other routines</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endParaRPr lang="en-US" sz="2000">
                        <a:solidFill>
                          <a:schemeClr val="bg1"/>
                        </a:solidFill>
                        <a:latin typeface="Liberation Mono"/>
                        <a:ea typeface="Times New Roman"/>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endParaRPr lang="en-US" sz="2000">
                        <a:solidFill>
                          <a:schemeClr val="bg1"/>
                        </a:solidFill>
                        <a:latin typeface="Liberation Mono"/>
                        <a:ea typeface="Times New Roman"/>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r>
                        <a:rPr lang="en-US" sz="2000">
                          <a:solidFill>
                            <a:schemeClr val="bg1"/>
                          </a:solidFill>
                          <a:latin typeface="Liberation Mono"/>
                          <a:ea typeface="Times New Roman"/>
                          <a:cs typeface="Courier New"/>
                        </a:rPr>
                        <a:t>X</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200" b="1" i="1">
                          <a:solidFill>
                            <a:schemeClr val="bg1"/>
                          </a:solidFill>
                          <a:latin typeface="Liberation Sans"/>
                          <a:ea typeface="Times New Roman"/>
                          <a:cs typeface="Courier New"/>
                        </a:rPr>
                        <a:t>Very small</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endParaRPr lang="en-US" sz="2000">
                        <a:solidFill>
                          <a:schemeClr val="bg1"/>
                        </a:solidFill>
                        <a:latin typeface="Liberation Mono"/>
                        <a:ea typeface="Times New Roman"/>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r>
                        <a:rPr lang="en-US" sz="2000">
                          <a:solidFill>
                            <a:schemeClr val="bg1"/>
                          </a:solidFill>
                          <a:latin typeface="Liberation Mono"/>
                          <a:ea typeface="Times New Roman"/>
                          <a:cs typeface="Courier New"/>
                        </a:rPr>
                        <a:t>X</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endParaRPr lang="en-US" sz="2000">
                        <a:solidFill>
                          <a:schemeClr val="bg1"/>
                        </a:solidFill>
                        <a:latin typeface="Liberation Mono"/>
                        <a:ea typeface="Times New Roman"/>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1200" b="1" i="1">
                          <a:solidFill>
                            <a:schemeClr val="bg1"/>
                          </a:solidFill>
                          <a:latin typeface="Liberation Sans"/>
                          <a:ea typeface="Times New Roman"/>
                          <a:cs typeface="Courier New"/>
                        </a:rPr>
                        <a:t>When complications exist with COMMON and/or MODULES</a:t>
                      </a:r>
                      <a:endParaRPr lang="en-US" sz="180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endParaRPr lang="en-US" sz="2000">
                        <a:solidFill>
                          <a:schemeClr val="bg1"/>
                        </a:solidFill>
                        <a:latin typeface="Liberation Mono"/>
                        <a:ea typeface="Times New Roman"/>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endParaRPr lang="en-US" sz="2000">
                        <a:solidFill>
                          <a:schemeClr val="bg1"/>
                        </a:solidFill>
                        <a:latin typeface="Liberation Mono"/>
                        <a:ea typeface="Times New Roman"/>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200000"/>
                        </a:lnSpc>
                        <a:spcBef>
                          <a:spcPts val="0"/>
                        </a:spcBef>
                        <a:spcAft>
                          <a:spcPts val="0"/>
                        </a:spcAft>
                      </a:pPr>
                      <a:r>
                        <a:rPr lang="en-US" sz="2000" dirty="0">
                          <a:solidFill>
                            <a:schemeClr val="bg1"/>
                          </a:solidFill>
                          <a:latin typeface="Liberation Mono"/>
                          <a:ea typeface="Times New Roman"/>
                          <a:cs typeface="Courier New"/>
                        </a:rPr>
                        <a:t>X</a:t>
                      </a:r>
                      <a:endParaRPr lang="en-US" sz="18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Fortran 90 Array Syntax</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43</a:t>
            </a:fld>
            <a:endParaRPr lang="en-US" dirty="0"/>
          </a:p>
        </p:txBody>
      </p:sp>
      <p:sp>
        <p:nvSpPr>
          <p:cNvPr id="6" name="TextBox 5"/>
          <p:cNvSpPr txBox="1"/>
          <p:nvPr/>
        </p:nvSpPr>
        <p:spPr>
          <a:xfrm>
            <a:off x="0" y="609600"/>
            <a:ext cx="8911479" cy="6001643"/>
          </a:xfrm>
          <a:prstGeom prst="rect">
            <a:avLst/>
          </a:prstGeom>
          <a:noFill/>
        </p:spPr>
        <p:txBody>
          <a:bodyPr wrap="none" rtlCol="0">
            <a:spAutoFit/>
          </a:bodyPr>
          <a:lstStyle/>
          <a:p>
            <a:r>
              <a:rPr lang="en-US" dirty="0" smtClean="0">
                <a:solidFill>
                  <a:schemeClr val="bg1"/>
                </a:solidFill>
              </a:rPr>
              <a:t>   11.             !</a:t>
            </a:r>
          </a:p>
          <a:p>
            <a:r>
              <a:rPr lang="en-US" dirty="0" smtClean="0">
                <a:solidFill>
                  <a:schemeClr val="bg1"/>
                </a:solidFill>
              </a:rPr>
              <a:t>   12.                  ! dP_1/</a:t>
            </a:r>
            <a:r>
              <a:rPr lang="en-US" dirty="0" err="1" smtClean="0">
                <a:solidFill>
                  <a:schemeClr val="bg1"/>
                </a:solidFill>
              </a:rPr>
              <a:t>dT</a:t>
            </a:r>
            <a:endParaRPr lang="en-US" dirty="0" smtClean="0">
              <a:solidFill>
                <a:schemeClr val="bg1"/>
              </a:solidFill>
            </a:endParaRPr>
          </a:p>
          <a:p>
            <a:r>
              <a:rPr lang="en-US" dirty="0" smtClean="0">
                <a:solidFill>
                  <a:schemeClr val="bg1"/>
                </a:solidFill>
              </a:rPr>
              <a:t>   13.  Vfr4----&lt;&gt;              WORK3 = mwjfnums0t1 + TQ * (c2*mwjfnums0t2 +    &amp;</a:t>
            </a:r>
          </a:p>
          <a:p>
            <a:r>
              <a:rPr lang="en-US" dirty="0" smtClean="0">
                <a:solidFill>
                  <a:schemeClr val="bg1"/>
                </a:solidFill>
              </a:rPr>
              <a:t>   14.                              c3*mwjfnums0t3 * TQ) + mwjfnums1t1 * SQ</a:t>
            </a:r>
          </a:p>
          <a:p>
            <a:r>
              <a:rPr lang="en-US" dirty="0" smtClean="0">
                <a:solidFill>
                  <a:schemeClr val="bg1"/>
                </a:solidFill>
              </a:rPr>
              <a:t>   15.                  ! dP_2/</a:t>
            </a:r>
            <a:r>
              <a:rPr lang="en-US" dirty="0" err="1" smtClean="0">
                <a:solidFill>
                  <a:schemeClr val="bg1"/>
                </a:solidFill>
              </a:rPr>
              <a:t>dT</a:t>
            </a:r>
            <a:endParaRPr lang="en-US" dirty="0" smtClean="0">
              <a:solidFill>
                <a:schemeClr val="bg1"/>
              </a:solidFill>
            </a:endParaRPr>
          </a:p>
          <a:p>
            <a:r>
              <a:rPr lang="en-US" dirty="0" smtClean="0">
                <a:solidFill>
                  <a:schemeClr val="bg1"/>
                </a:solidFill>
              </a:rPr>
              <a:t>   16.  f-------&lt;&gt;          WORK4 = mwjfdens0t1 + SQ * mwjfdens1t1 +               &amp;</a:t>
            </a:r>
          </a:p>
          <a:p>
            <a:r>
              <a:rPr lang="en-US" dirty="0" smtClean="0">
                <a:solidFill>
                  <a:schemeClr val="bg1"/>
                </a:solidFill>
              </a:rPr>
              <a:t>   17.                              TQ * (c2*(mwjfdens0t2 + SQ*SQR*mwjfdensqt2) +  &amp;</a:t>
            </a:r>
          </a:p>
          <a:p>
            <a:r>
              <a:rPr lang="en-US" dirty="0" smtClean="0">
                <a:solidFill>
                  <a:schemeClr val="bg1"/>
                </a:solidFill>
              </a:rPr>
              <a:t>   18.                              TQ * (c3*(mwjfdens0t3 + SQ * mwjfdens1t3) +    &amp;</a:t>
            </a:r>
          </a:p>
          <a:p>
            <a:r>
              <a:rPr lang="en-US" dirty="0" smtClean="0">
                <a:solidFill>
                  <a:schemeClr val="bg1"/>
                </a:solidFill>
              </a:rPr>
              <a:t>   19.                              TQ *  c4*mwjfdens0t4))</a:t>
            </a:r>
          </a:p>
          <a:p>
            <a:r>
              <a:rPr lang="en-US" dirty="0" smtClean="0">
                <a:solidFill>
                  <a:schemeClr val="bg1"/>
                </a:solidFill>
              </a:rPr>
              <a:t>   20.  Vr4-----&lt;&gt;          DRHODT = (WORK3 - WORK1*DENOMK*WORK4)*DENOMK</a:t>
            </a:r>
          </a:p>
          <a:p>
            <a:endParaRPr lang="en-US" dirty="0" smtClean="0">
              <a:solidFill>
                <a:schemeClr val="bg1"/>
              </a:solidFill>
            </a:endParaRPr>
          </a:p>
          <a:p>
            <a:r>
              <a:rPr lang="en-US" sz="1200" dirty="0" smtClean="0">
                <a:solidFill>
                  <a:schemeClr val="bg1"/>
                </a:solidFill>
              </a:rPr>
              <a:t>ftn-6005 </a:t>
            </a:r>
            <a:r>
              <a:rPr lang="en-US" sz="1200" dirty="0" err="1" smtClean="0">
                <a:solidFill>
                  <a:schemeClr val="bg1"/>
                </a:solidFill>
              </a:rPr>
              <a:t>ftn</a:t>
            </a:r>
            <a:r>
              <a:rPr lang="en-US" sz="1200" dirty="0" smtClean="0">
                <a:solidFill>
                  <a:schemeClr val="bg1"/>
                </a:solidFill>
              </a:rPr>
              <a:t>: SCALAR File = pop_state.f90, Line = 13</a:t>
            </a:r>
          </a:p>
          <a:p>
            <a:r>
              <a:rPr lang="en-US" sz="1200" dirty="0" smtClean="0">
                <a:solidFill>
                  <a:schemeClr val="bg1"/>
                </a:solidFill>
              </a:rPr>
              <a:t>  A loop starting at line 13 was unrolled 4 times.</a:t>
            </a:r>
          </a:p>
          <a:p>
            <a:endParaRPr lang="en-US" sz="1200" dirty="0" smtClean="0">
              <a:solidFill>
                <a:schemeClr val="bg1"/>
              </a:solidFill>
            </a:endParaRPr>
          </a:p>
          <a:p>
            <a:r>
              <a:rPr lang="en-US" sz="1200" dirty="0" smtClean="0">
                <a:solidFill>
                  <a:schemeClr val="bg1"/>
                </a:solidFill>
              </a:rPr>
              <a:t>ftn-6204 </a:t>
            </a:r>
            <a:r>
              <a:rPr lang="en-US" sz="1200" dirty="0" err="1" smtClean="0">
                <a:solidFill>
                  <a:schemeClr val="bg1"/>
                </a:solidFill>
              </a:rPr>
              <a:t>ftn</a:t>
            </a:r>
            <a:r>
              <a:rPr lang="en-US" sz="1200" dirty="0" smtClean="0">
                <a:solidFill>
                  <a:schemeClr val="bg1"/>
                </a:solidFill>
              </a:rPr>
              <a:t>: VECTOR File = pop_state.f90, Line = 13</a:t>
            </a:r>
          </a:p>
          <a:p>
            <a:r>
              <a:rPr lang="en-US" sz="1200" dirty="0" smtClean="0">
                <a:solidFill>
                  <a:schemeClr val="bg1"/>
                </a:solidFill>
              </a:rPr>
              <a:t>  A loop starting at line 13 was vectorized.</a:t>
            </a:r>
          </a:p>
          <a:p>
            <a:endParaRPr lang="en-US" sz="1200" dirty="0" smtClean="0">
              <a:solidFill>
                <a:schemeClr val="bg1"/>
              </a:solidFill>
            </a:endParaRPr>
          </a:p>
          <a:p>
            <a:r>
              <a:rPr lang="en-US" sz="1200" dirty="0" smtClean="0">
                <a:solidFill>
                  <a:schemeClr val="bg1"/>
                </a:solidFill>
              </a:rPr>
              <a:t>ftn-6004 </a:t>
            </a:r>
            <a:r>
              <a:rPr lang="en-US" sz="1200" dirty="0" err="1" smtClean="0">
                <a:solidFill>
                  <a:schemeClr val="bg1"/>
                </a:solidFill>
              </a:rPr>
              <a:t>ftn</a:t>
            </a:r>
            <a:r>
              <a:rPr lang="en-US" sz="1200" dirty="0" smtClean="0">
                <a:solidFill>
                  <a:schemeClr val="bg1"/>
                </a:solidFill>
              </a:rPr>
              <a:t>: SCALAR File = pop_state.f90, Line = 16</a:t>
            </a:r>
          </a:p>
          <a:p>
            <a:r>
              <a:rPr lang="en-US" sz="1200" dirty="0" smtClean="0">
                <a:solidFill>
                  <a:schemeClr val="bg1"/>
                </a:solidFill>
              </a:rPr>
              <a:t>  A loop starting at line 16 was fused with the loop starting at line 13.</a:t>
            </a:r>
          </a:p>
          <a:p>
            <a:endParaRPr lang="en-US" sz="1200" dirty="0" smtClean="0">
              <a:solidFill>
                <a:schemeClr val="bg1"/>
              </a:solidFill>
            </a:endParaRPr>
          </a:p>
          <a:p>
            <a:r>
              <a:rPr lang="en-US" sz="1200" dirty="0" smtClean="0">
                <a:solidFill>
                  <a:schemeClr val="bg1"/>
                </a:solidFill>
              </a:rPr>
              <a:t>ftn-6005 </a:t>
            </a:r>
            <a:r>
              <a:rPr lang="en-US" sz="1200" dirty="0" err="1" smtClean="0">
                <a:solidFill>
                  <a:schemeClr val="bg1"/>
                </a:solidFill>
              </a:rPr>
              <a:t>ftn</a:t>
            </a:r>
            <a:r>
              <a:rPr lang="en-US" sz="1200" dirty="0" smtClean="0">
                <a:solidFill>
                  <a:schemeClr val="bg1"/>
                </a:solidFill>
              </a:rPr>
              <a:t>: SCALAR File = pop_state.f90, Line = 20</a:t>
            </a:r>
          </a:p>
          <a:p>
            <a:r>
              <a:rPr lang="en-US" sz="1200" dirty="0" smtClean="0">
                <a:solidFill>
                  <a:schemeClr val="bg1"/>
                </a:solidFill>
              </a:rPr>
              <a:t>  A loop starting at line 20 was unrolled 4 times.</a:t>
            </a:r>
          </a:p>
          <a:p>
            <a:endParaRPr lang="en-US" sz="1200" dirty="0" smtClean="0">
              <a:solidFill>
                <a:schemeClr val="bg1"/>
              </a:solidFill>
            </a:endParaRPr>
          </a:p>
          <a:p>
            <a:r>
              <a:rPr lang="en-US" sz="1200" dirty="0" smtClean="0">
                <a:solidFill>
                  <a:schemeClr val="bg1"/>
                </a:solidFill>
              </a:rPr>
              <a:t>ftn-6204 </a:t>
            </a:r>
            <a:r>
              <a:rPr lang="en-US" sz="1200" dirty="0" err="1" smtClean="0">
                <a:solidFill>
                  <a:schemeClr val="bg1"/>
                </a:solidFill>
              </a:rPr>
              <a:t>ftn</a:t>
            </a:r>
            <a:r>
              <a:rPr lang="en-US" sz="1200" dirty="0" smtClean="0">
                <a:solidFill>
                  <a:schemeClr val="bg1"/>
                </a:solidFill>
              </a:rPr>
              <a:t>: VECTOR File = pop_state.f90, Line = 20</a:t>
            </a:r>
          </a:p>
          <a:p>
            <a:r>
              <a:rPr lang="en-US" sz="1200" dirty="0" smtClean="0">
                <a:solidFill>
                  <a:schemeClr val="bg1"/>
                </a:solidFill>
              </a:rPr>
              <a:t>  A loop starting at line 20 was vectorized.</a:t>
            </a:r>
          </a:p>
          <a:p>
            <a:endParaRPr lang="en-US" dirty="0"/>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Rewrite into DO loop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44</a:t>
            </a:fld>
            <a:endParaRPr lang="en-US" dirty="0"/>
          </a:p>
        </p:txBody>
      </p:sp>
      <p:sp>
        <p:nvSpPr>
          <p:cNvPr id="6" name="TextBox 5"/>
          <p:cNvSpPr txBox="1"/>
          <p:nvPr/>
        </p:nvSpPr>
        <p:spPr>
          <a:xfrm>
            <a:off x="152400" y="1295400"/>
            <a:ext cx="8834342" cy="3539430"/>
          </a:xfrm>
          <a:prstGeom prst="rect">
            <a:avLst/>
          </a:prstGeom>
          <a:noFill/>
        </p:spPr>
        <p:txBody>
          <a:bodyPr wrap="none" rtlCol="0">
            <a:spAutoFit/>
          </a:bodyPr>
          <a:lstStyle/>
          <a:p>
            <a:r>
              <a:rPr lang="en-US" sz="1600" dirty="0" smtClean="0">
                <a:solidFill>
                  <a:schemeClr val="bg1"/>
                </a:solidFill>
              </a:rPr>
              <a:t>   34.  1--------&lt;       DO K=1,NZBLOCK</a:t>
            </a:r>
          </a:p>
          <a:p>
            <a:r>
              <a:rPr lang="en-US" sz="1600" dirty="0" smtClean="0">
                <a:solidFill>
                  <a:schemeClr val="bg1"/>
                </a:solidFill>
              </a:rPr>
              <a:t>   35.  1 2------&lt;        DO J=1,NYBLOCK</a:t>
            </a:r>
          </a:p>
          <a:p>
            <a:r>
              <a:rPr lang="en-US" sz="1600" dirty="0" smtClean="0">
                <a:solidFill>
                  <a:schemeClr val="bg1"/>
                </a:solidFill>
              </a:rPr>
              <a:t>   36.  1 2 Vr4--&lt;        DO I=1,NXBLOCK</a:t>
            </a:r>
          </a:p>
          <a:p>
            <a:r>
              <a:rPr lang="en-US" sz="1600" dirty="0" smtClean="0">
                <a:solidFill>
                  <a:schemeClr val="bg1"/>
                </a:solidFill>
              </a:rPr>
              <a:t>   37.  1 2 Vr4            WORK3(I,J,K) =  mwjfnums0t1 + TQ(I,J,K)  * (c2*mwjfnums0t2 +    &amp;</a:t>
            </a:r>
          </a:p>
          <a:p>
            <a:r>
              <a:rPr lang="en-US" sz="1600" dirty="0" smtClean="0">
                <a:solidFill>
                  <a:schemeClr val="bg1"/>
                </a:solidFill>
              </a:rPr>
              <a:t>   38.  1 2 Vr4             c3*mwjfnums0t3 * TQ(I,J,K))  + mwjfnums1t1 * SQ(I,J,K)</a:t>
            </a:r>
          </a:p>
          <a:p>
            <a:r>
              <a:rPr lang="en-US" sz="1600" dirty="0" smtClean="0">
                <a:solidFill>
                  <a:schemeClr val="bg1"/>
                </a:solidFill>
              </a:rPr>
              <a:t>   39.  1 2 Vr4            WORK4(I,J,K) =  mwjfdens0t1 + SQ(I,J,K)  * mwjfdens1t1 +        &amp;</a:t>
            </a:r>
          </a:p>
          <a:p>
            <a:r>
              <a:rPr lang="en-US" sz="1600" dirty="0" smtClean="0">
                <a:solidFill>
                  <a:schemeClr val="bg1"/>
                </a:solidFill>
              </a:rPr>
              <a:t>   40.  1 2 Vr4             TQ(I,J,K)  * (c2*(mwjfdens0t2 + SQ(I,J,K) *SQR(I,J,K) *mwjfdensqt2) +  &amp;</a:t>
            </a:r>
          </a:p>
          <a:p>
            <a:r>
              <a:rPr lang="en-US" sz="1600" dirty="0" smtClean="0">
                <a:solidFill>
                  <a:schemeClr val="bg1"/>
                </a:solidFill>
              </a:rPr>
              <a:t>   41.  1 2 Vr4             TQ(I,J,K)  * (c3*(mwjfdens0t3 + SQ(I,J,K)  * mwjfdens1t3) +    &amp;</a:t>
            </a:r>
          </a:p>
          <a:p>
            <a:r>
              <a:rPr lang="en-US" sz="1600" dirty="0" smtClean="0">
                <a:solidFill>
                  <a:schemeClr val="bg1"/>
                </a:solidFill>
              </a:rPr>
              <a:t>   42.  1 2 Vr4             TQ(I,J,K)  *  c4*mwjfdens0t4))</a:t>
            </a:r>
          </a:p>
          <a:p>
            <a:r>
              <a:rPr lang="en-US" sz="1600" dirty="0" smtClean="0">
                <a:solidFill>
                  <a:schemeClr val="bg1"/>
                </a:solidFill>
              </a:rPr>
              <a:t>   43.  1 2 Vr4            DRHODT(I,J,K) = (WORK3(I,J,K)  - WORK1(I,J,K) *DENOMK(I,J,K)  * &amp;</a:t>
            </a:r>
          </a:p>
          <a:p>
            <a:r>
              <a:rPr lang="en-US" sz="1600" dirty="0" smtClean="0">
                <a:solidFill>
                  <a:schemeClr val="bg1"/>
                </a:solidFill>
              </a:rPr>
              <a:t>   44.  1 2 Vr4             WORK4(I,J,K))*DENOMK(I,J,K)</a:t>
            </a:r>
          </a:p>
          <a:p>
            <a:r>
              <a:rPr lang="en-US" sz="1600" dirty="0" smtClean="0">
                <a:solidFill>
                  <a:schemeClr val="bg1"/>
                </a:solidFill>
              </a:rPr>
              <a:t>   45.  1 2 Vr4--&gt;        ENDDO</a:t>
            </a:r>
          </a:p>
          <a:p>
            <a:r>
              <a:rPr lang="en-US" sz="1600" dirty="0" smtClean="0">
                <a:solidFill>
                  <a:schemeClr val="bg1"/>
                </a:solidFill>
              </a:rPr>
              <a:t>   46.  1 2------&gt;       ENDDO</a:t>
            </a:r>
          </a:p>
          <a:p>
            <a:r>
              <a:rPr lang="en-US" sz="1600" dirty="0" smtClean="0">
                <a:solidFill>
                  <a:schemeClr val="bg1"/>
                </a:solidFill>
              </a:rPr>
              <a:t>   47.  1--------&gt;       ENDDO</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Rewrite into DO loop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45</a:t>
            </a:fld>
            <a:endParaRPr lang="en-US" dirty="0"/>
          </a:p>
        </p:txBody>
      </p:sp>
      <p:sp>
        <p:nvSpPr>
          <p:cNvPr id="6" name="TextBox 5"/>
          <p:cNvSpPr txBox="1"/>
          <p:nvPr/>
        </p:nvSpPr>
        <p:spPr>
          <a:xfrm>
            <a:off x="152400" y="1295400"/>
            <a:ext cx="8707577" cy="3293209"/>
          </a:xfrm>
          <a:prstGeom prst="rect">
            <a:avLst/>
          </a:prstGeom>
          <a:noFill/>
        </p:spPr>
        <p:txBody>
          <a:bodyPr wrap="none" rtlCol="0">
            <a:spAutoFit/>
          </a:bodyPr>
          <a:lstStyle/>
          <a:p>
            <a:endParaRPr lang="en-US" sz="1600" dirty="0" smtClean="0">
              <a:solidFill>
                <a:schemeClr val="bg1"/>
              </a:solidFill>
            </a:endParaRPr>
          </a:p>
          <a:p>
            <a:r>
              <a:rPr lang="en-US" sz="1600" dirty="0" smtClean="0">
                <a:solidFill>
                  <a:schemeClr val="bg1"/>
                </a:solidFill>
              </a:rPr>
              <a:t>ftn-6294 </a:t>
            </a:r>
            <a:r>
              <a:rPr lang="en-US" sz="1600" dirty="0" err="1" smtClean="0">
                <a:solidFill>
                  <a:schemeClr val="bg1"/>
                </a:solidFill>
              </a:rPr>
              <a:t>ftn</a:t>
            </a:r>
            <a:r>
              <a:rPr lang="en-US" sz="1600" dirty="0" smtClean="0">
                <a:solidFill>
                  <a:schemeClr val="bg1"/>
                </a:solidFill>
              </a:rPr>
              <a:t>: VECTOR File = pop_state.f90, Line = 34</a:t>
            </a:r>
          </a:p>
          <a:p>
            <a:r>
              <a:rPr lang="en-US" sz="1600" dirty="0" smtClean="0">
                <a:solidFill>
                  <a:schemeClr val="bg1"/>
                </a:solidFill>
              </a:rPr>
              <a:t>  A loop starting at line 34 was not vectorized because a better candidate was found at line 36.</a:t>
            </a:r>
          </a:p>
          <a:p>
            <a:endParaRPr lang="en-US" sz="1600" dirty="0" smtClean="0">
              <a:solidFill>
                <a:schemeClr val="bg1"/>
              </a:solidFill>
            </a:endParaRPr>
          </a:p>
          <a:p>
            <a:r>
              <a:rPr lang="en-US" sz="1600" dirty="0" smtClean="0">
                <a:solidFill>
                  <a:schemeClr val="bg1"/>
                </a:solidFill>
              </a:rPr>
              <a:t>ftn-6294 </a:t>
            </a:r>
            <a:r>
              <a:rPr lang="en-US" sz="1600" dirty="0" err="1" smtClean="0">
                <a:solidFill>
                  <a:schemeClr val="bg1"/>
                </a:solidFill>
              </a:rPr>
              <a:t>ftn</a:t>
            </a:r>
            <a:r>
              <a:rPr lang="en-US" sz="1600" dirty="0" smtClean="0">
                <a:solidFill>
                  <a:schemeClr val="bg1"/>
                </a:solidFill>
              </a:rPr>
              <a:t>: VECTOR File = pop_state.f90, Line = 35</a:t>
            </a:r>
          </a:p>
          <a:p>
            <a:r>
              <a:rPr lang="en-US" sz="1600" dirty="0" smtClean="0">
                <a:solidFill>
                  <a:schemeClr val="bg1"/>
                </a:solidFill>
              </a:rPr>
              <a:t>  A loop starting at line 35 was not vectorized because a better candidate was found at line 36.</a:t>
            </a:r>
          </a:p>
          <a:p>
            <a:endParaRPr lang="en-US" sz="1600" dirty="0" smtClean="0">
              <a:solidFill>
                <a:schemeClr val="bg1"/>
              </a:solidFill>
            </a:endParaRPr>
          </a:p>
          <a:p>
            <a:r>
              <a:rPr lang="en-US" sz="1600" dirty="0" smtClean="0">
                <a:solidFill>
                  <a:schemeClr val="bg1"/>
                </a:solidFill>
              </a:rPr>
              <a:t>ftn-6005 </a:t>
            </a:r>
            <a:r>
              <a:rPr lang="en-US" sz="1600" dirty="0" err="1" smtClean="0">
                <a:solidFill>
                  <a:schemeClr val="bg1"/>
                </a:solidFill>
              </a:rPr>
              <a:t>ftn</a:t>
            </a:r>
            <a:r>
              <a:rPr lang="en-US" sz="1600" dirty="0" smtClean="0">
                <a:solidFill>
                  <a:schemeClr val="bg1"/>
                </a:solidFill>
              </a:rPr>
              <a:t>: SCALAR File = pop_state.f90, Line = 36</a:t>
            </a:r>
          </a:p>
          <a:p>
            <a:r>
              <a:rPr lang="en-US" sz="1600" dirty="0" smtClean="0">
                <a:solidFill>
                  <a:schemeClr val="bg1"/>
                </a:solidFill>
              </a:rPr>
              <a:t>  A loop starting at line 36 was unrolled 4 times.</a:t>
            </a:r>
          </a:p>
          <a:p>
            <a:endParaRPr lang="en-US" sz="1600" dirty="0" smtClean="0">
              <a:solidFill>
                <a:schemeClr val="bg1"/>
              </a:solidFill>
            </a:endParaRPr>
          </a:p>
          <a:p>
            <a:r>
              <a:rPr lang="en-US" sz="1600" dirty="0" smtClean="0">
                <a:solidFill>
                  <a:schemeClr val="bg1"/>
                </a:solidFill>
              </a:rPr>
              <a:t>ftn-6204 </a:t>
            </a:r>
            <a:r>
              <a:rPr lang="en-US" sz="1600" dirty="0" err="1" smtClean="0">
                <a:solidFill>
                  <a:schemeClr val="bg1"/>
                </a:solidFill>
              </a:rPr>
              <a:t>ftn</a:t>
            </a:r>
            <a:r>
              <a:rPr lang="en-US" sz="1600" dirty="0" smtClean="0">
                <a:solidFill>
                  <a:schemeClr val="bg1"/>
                </a:solidFill>
              </a:rPr>
              <a:t>: VECTOR File = pop_state.f90, Line = 36</a:t>
            </a:r>
          </a:p>
          <a:p>
            <a:r>
              <a:rPr lang="en-US" sz="1600" dirty="0" smtClean="0">
                <a:solidFill>
                  <a:schemeClr val="bg1"/>
                </a:solidFill>
              </a:rPr>
              <a:t>  A loop starting at line 36 was vectorized.</a:t>
            </a:r>
          </a:p>
          <a:p>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46</a:t>
            </a:fld>
            <a:endParaRPr lang="en-US" dirty="0"/>
          </a:p>
        </p:txBody>
      </p:sp>
      <p:graphicFrame>
        <p:nvGraphicFramePr>
          <p:cNvPr id="6" name="Table 5"/>
          <p:cNvGraphicFramePr>
            <a:graphicFrameLocks noGrp="1"/>
          </p:cNvGraphicFramePr>
          <p:nvPr/>
        </p:nvGraphicFramePr>
        <p:xfrm>
          <a:off x="457200" y="1600200"/>
          <a:ext cx="7848600" cy="3048000"/>
        </p:xfrm>
        <a:graphic>
          <a:graphicData uri="http://schemas.openxmlformats.org/drawingml/2006/table">
            <a:tbl>
              <a:tblPr/>
              <a:tblGrid>
                <a:gridCol w="1962150"/>
                <a:gridCol w="981075"/>
                <a:gridCol w="981075"/>
                <a:gridCol w="981075"/>
                <a:gridCol w="981075"/>
                <a:gridCol w="981075"/>
                <a:gridCol w="981075"/>
              </a:tblGrid>
              <a:tr h="0">
                <a:tc>
                  <a:txBody>
                    <a:bodyPr/>
                    <a:lstStyle/>
                    <a:p>
                      <a:pPr marL="0" marR="0">
                        <a:lnSpc>
                          <a:spcPct val="200000"/>
                        </a:lnSpc>
                        <a:spcBef>
                          <a:spcPts val="0"/>
                        </a:spcBef>
                        <a:spcAft>
                          <a:spcPts val="0"/>
                        </a:spcAft>
                      </a:pP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Time(seconds) CCE         PGI</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2000" dirty="0">
                          <a:solidFill>
                            <a:schemeClr val="bg1"/>
                          </a:solidFill>
                          <a:latin typeface="Times New Roman"/>
                          <a:ea typeface="Times New Roman"/>
                          <a:cs typeface="Times New Roman"/>
                        </a:rPr>
                        <a:t>TLB </a:t>
                      </a:r>
                      <a:r>
                        <a:rPr lang="en-US" sz="2000" dirty="0" smtClean="0">
                          <a:solidFill>
                            <a:schemeClr val="bg1"/>
                          </a:solidFill>
                          <a:latin typeface="Times New Roman"/>
                          <a:ea typeface="Times New Roman"/>
                          <a:cs typeface="Times New Roman"/>
                        </a:rPr>
                        <a:t>refs/miss CCE         PGI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2000" dirty="0">
                          <a:solidFill>
                            <a:schemeClr val="bg1"/>
                          </a:solidFill>
                          <a:latin typeface="Times New Roman"/>
                          <a:ea typeface="Times New Roman"/>
                          <a:cs typeface="Times New Roman"/>
                        </a:rPr>
                        <a:t>Level 1 </a:t>
                      </a:r>
                      <a:r>
                        <a:rPr lang="en-US" sz="2000" dirty="0" smtClean="0">
                          <a:solidFill>
                            <a:schemeClr val="bg1"/>
                          </a:solidFill>
                          <a:latin typeface="Times New Roman"/>
                          <a:ea typeface="Times New Roman"/>
                          <a:cs typeface="Times New Roman"/>
                        </a:rPr>
                        <a:t>refs/miss</a:t>
                      </a:r>
                    </a:p>
                    <a:p>
                      <a:pPr marL="0" marR="0" indent="0" algn="l" defTabSz="914400" rtl="0" eaLnBrk="1" fontAlgn="auto" latinLnBrk="0" hangingPunct="1">
                        <a:lnSpc>
                          <a:spcPct val="200000"/>
                        </a:lnSpc>
                        <a:spcBef>
                          <a:spcPts val="0"/>
                        </a:spcBef>
                        <a:spcAft>
                          <a:spcPts val="0"/>
                        </a:spcAft>
                        <a:buClrTx/>
                        <a:buSzTx/>
                        <a:buFontTx/>
                        <a:buNone/>
                        <a:tabLst/>
                        <a:defRPr/>
                      </a:pPr>
                      <a:r>
                        <a:rPr lang="en-US" sz="2000" dirty="0" smtClean="0">
                          <a:solidFill>
                            <a:schemeClr val="bg1"/>
                          </a:solidFill>
                          <a:latin typeface="Times New Roman"/>
                          <a:ea typeface="Times New Roman"/>
                          <a:cs typeface="Times New Roman"/>
                        </a:rPr>
                        <a:t>CCE         PGI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0">
                <a:tc>
                  <a:txBody>
                    <a:bodyPr/>
                    <a:lstStyle/>
                    <a:p>
                      <a:pPr marL="0" marR="0">
                        <a:lnSpc>
                          <a:spcPct val="200000"/>
                        </a:lnSpc>
                        <a:spcBef>
                          <a:spcPts val="0"/>
                        </a:spcBef>
                        <a:spcAft>
                          <a:spcPts val="0"/>
                        </a:spcAft>
                      </a:pPr>
                      <a:r>
                        <a:rPr lang="en-US" sz="2000">
                          <a:solidFill>
                            <a:schemeClr val="bg1"/>
                          </a:solidFill>
                          <a:latin typeface="Times New Roman"/>
                          <a:ea typeface="Times New Roman"/>
                          <a:cs typeface="Times New Roman"/>
                        </a:rPr>
                        <a:t>Original Array Syntax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a:solidFill>
                            <a:schemeClr val="bg1"/>
                          </a:solidFill>
                          <a:latin typeface="Times New Roman"/>
                          <a:ea typeface="Times New Roman"/>
                          <a:cs typeface="Times New Roman"/>
                        </a:rPr>
                        <a:t>.</a:t>
                      </a:r>
                      <a:r>
                        <a:rPr lang="en-US" sz="2000" dirty="0" smtClean="0">
                          <a:solidFill>
                            <a:schemeClr val="bg1"/>
                          </a:solidFill>
                          <a:latin typeface="Times New Roman"/>
                          <a:ea typeface="Times New Roman"/>
                          <a:cs typeface="Times New Roman"/>
                        </a:rPr>
                        <a:t>260</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.185</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324</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400</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114</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23</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200000"/>
                        </a:lnSpc>
                        <a:spcBef>
                          <a:spcPts val="0"/>
                        </a:spcBef>
                        <a:spcAft>
                          <a:spcPts val="0"/>
                        </a:spcAft>
                      </a:pPr>
                      <a:r>
                        <a:rPr lang="en-US" sz="2000">
                          <a:solidFill>
                            <a:schemeClr val="bg1"/>
                          </a:solidFill>
                          <a:latin typeface="Times New Roman"/>
                          <a:ea typeface="Times New Roman"/>
                          <a:cs typeface="Times New Roman"/>
                        </a:rPr>
                        <a:t>Fortran DO Loop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.088</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.114</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490</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533</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248</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2000" dirty="0" smtClean="0">
                          <a:solidFill>
                            <a:schemeClr val="bg1"/>
                          </a:solidFill>
                          <a:latin typeface="Times New Roman"/>
                          <a:ea typeface="Times New Roman"/>
                          <a:cs typeface="Times New Roman"/>
                        </a:rPr>
                        <a:t>53</a:t>
                      </a:r>
                      <a:endParaRPr lang="en-US" sz="2000" dirty="0">
                        <a:solidFill>
                          <a:schemeClr val="bg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Derived Types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47</a:t>
            </a:fld>
            <a:endParaRPr lang="en-US" dirty="0"/>
          </a:p>
        </p:txBody>
      </p:sp>
      <p:sp>
        <p:nvSpPr>
          <p:cNvPr id="6" name="TextBox 5"/>
          <p:cNvSpPr txBox="1"/>
          <p:nvPr/>
        </p:nvSpPr>
        <p:spPr>
          <a:xfrm>
            <a:off x="304800" y="1752600"/>
            <a:ext cx="8334333" cy="2308324"/>
          </a:xfrm>
          <a:prstGeom prst="rect">
            <a:avLst/>
          </a:prstGeom>
          <a:noFill/>
        </p:spPr>
        <p:txBody>
          <a:bodyPr wrap="none" rtlCol="0">
            <a:spAutoFit/>
          </a:bodyPr>
          <a:lstStyle/>
          <a:p>
            <a:r>
              <a:rPr lang="en-US" dirty="0" smtClean="0">
                <a:solidFill>
                  <a:schemeClr val="bg1"/>
                </a:solidFill>
              </a:rPr>
              <a:t>!$OMP PARALLEL DO DEFAULT(SHARED) PRIVATE(N)</a:t>
            </a:r>
          </a:p>
          <a:p>
            <a:r>
              <a:rPr lang="en-US" dirty="0" smtClean="0">
                <a:solidFill>
                  <a:schemeClr val="bg1"/>
                </a:solidFill>
              </a:rPr>
              <a:t>      DO N = 1,NUMRT</a:t>
            </a:r>
          </a:p>
          <a:p>
            <a:r>
              <a:rPr lang="en-US" dirty="0" smtClean="0">
                <a:solidFill>
                  <a:schemeClr val="bg1"/>
                </a:solidFill>
              </a:rPr>
              <a:t>        MOTION(N)%Ax = NODE(N)%</a:t>
            </a:r>
            <a:r>
              <a:rPr lang="en-US" dirty="0" err="1" smtClean="0">
                <a:solidFill>
                  <a:schemeClr val="bg1"/>
                </a:solidFill>
              </a:rPr>
              <a:t>Minv</a:t>
            </a:r>
            <a:r>
              <a:rPr lang="en-US" dirty="0" smtClean="0">
                <a:solidFill>
                  <a:schemeClr val="bg1"/>
                </a:solidFill>
              </a:rPr>
              <a:t> * (FORCE(N)%</a:t>
            </a:r>
            <a:r>
              <a:rPr lang="en-US" dirty="0" err="1" smtClean="0">
                <a:solidFill>
                  <a:schemeClr val="bg1"/>
                </a:solidFill>
              </a:rPr>
              <a:t>Xext</a:t>
            </a:r>
            <a:r>
              <a:rPr lang="en-US" dirty="0" smtClean="0">
                <a:solidFill>
                  <a:schemeClr val="bg1"/>
                </a:solidFill>
              </a:rPr>
              <a:t>-FORCE(N)%</a:t>
            </a:r>
            <a:r>
              <a:rPr lang="en-US" dirty="0" err="1" smtClean="0">
                <a:solidFill>
                  <a:schemeClr val="bg1"/>
                </a:solidFill>
              </a:rPr>
              <a:t>Xint</a:t>
            </a:r>
            <a:r>
              <a:rPr lang="en-US" dirty="0" smtClean="0">
                <a:solidFill>
                  <a:schemeClr val="bg1"/>
                </a:solidFill>
              </a:rPr>
              <a:t>)</a:t>
            </a:r>
          </a:p>
          <a:p>
            <a:r>
              <a:rPr lang="en-US" dirty="0" smtClean="0">
                <a:solidFill>
                  <a:schemeClr val="bg1"/>
                </a:solidFill>
              </a:rPr>
              <a:t>        MOTION(N)%Ay = NODE(N)%</a:t>
            </a:r>
            <a:r>
              <a:rPr lang="en-US" dirty="0" err="1" smtClean="0">
                <a:solidFill>
                  <a:schemeClr val="bg1"/>
                </a:solidFill>
              </a:rPr>
              <a:t>Minv</a:t>
            </a:r>
            <a:r>
              <a:rPr lang="en-US" dirty="0" smtClean="0">
                <a:solidFill>
                  <a:schemeClr val="bg1"/>
                </a:solidFill>
              </a:rPr>
              <a:t> * (FORCE(N)%</a:t>
            </a:r>
            <a:r>
              <a:rPr lang="en-US" dirty="0" err="1" smtClean="0">
                <a:solidFill>
                  <a:schemeClr val="bg1"/>
                </a:solidFill>
              </a:rPr>
              <a:t>Yext</a:t>
            </a:r>
            <a:r>
              <a:rPr lang="en-US" dirty="0" smtClean="0">
                <a:solidFill>
                  <a:schemeClr val="bg1"/>
                </a:solidFill>
              </a:rPr>
              <a:t>-FORCE(N)%</a:t>
            </a:r>
            <a:r>
              <a:rPr lang="en-US" dirty="0" err="1" smtClean="0">
                <a:solidFill>
                  <a:schemeClr val="bg1"/>
                </a:solidFill>
              </a:rPr>
              <a:t>Yint</a:t>
            </a:r>
            <a:r>
              <a:rPr lang="en-US" dirty="0" smtClean="0">
                <a:solidFill>
                  <a:schemeClr val="bg1"/>
                </a:solidFill>
              </a:rPr>
              <a:t>)</a:t>
            </a:r>
          </a:p>
          <a:p>
            <a:r>
              <a:rPr lang="en-US" dirty="0" smtClean="0">
                <a:solidFill>
                  <a:schemeClr val="bg1"/>
                </a:solidFill>
              </a:rPr>
              <a:t>        MOTION(N)%</a:t>
            </a:r>
            <a:r>
              <a:rPr lang="en-US" dirty="0" err="1" smtClean="0">
                <a:solidFill>
                  <a:schemeClr val="bg1"/>
                </a:solidFill>
              </a:rPr>
              <a:t>Az</a:t>
            </a:r>
            <a:r>
              <a:rPr lang="en-US" dirty="0" smtClean="0">
                <a:solidFill>
                  <a:schemeClr val="bg1"/>
                </a:solidFill>
              </a:rPr>
              <a:t> = NODE(N)%</a:t>
            </a:r>
            <a:r>
              <a:rPr lang="en-US" dirty="0" err="1" smtClean="0">
                <a:solidFill>
                  <a:schemeClr val="bg1"/>
                </a:solidFill>
              </a:rPr>
              <a:t>Minv</a:t>
            </a:r>
            <a:r>
              <a:rPr lang="en-US" dirty="0" smtClean="0">
                <a:solidFill>
                  <a:schemeClr val="bg1"/>
                </a:solidFill>
              </a:rPr>
              <a:t> * (FORCE(N)%</a:t>
            </a:r>
            <a:r>
              <a:rPr lang="en-US" dirty="0" err="1" smtClean="0">
                <a:solidFill>
                  <a:schemeClr val="bg1"/>
                </a:solidFill>
              </a:rPr>
              <a:t>Zext</a:t>
            </a:r>
            <a:r>
              <a:rPr lang="en-US" dirty="0" smtClean="0">
                <a:solidFill>
                  <a:schemeClr val="bg1"/>
                </a:solidFill>
              </a:rPr>
              <a:t>-FORCE(N)%</a:t>
            </a:r>
            <a:r>
              <a:rPr lang="en-US" dirty="0" err="1" smtClean="0">
                <a:solidFill>
                  <a:schemeClr val="bg1"/>
                </a:solidFill>
              </a:rPr>
              <a:t>Zint</a:t>
            </a:r>
            <a:r>
              <a:rPr lang="en-US" dirty="0" smtClean="0">
                <a:solidFill>
                  <a:schemeClr val="bg1"/>
                </a:solidFill>
              </a:rPr>
              <a:t>)</a:t>
            </a:r>
          </a:p>
          <a:p>
            <a:r>
              <a:rPr lang="en-US" dirty="0" smtClean="0">
                <a:solidFill>
                  <a:schemeClr val="bg1"/>
                </a:solidFill>
              </a:rPr>
              <a:t>      ENDDO</a:t>
            </a:r>
          </a:p>
          <a:p>
            <a:r>
              <a:rPr lang="en-US" dirty="0" smtClean="0">
                <a:solidFill>
                  <a:schemeClr val="bg1"/>
                </a:solidFill>
              </a:rPr>
              <a:t>!$OMP END PARALLEL DO</a:t>
            </a:r>
          </a:p>
          <a:p>
            <a:endParaRPr lang="en-US" dirty="0"/>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at the Derived Type</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48</a:t>
            </a:fld>
            <a:endParaRPr lang="en-US" dirty="0"/>
          </a:p>
        </p:txBody>
      </p:sp>
      <p:sp>
        <p:nvSpPr>
          <p:cNvPr id="6" name="TextBox 5"/>
          <p:cNvSpPr txBox="1"/>
          <p:nvPr/>
        </p:nvSpPr>
        <p:spPr>
          <a:xfrm>
            <a:off x="838200" y="1752600"/>
            <a:ext cx="7199535" cy="4247317"/>
          </a:xfrm>
          <a:prstGeom prst="rect">
            <a:avLst/>
          </a:prstGeom>
          <a:noFill/>
        </p:spPr>
        <p:txBody>
          <a:bodyPr wrap="none" rtlCol="0">
            <a:spAutoFit/>
          </a:bodyPr>
          <a:lstStyle/>
          <a:p>
            <a:r>
              <a:rPr lang="en-US" dirty="0" smtClean="0">
                <a:solidFill>
                  <a:schemeClr val="bg1"/>
                </a:solidFill>
              </a:rPr>
              <a:t> TYPE :: </a:t>
            </a:r>
            <a:r>
              <a:rPr lang="en-US" dirty="0" err="1" smtClean="0">
                <a:solidFill>
                  <a:schemeClr val="bg1"/>
                </a:solidFill>
              </a:rPr>
              <a:t>motion_type</a:t>
            </a:r>
            <a:endParaRPr lang="en-US" dirty="0" smtClean="0">
              <a:solidFill>
                <a:schemeClr val="bg1"/>
              </a:solidFill>
            </a:endParaRPr>
          </a:p>
          <a:p>
            <a:r>
              <a:rPr lang="en-US" dirty="0" smtClean="0">
                <a:solidFill>
                  <a:schemeClr val="bg1"/>
                </a:solidFill>
              </a:rPr>
              <a:t>        REAL(KIND(0D0))  </a:t>
            </a:r>
            <a:r>
              <a:rPr lang="en-US" dirty="0" err="1" smtClean="0">
                <a:solidFill>
                  <a:schemeClr val="bg1"/>
                </a:solidFill>
              </a:rPr>
              <a:t>Px</a:t>
            </a:r>
            <a:r>
              <a:rPr lang="en-US" dirty="0" smtClean="0">
                <a:solidFill>
                  <a:schemeClr val="bg1"/>
                </a:solidFill>
              </a:rPr>
              <a:t>      ! Initial x-position</a:t>
            </a:r>
          </a:p>
          <a:p>
            <a:r>
              <a:rPr lang="en-US" dirty="0" smtClean="0">
                <a:solidFill>
                  <a:schemeClr val="bg1"/>
                </a:solidFill>
              </a:rPr>
              <a:t>        REAL(KIND(0D0))  </a:t>
            </a:r>
            <a:r>
              <a:rPr lang="en-US" dirty="0" err="1" smtClean="0">
                <a:solidFill>
                  <a:schemeClr val="bg1"/>
                </a:solidFill>
              </a:rPr>
              <a:t>Py</a:t>
            </a:r>
            <a:r>
              <a:rPr lang="en-US" dirty="0" smtClean="0">
                <a:solidFill>
                  <a:schemeClr val="bg1"/>
                </a:solidFill>
              </a:rPr>
              <a:t>      ! Initial y-position</a:t>
            </a:r>
          </a:p>
          <a:p>
            <a:r>
              <a:rPr lang="en-US" dirty="0" smtClean="0">
                <a:solidFill>
                  <a:schemeClr val="bg1"/>
                </a:solidFill>
              </a:rPr>
              <a:t>        REAL(KIND(0D0))  </a:t>
            </a:r>
            <a:r>
              <a:rPr lang="en-US" dirty="0" err="1" smtClean="0">
                <a:solidFill>
                  <a:schemeClr val="bg1"/>
                </a:solidFill>
              </a:rPr>
              <a:t>Pz</a:t>
            </a:r>
            <a:r>
              <a:rPr lang="en-US" dirty="0" smtClean="0">
                <a:solidFill>
                  <a:schemeClr val="bg1"/>
                </a:solidFill>
              </a:rPr>
              <a:t>      ! Initial z-position</a:t>
            </a:r>
          </a:p>
          <a:p>
            <a:r>
              <a:rPr lang="en-US" dirty="0" smtClean="0">
                <a:solidFill>
                  <a:schemeClr val="bg1"/>
                </a:solidFill>
              </a:rPr>
              <a:t>        REAL(KIND(0D0))  </a:t>
            </a:r>
            <a:r>
              <a:rPr lang="en-US" dirty="0" err="1" smtClean="0">
                <a:solidFill>
                  <a:schemeClr val="bg1"/>
                </a:solidFill>
              </a:rPr>
              <a:t>Ux</a:t>
            </a:r>
            <a:r>
              <a:rPr lang="en-US" dirty="0" smtClean="0">
                <a:solidFill>
                  <a:schemeClr val="bg1"/>
                </a:solidFill>
              </a:rPr>
              <a:t>      ! X displacement</a:t>
            </a:r>
          </a:p>
          <a:p>
            <a:r>
              <a:rPr lang="en-US" dirty="0" smtClean="0">
                <a:solidFill>
                  <a:schemeClr val="bg1"/>
                </a:solidFill>
              </a:rPr>
              <a:t>        REAL(KIND(0D0))  </a:t>
            </a:r>
            <a:r>
              <a:rPr lang="en-US" dirty="0" err="1" smtClean="0">
                <a:solidFill>
                  <a:schemeClr val="bg1"/>
                </a:solidFill>
              </a:rPr>
              <a:t>Uy</a:t>
            </a:r>
            <a:r>
              <a:rPr lang="en-US" dirty="0" smtClean="0">
                <a:solidFill>
                  <a:schemeClr val="bg1"/>
                </a:solidFill>
              </a:rPr>
              <a:t>      ! Y displacement</a:t>
            </a:r>
          </a:p>
          <a:p>
            <a:r>
              <a:rPr lang="en-US" dirty="0" smtClean="0">
                <a:solidFill>
                  <a:schemeClr val="bg1"/>
                </a:solidFill>
              </a:rPr>
              <a:t>        REAL(KIND(0D0))  </a:t>
            </a:r>
            <a:r>
              <a:rPr lang="en-US" dirty="0" err="1" smtClean="0">
                <a:solidFill>
                  <a:schemeClr val="bg1"/>
                </a:solidFill>
              </a:rPr>
              <a:t>Uz</a:t>
            </a:r>
            <a:r>
              <a:rPr lang="en-US" dirty="0" smtClean="0">
                <a:solidFill>
                  <a:schemeClr val="bg1"/>
                </a:solidFill>
              </a:rPr>
              <a:t>      ! Z displacement</a:t>
            </a:r>
          </a:p>
          <a:p>
            <a:r>
              <a:rPr lang="en-US" dirty="0" smtClean="0">
                <a:solidFill>
                  <a:schemeClr val="bg1"/>
                </a:solidFill>
              </a:rPr>
              <a:t>        REAL(KIND(0D0))  </a:t>
            </a:r>
            <a:r>
              <a:rPr lang="en-US" dirty="0" err="1" smtClean="0">
                <a:solidFill>
                  <a:schemeClr val="bg1"/>
                </a:solidFill>
              </a:rPr>
              <a:t>Vx</a:t>
            </a:r>
            <a:r>
              <a:rPr lang="en-US" dirty="0" smtClean="0">
                <a:solidFill>
                  <a:schemeClr val="bg1"/>
                </a:solidFill>
              </a:rPr>
              <a:t>      ! X velocity</a:t>
            </a:r>
          </a:p>
          <a:p>
            <a:r>
              <a:rPr lang="en-US" dirty="0" smtClean="0">
                <a:solidFill>
                  <a:schemeClr val="bg1"/>
                </a:solidFill>
              </a:rPr>
              <a:t>        REAL(KIND(0D0))  </a:t>
            </a:r>
            <a:r>
              <a:rPr lang="en-US" dirty="0" err="1" smtClean="0">
                <a:solidFill>
                  <a:schemeClr val="bg1"/>
                </a:solidFill>
              </a:rPr>
              <a:t>Vy</a:t>
            </a:r>
            <a:r>
              <a:rPr lang="en-US" dirty="0" smtClean="0">
                <a:solidFill>
                  <a:schemeClr val="bg1"/>
                </a:solidFill>
              </a:rPr>
              <a:t>      ! Y velocity</a:t>
            </a:r>
          </a:p>
          <a:p>
            <a:r>
              <a:rPr lang="en-US" dirty="0" smtClean="0">
                <a:solidFill>
                  <a:schemeClr val="bg1"/>
                </a:solidFill>
              </a:rPr>
              <a:t>        REAL(KIND(0D0))  </a:t>
            </a:r>
            <a:r>
              <a:rPr lang="en-US" dirty="0" err="1" smtClean="0">
                <a:solidFill>
                  <a:schemeClr val="bg1"/>
                </a:solidFill>
              </a:rPr>
              <a:t>Vz</a:t>
            </a:r>
            <a:r>
              <a:rPr lang="en-US" dirty="0" smtClean="0">
                <a:solidFill>
                  <a:schemeClr val="bg1"/>
                </a:solidFill>
              </a:rPr>
              <a:t>      ! Z velocity</a:t>
            </a:r>
          </a:p>
          <a:p>
            <a:r>
              <a:rPr lang="en-US" dirty="0" smtClean="0">
                <a:solidFill>
                  <a:schemeClr val="bg1"/>
                </a:solidFill>
              </a:rPr>
              <a:t>        REAL(KIND(0D0))  Ax      ! X acceleration</a:t>
            </a:r>
          </a:p>
          <a:p>
            <a:r>
              <a:rPr lang="en-US" dirty="0" smtClean="0">
                <a:solidFill>
                  <a:schemeClr val="bg1"/>
                </a:solidFill>
              </a:rPr>
              <a:t>        REAL(KIND(0D0))  Ay      ! Y acceleration</a:t>
            </a:r>
          </a:p>
          <a:p>
            <a:r>
              <a:rPr lang="en-US" dirty="0" smtClean="0">
                <a:solidFill>
                  <a:schemeClr val="bg1"/>
                </a:solidFill>
              </a:rPr>
              <a:t>        REAL(KIND(0D0))  </a:t>
            </a:r>
            <a:r>
              <a:rPr lang="en-US" dirty="0" err="1" smtClean="0">
                <a:solidFill>
                  <a:schemeClr val="bg1"/>
                </a:solidFill>
              </a:rPr>
              <a:t>Az</a:t>
            </a:r>
            <a:r>
              <a:rPr lang="en-US" dirty="0" smtClean="0">
                <a:solidFill>
                  <a:schemeClr val="bg1"/>
                </a:solidFill>
              </a:rPr>
              <a:t>      ! Z acceleration</a:t>
            </a:r>
          </a:p>
          <a:p>
            <a:r>
              <a:rPr lang="en-US" dirty="0" smtClean="0">
                <a:solidFill>
                  <a:schemeClr val="bg1"/>
                </a:solidFill>
              </a:rPr>
              <a:t>      END TYPE</a:t>
            </a:r>
          </a:p>
          <a:p>
            <a:r>
              <a:rPr lang="en-US" dirty="0" smtClean="0">
                <a:solidFill>
                  <a:schemeClr val="bg1"/>
                </a:solidFill>
              </a:rPr>
              <a:t>      TYPE (</a:t>
            </a:r>
            <a:r>
              <a:rPr lang="en-US" dirty="0" err="1" smtClean="0">
                <a:solidFill>
                  <a:schemeClr val="bg1"/>
                </a:solidFill>
              </a:rPr>
              <a:t>motion_type</a:t>
            </a:r>
            <a:r>
              <a:rPr lang="en-US" dirty="0" smtClean="0">
                <a:solidFill>
                  <a:schemeClr val="bg1"/>
                </a:solidFill>
              </a:rPr>
              <a:t>), DIMENSION(:), ALLOCATABLE :: MOTION</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Counters for Derived Types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49</a:t>
            </a:fld>
            <a:endParaRPr lang="en-US" dirty="0"/>
          </a:p>
        </p:txBody>
      </p:sp>
      <p:sp>
        <p:nvSpPr>
          <p:cNvPr id="6" name="TextBox 5"/>
          <p:cNvSpPr txBox="1"/>
          <p:nvPr/>
        </p:nvSpPr>
        <p:spPr>
          <a:xfrm>
            <a:off x="152400" y="609600"/>
            <a:ext cx="8840882" cy="6032421"/>
          </a:xfrm>
          <a:prstGeom prst="rect">
            <a:avLst/>
          </a:prstGeom>
          <a:noFill/>
        </p:spPr>
        <p:txBody>
          <a:bodyPr wrap="none" rtlCol="0">
            <a:spAutoFit/>
          </a:bodyPr>
          <a:lstStyle/>
          <a:p>
            <a:r>
              <a:rPr lang="en-US" sz="1600" dirty="0" smtClean="0">
                <a:solidFill>
                  <a:schemeClr val="bg1"/>
                </a:solidFill>
              </a:rPr>
              <a:t>========================================================================</a:t>
            </a:r>
          </a:p>
          <a:p>
            <a:r>
              <a:rPr lang="en-US" sz="1600" dirty="0" smtClean="0">
                <a:solidFill>
                  <a:schemeClr val="bg1"/>
                </a:solidFill>
              </a:rPr>
              <a:t>USER / solve_.LOOP@li.329</a:t>
            </a:r>
          </a:p>
          <a:p>
            <a:r>
              <a:rPr lang="en-US" sz="1600" dirty="0" smtClean="0">
                <a:solidFill>
                  <a:schemeClr val="bg1"/>
                </a:solidFill>
              </a:rPr>
              <a:t>------------------------------------------------------------------------</a:t>
            </a:r>
          </a:p>
          <a:p>
            <a:r>
              <a:rPr lang="en-US" sz="1600" dirty="0" smtClean="0">
                <a:solidFill>
                  <a:schemeClr val="bg1"/>
                </a:solidFill>
              </a:rPr>
              <a:t>  Time%                                        4.5%</a:t>
            </a:r>
          </a:p>
          <a:p>
            <a:r>
              <a:rPr lang="en-US" sz="1600" dirty="0" smtClean="0">
                <a:solidFill>
                  <a:schemeClr val="bg1"/>
                </a:solidFill>
              </a:rPr>
              <a:t>  Time                                    12.197115 </a:t>
            </a:r>
            <a:r>
              <a:rPr lang="en-US" sz="1600" dirty="0" err="1" smtClean="0">
                <a:solidFill>
                  <a:schemeClr val="bg1"/>
                </a:solidFill>
              </a:rPr>
              <a:t>secs</a:t>
            </a:r>
            <a:endParaRPr lang="en-US" sz="1600" dirty="0" smtClean="0">
              <a:solidFill>
                <a:schemeClr val="bg1"/>
              </a:solidFill>
            </a:endParaRPr>
          </a:p>
          <a:p>
            <a:r>
              <a:rPr lang="en-US" sz="1600" dirty="0" smtClean="0">
                <a:solidFill>
                  <a:schemeClr val="bg1"/>
                </a:solidFill>
              </a:rPr>
              <a:t>  </a:t>
            </a:r>
            <a:r>
              <a:rPr lang="en-US" sz="1600" dirty="0" err="1" smtClean="0">
                <a:solidFill>
                  <a:schemeClr val="bg1"/>
                </a:solidFill>
              </a:rPr>
              <a:t>Imb.Time</a:t>
            </a:r>
            <a:r>
              <a:rPr lang="en-US" sz="1600" dirty="0" smtClean="0">
                <a:solidFill>
                  <a:schemeClr val="bg1"/>
                </a:solidFill>
              </a:rPr>
              <a:t>                                 0.092292 </a:t>
            </a:r>
            <a:r>
              <a:rPr lang="en-US" sz="1600" dirty="0" err="1" smtClean="0">
                <a:solidFill>
                  <a:schemeClr val="bg1"/>
                </a:solidFill>
              </a:rPr>
              <a:t>secs</a:t>
            </a:r>
            <a:endParaRPr lang="en-US" sz="1600" dirty="0" smtClean="0">
              <a:solidFill>
                <a:schemeClr val="bg1"/>
              </a:solidFill>
            </a:endParaRPr>
          </a:p>
          <a:p>
            <a:r>
              <a:rPr lang="en-US" sz="1600" dirty="0" smtClean="0">
                <a:solidFill>
                  <a:schemeClr val="bg1"/>
                </a:solidFill>
              </a:rPr>
              <a:t>  </a:t>
            </a:r>
            <a:r>
              <a:rPr lang="en-US" sz="1600" dirty="0" err="1" smtClean="0">
                <a:solidFill>
                  <a:schemeClr val="bg1"/>
                </a:solidFill>
              </a:rPr>
              <a:t>Imb.Time</a:t>
            </a:r>
            <a:r>
              <a:rPr lang="en-US" sz="1600" dirty="0" smtClean="0">
                <a:solidFill>
                  <a:schemeClr val="bg1"/>
                </a:solidFill>
              </a:rPr>
              <a:t>%                                    1.0%</a:t>
            </a:r>
          </a:p>
          <a:p>
            <a:r>
              <a:rPr lang="en-US" sz="1600" dirty="0" smtClean="0">
                <a:solidFill>
                  <a:schemeClr val="bg1"/>
                </a:solidFill>
              </a:rPr>
              <a:t>  Calls                      42.9 /sec        523.0 calls</a:t>
            </a:r>
          </a:p>
          <a:p>
            <a:r>
              <a:rPr lang="en-US" sz="1600" dirty="0" smtClean="0">
                <a:solidFill>
                  <a:schemeClr val="bg1"/>
                </a:solidFill>
              </a:rPr>
              <a:t>  PAPI_L1_DCM              13.700M/sec    167144470 misses</a:t>
            </a:r>
          </a:p>
          <a:p>
            <a:r>
              <a:rPr lang="en-US" sz="1600" dirty="0" smtClean="0">
                <a:solidFill>
                  <a:schemeClr val="bg1"/>
                </a:solidFill>
              </a:rPr>
              <a:t>  PAPI_TLB_DM               0.448M/sec      5460907 misses</a:t>
            </a:r>
          </a:p>
          <a:p>
            <a:r>
              <a:rPr lang="en-US" sz="1600" dirty="0" smtClean="0">
                <a:solidFill>
                  <a:schemeClr val="bg1"/>
                </a:solidFill>
              </a:rPr>
              <a:t>  PAPI_L1_DCA              89.596M/sec   1093124368 refs</a:t>
            </a:r>
          </a:p>
          <a:p>
            <a:r>
              <a:rPr lang="en-US" sz="1600" dirty="0" smtClean="0">
                <a:solidFill>
                  <a:schemeClr val="bg1"/>
                </a:solidFill>
              </a:rPr>
              <a:t>  PAPI_FP_OPS              52.777M/sec    643917600 ops</a:t>
            </a:r>
          </a:p>
          <a:p>
            <a:r>
              <a:rPr lang="en-US" sz="1600" dirty="0" smtClean="0">
                <a:solidFill>
                  <a:schemeClr val="bg1"/>
                </a:solidFill>
              </a:rPr>
              <a:t>  User time (approx)       12.201 </a:t>
            </a:r>
            <a:r>
              <a:rPr lang="en-US" sz="1600" dirty="0" err="1" smtClean="0">
                <a:solidFill>
                  <a:schemeClr val="bg1"/>
                </a:solidFill>
              </a:rPr>
              <a:t>secs</a:t>
            </a:r>
            <a:r>
              <a:rPr lang="en-US" sz="1600" dirty="0" smtClean="0">
                <a:solidFill>
                  <a:schemeClr val="bg1"/>
                </a:solidFill>
              </a:rPr>
              <a:t>  32941756956 cycles  100.0%Time</a:t>
            </a:r>
          </a:p>
          <a:p>
            <a:r>
              <a:rPr lang="en-US" sz="1600" dirty="0" smtClean="0">
                <a:solidFill>
                  <a:schemeClr val="bg1"/>
                </a:solidFill>
              </a:rPr>
              <a:t>  Average Time per Call                    0.023321 sec</a:t>
            </a:r>
          </a:p>
          <a:p>
            <a:r>
              <a:rPr lang="en-US" sz="1600" dirty="0" smtClean="0">
                <a:solidFill>
                  <a:schemeClr val="bg1"/>
                </a:solidFill>
              </a:rPr>
              <a:t>  </a:t>
            </a:r>
            <a:r>
              <a:rPr lang="en-US" sz="1600" dirty="0" err="1" smtClean="0">
                <a:solidFill>
                  <a:schemeClr val="bg1"/>
                </a:solidFill>
              </a:rPr>
              <a:t>CrayPat</a:t>
            </a:r>
            <a:r>
              <a:rPr lang="en-US" sz="1600" dirty="0" smtClean="0">
                <a:solidFill>
                  <a:schemeClr val="bg1"/>
                </a:solidFill>
              </a:rPr>
              <a:t> Overhead : Time    0.0%</a:t>
            </a:r>
          </a:p>
          <a:p>
            <a:r>
              <a:rPr lang="en-US" sz="1600" dirty="0" smtClean="0">
                <a:solidFill>
                  <a:schemeClr val="bg1"/>
                </a:solidFill>
              </a:rPr>
              <a:t>  HW FP Ops / User time    52.777M/sec    643917600 ops   0.5%peak(DP)</a:t>
            </a:r>
          </a:p>
          <a:p>
            <a:r>
              <a:rPr lang="en-US" sz="1600" dirty="0" smtClean="0">
                <a:solidFill>
                  <a:schemeClr val="bg1"/>
                </a:solidFill>
              </a:rPr>
              <a:t>  HW FP Ops / WCT          52.777M/sec</a:t>
            </a:r>
          </a:p>
          <a:p>
            <a:r>
              <a:rPr lang="en-US" sz="1600" dirty="0" smtClean="0">
                <a:solidFill>
                  <a:schemeClr val="bg1"/>
                </a:solidFill>
              </a:rPr>
              <a:t>  Computational intensity    0.02 ops/cycle    0.59 ops/ref</a:t>
            </a:r>
          </a:p>
          <a:p>
            <a:r>
              <a:rPr lang="en-US" sz="1600" dirty="0" smtClean="0">
                <a:solidFill>
                  <a:schemeClr val="bg1"/>
                </a:solidFill>
              </a:rPr>
              <a:t>  MFLOPS (aggregate)        52.78M/sec</a:t>
            </a:r>
          </a:p>
          <a:p>
            <a:r>
              <a:rPr lang="en-US" sz="1600" dirty="0" smtClean="0">
                <a:solidFill>
                  <a:schemeClr val="bg1"/>
                </a:solidFill>
              </a:rPr>
              <a:t>  TLB utilization          200.17 refs/miss   0.391 </a:t>
            </a:r>
            <a:r>
              <a:rPr lang="en-US" sz="1600" dirty="0" err="1" smtClean="0">
                <a:solidFill>
                  <a:schemeClr val="bg1"/>
                </a:solidFill>
              </a:rPr>
              <a:t>avg</a:t>
            </a:r>
            <a:r>
              <a:rPr lang="en-US" sz="1600" dirty="0" smtClean="0">
                <a:solidFill>
                  <a:schemeClr val="bg1"/>
                </a:solidFill>
              </a:rPr>
              <a:t> uses</a:t>
            </a:r>
          </a:p>
          <a:p>
            <a:r>
              <a:rPr lang="en-US" sz="1600" dirty="0" smtClean="0">
                <a:solidFill>
                  <a:schemeClr val="bg1"/>
                </a:solidFill>
              </a:rPr>
              <a:t>  D1 cache </a:t>
            </a:r>
            <a:r>
              <a:rPr lang="en-US" sz="1600" dirty="0" err="1" smtClean="0">
                <a:solidFill>
                  <a:schemeClr val="bg1"/>
                </a:solidFill>
              </a:rPr>
              <a:t>hit,miss</a:t>
            </a:r>
            <a:r>
              <a:rPr lang="en-US" sz="1600" dirty="0" smtClean="0">
                <a:solidFill>
                  <a:schemeClr val="bg1"/>
                </a:solidFill>
              </a:rPr>
              <a:t> ratios  84.7% hits        15.3% misses</a:t>
            </a:r>
          </a:p>
          <a:p>
            <a:r>
              <a:rPr lang="en-US" sz="1600" dirty="0" smtClean="0">
                <a:solidFill>
                  <a:schemeClr val="bg1"/>
                </a:solidFill>
              </a:rPr>
              <a:t>  D1 cache utilization (M)   6.54 refs/miss   0.817 </a:t>
            </a:r>
            <a:r>
              <a:rPr lang="en-US" sz="1600" dirty="0" err="1" smtClean="0">
                <a:solidFill>
                  <a:schemeClr val="bg1"/>
                </a:solidFill>
              </a:rPr>
              <a:t>avg</a:t>
            </a:r>
            <a:r>
              <a:rPr lang="en-US" sz="1600" dirty="0" smtClean="0">
                <a:solidFill>
                  <a:schemeClr val="bg1"/>
                </a:solidFill>
              </a:rPr>
              <a:t> uses</a:t>
            </a:r>
          </a:p>
          <a:p>
            <a:r>
              <a:rPr lang="en-US" sz="1600" dirty="0" smtClean="0">
                <a:solidFill>
                  <a:schemeClr val="bg1"/>
                </a:solidFill>
              </a:rPr>
              <a:t>========================================================================</a:t>
            </a:r>
          </a:p>
          <a:p>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4294967295"/>
          </p:nvPr>
        </p:nvSpPr>
        <p:spPr>
          <a:xfrm>
            <a:off x="457200" y="6356350"/>
            <a:ext cx="2133600" cy="365125"/>
          </a:xfrm>
          <a:prstGeom prst="rect">
            <a:avLst/>
          </a:prstGeom>
        </p:spPr>
        <p:txBody>
          <a:bodyPr/>
          <a:lstStyle/>
          <a:p>
            <a:pPr>
              <a:defRPr/>
            </a:pPr>
            <a:fld id="{794561C3-81AC-4BE7-9532-6CA315E0200B}" type="datetime1">
              <a:rPr lang="en-US"/>
              <a:pPr>
                <a:defRPr/>
              </a:pPr>
              <a:t>9/21/2009</a:t>
            </a:fld>
            <a:endParaRPr lang="en-US"/>
          </a:p>
        </p:txBody>
      </p:sp>
      <p:sp>
        <p:nvSpPr>
          <p:cNvPr id="6" name="Slide Number Placeholder 5"/>
          <p:cNvSpPr>
            <a:spLocks noGrp="1"/>
          </p:cNvSpPr>
          <p:nvPr>
            <p:ph type="sldNum" sz="quarter" idx="4294967295"/>
          </p:nvPr>
        </p:nvSpPr>
        <p:spPr>
          <a:xfrm>
            <a:off x="6553200" y="6356350"/>
            <a:ext cx="2133600" cy="365125"/>
          </a:xfrm>
          <a:prstGeom prst="rect">
            <a:avLst/>
          </a:prstGeom>
        </p:spPr>
        <p:txBody>
          <a:bodyPr/>
          <a:lstStyle/>
          <a:p>
            <a:pPr>
              <a:defRPr/>
            </a:pPr>
            <a:fld id="{E03915E9-9C8A-490C-BA53-8725F73AA4AB}" type="slidenum">
              <a:rPr lang="en-US"/>
              <a:pPr>
                <a:defRPr/>
              </a:pPr>
              <a:t>5</a:t>
            </a:fld>
            <a:r>
              <a:rPr lang="en-US"/>
              <a:t> </a:t>
            </a:r>
          </a:p>
        </p:txBody>
      </p:sp>
      <p:sp>
        <p:nvSpPr>
          <p:cNvPr id="61444" name="Rectangle 2"/>
          <p:cNvSpPr>
            <a:spLocks noChangeArrowheads="1"/>
          </p:cNvSpPr>
          <p:nvPr/>
        </p:nvSpPr>
        <p:spPr bwMode="auto">
          <a:xfrm>
            <a:off x="809625" y="1638300"/>
            <a:ext cx="7835900" cy="4155626"/>
          </a:xfrm>
          <a:prstGeom prst="rect">
            <a:avLst/>
          </a:prstGeom>
          <a:noFill/>
          <a:ln w="9525">
            <a:noFill/>
            <a:miter lim="800000"/>
            <a:headEnd/>
            <a:tailEnd/>
          </a:ln>
        </p:spPr>
        <p:txBody>
          <a:bodyPr lIns="92075" tIns="46038" rIns="92075" bIns="46038">
            <a:spAutoFit/>
          </a:bodyPr>
          <a:lstStyle/>
          <a:p>
            <a:pPr algn="l" eaLnBrk="1" hangingPunct="1"/>
            <a:r>
              <a:rPr lang="en-US" sz="2400" dirty="0">
                <a:solidFill>
                  <a:schemeClr val="bg1"/>
                </a:solidFill>
                <a:latin typeface="Times New Roman" pitchFamily="18" charset="0"/>
              </a:rPr>
              <a:t>% pgf95 -</a:t>
            </a:r>
            <a:r>
              <a:rPr lang="en-US" sz="2400" dirty="0" err="1">
                <a:solidFill>
                  <a:schemeClr val="bg1"/>
                </a:solidFill>
                <a:latin typeface="Times New Roman" pitchFamily="18" charset="0"/>
              </a:rPr>
              <a:t>fastsse</a:t>
            </a:r>
            <a:r>
              <a:rPr lang="en-US" sz="2400" dirty="0">
                <a:solidFill>
                  <a:schemeClr val="bg1"/>
                </a:solidFill>
                <a:latin typeface="Times New Roman" pitchFamily="18" charset="0"/>
              </a:rPr>
              <a:t> -</a:t>
            </a:r>
            <a:r>
              <a:rPr lang="en-US" sz="2400" dirty="0" err="1">
                <a:solidFill>
                  <a:schemeClr val="bg1"/>
                </a:solidFill>
                <a:latin typeface="Times New Roman" pitchFamily="18" charset="0"/>
              </a:rPr>
              <a:t>Mipa</a:t>
            </a:r>
            <a:r>
              <a:rPr lang="en-US" sz="2400" dirty="0">
                <a:solidFill>
                  <a:schemeClr val="bg1"/>
                </a:solidFill>
                <a:latin typeface="Times New Roman" pitchFamily="18" charset="0"/>
              </a:rPr>
              <a:t>=fast -</a:t>
            </a:r>
            <a:r>
              <a:rPr lang="en-US" sz="2400" dirty="0" err="1">
                <a:solidFill>
                  <a:schemeClr val="bg1"/>
                </a:solidFill>
                <a:latin typeface="Times New Roman" pitchFamily="18" charset="0"/>
              </a:rPr>
              <a:t>Minfo</a:t>
            </a:r>
            <a:r>
              <a:rPr lang="en-US" sz="2400" dirty="0">
                <a:solidFill>
                  <a:schemeClr val="bg1"/>
                </a:solidFill>
                <a:latin typeface="Times New Roman" pitchFamily="18" charset="0"/>
              </a:rPr>
              <a:t> -S graphRoutines.f90</a:t>
            </a:r>
          </a:p>
          <a:p>
            <a:pPr algn="l" eaLnBrk="1" hangingPunct="1"/>
            <a:r>
              <a:rPr lang="en-US" sz="2400" dirty="0">
                <a:solidFill>
                  <a:schemeClr val="bg1"/>
                </a:solidFill>
                <a:latin typeface="Times New Roman" pitchFamily="18" charset="0"/>
              </a:rPr>
              <a:t>…</a:t>
            </a:r>
          </a:p>
          <a:p>
            <a:pPr algn="l" eaLnBrk="1" hangingPunct="1"/>
            <a:r>
              <a:rPr lang="en-US" sz="2400" dirty="0" err="1">
                <a:solidFill>
                  <a:schemeClr val="bg1"/>
                </a:solidFill>
                <a:latin typeface="Times New Roman" pitchFamily="18" charset="0"/>
              </a:rPr>
              <a:t>localmove</a:t>
            </a:r>
            <a:r>
              <a:rPr lang="en-US" sz="2400" dirty="0">
                <a:solidFill>
                  <a:schemeClr val="bg1"/>
                </a:solidFill>
                <a:latin typeface="Times New Roman" pitchFamily="18" charset="0"/>
              </a:rPr>
              <a:t>: </a:t>
            </a:r>
            <a:br>
              <a:rPr lang="en-US" sz="2400" dirty="0">
                <a:solidFill>
                  <a:schemeClr val="bg1"/>
                </a:solidFill>
                <a:latin typeface="Times New Roman" pitchFamily="18" charset="0"/>
              </a:rPr>
            </a:br>
            <a:r>
              <a:rPr lang="en-US" sz="2400" dirty="0">
                <a:solidFill>
                  <a:schemeClr val="bg1"/>
                </a:solidFill>
                <a:latin typeface="Times New Roman" pitchFamily="18" charset="0"/>
              </a:rPr>
              <a:t>   334, Loop unrolled 1 times (completely unrolled) </a:t>
            </a:r>
            <a:br>
              <a:rPr lang="en-US" sz="2400" dirty="0">
                <a:solidFill>
                  <a:schemeClr val="bg1"/>
                </a:solidFill>
                <a:latin typeface="Times New Roman" pitchFamily="18" charset="0"/>
              </a:rPr>
            </a:br>
            <a:r>
              <a:rPr lang="en-US" sz="2400" dirty="0">
                <a:solidFill>
                  <a:schemeClr val="bg1"/>
                </a:solidFill>
                <a:latin typeface="Times New Roman" pitchFamily="18" charset="0"/>
              </a:rPr>
              <a:t>   343, Loop unrolled 2 times (completely unrolled) </a:t>
            </a:r>
            <a:br>
              <a:rPr lang="en-US" sz="2400" dirty="0">
                <a:solidFill>
                  <a:schemeClr val="bg1"/>
                </a:solidFill>
                <a:latin typeface="Times New Roman" pitchFamily="18" charset="0"/>
              </a:rPr>
            </a:br>
            <a:r>
              <a:rPr lang="en-US" sz="2400" dirty="0">
                <a:solidFill>
                  <a:schemeClr val="bg1"/>
                </a:solidFill>
                <a:latin typeface="Times New Roman" pitchFamily="18" charset="0"/>
              </a:rPr>
              <a:t>   358, Generated an alternate loop for the inner loop </a:t>
            </a:r>
            <a:br>
              <a:rPr lang="en-US" sz="2400" dirty="0">
                <a:solidFill>
                  <a:schemeClr val="bg1"/>
                </a:solidFill>
                <a:latin typeface="Times New Roman" pitchFamily="18" charset="0"/>
              </a:rPr>
            </a:br>
            <a:r>
              <a:rPr lang="en-US" sz="2400" dirty="0">
                <a:solidFill>
                  <a:schemeClr val="bg1"/>
                </a:solidFill>
                <a:latin typeface="Times New Roman" pitchFamily="18" charset="0"/>
              </a:rPr>
              <a:t>           Generated vector </a:t>
            </a:r>
            <a:r>
              <a:rPr lang="en-US" sz="2400" dirty="0" err="1">
                <a:solidFill>
                  <a:schemeClr val="bg1"/>
                </a:solidFill>
                <a:latin typeface="Times New Roman" pitchFamily="18" charset="0"/>
              </a:rPr>
              <a:t>sse</a:t>
            </a:r>
            <a:r>
              <a:rPr lang="en-US" sz="2400" dirty="0">
                <a:solidFill>
                  <a:schemeClr val="bg1"/>
                </a:solidFill>
                <a:latin typeface="Times New Roman" pitchFamily="18" charset="0"/>
              </a:rPr>
              <a:t> code for inner loop </a:t>
            </a:r>
            <a:br>
              <a:rPr lang="en-US" sz="2400" dirty="0">
                <a:solidFill>
                  <a:schemeClr val="bg1"/>
                </a:solidFill>
                <a:latin typeface="Times New Roman" pitchFamily="18" charset="0"/>
              </a:rPr>
            </a:br>
            <a:r>
              <a:rPr lang="en-US" sz="2400" dirty="0">
                <a:solidFill>
                  <a:schemeClr val="bg1"/>
                </a:solidFill>
                <a:latin typeface="Times New Roman" pitchFamily="18" charset="0"/>
              </a:rPr>
              <a:t>           Generated 2 </a:t>
            </a:r>
            <a:r>
              <a:rPr lang="en-US" sz="2400" dirty="0" err="1">
                <a:solidFill>
                  <a:schemeClr val="bg1"/>
                </a:solidFill>
                <a:latin typeface="Times New Roman" pitchFamily="18" charset="0"/>
              </a:rPr>
              <a:t>prefetch</a:t>
            </a:r>
            <a:r>
              <a:rPr lang="en-US" sz="2400" dirty="0">
                <a:solidFill>
                  <a:schemeClr val="bg1"/>
                </a:solidFill>
                <a:latin typeface="Times New Roman" pitchFamily="18" charset="0"/>
              </a:rPr>
              <a:t> instructions for this loop </a:t>
            </a:r>
            <a:br>
              <a:rPr lang="en-US" sz="2400" dirty="0">
                <a:solidFill>
                  <a:schemeClr val="bg1"/>
                </a:solidFill>
                <a:latin typeface="Times New Roman" pitchFamily="18" charset="0"/>
              </a:rPr>
            </a:br>
            <a:r>
              <a:rPr lang="en-US" sz="2400" dirty="0">
                <a:solidFill>
                  <a:schemeClr val="bg1"/>
                </a:solidFill>
                <a:latin typeface="Times New Roman" pitchFamily="18" charset="0"/>
              </a:rPr>
              <a:t>           Generated vector </a:t>
            </a:r>
            <a:r>
              <a:rPr lang="en-US" sz="2400" dirty="0" err="1">
                <a:solidFill>
                  <a:schemeClr val="bg1"/>
                </a:solidFill>
                <a:latin typeface="Times New Roman" pitchFamily="18" charset="0"/>
              </a:rPr>
              <a:t>sse</a:t>
            </a:r>
            <a:r>
              <a:rPr lang="en-US" sz="2400" dirty="0">
                <a:solidFill>
                  <a:schemeClr val="bg1"/>
                </a:solidFill>
                <a:latin typeface="Times New Roman" pitchFamily="18" charset="0"/>
              </a:rPr>
              <a:t> code for inner loop</a:t>
            </a:r>
          </a:p>
          <a:p>
            <a:pPr algn="l" eaLnBrk="1" hangingPunct="1"/>
            <a:r>
              <a:rPr lang="en-US" sz="2400" dirty="0">
                <a:solidFill>
                  <a:schemeClr val="bg1"/>
                </a:solidFill>
                <a:latin typeface="Times New Roman" pitchFamily="18" charset="0"/>
              </a:rPr>
              <a:t>           Generated 2 </a:t>
            </a:r>
            <a:r>
              <a:rPr lang="en-US" sz="2400" dirty="0" err="1">
                <a:solidFill>
                  <a:schemeClr val="bg1"/>
                </a:solidFill>
                <a:latin typeface="Times New Roman" pitchFamily="18" charset="0"/>
              </a:rPr>
              <a:t>prefetch</a:t>
            </a:r>
            <a:r>
              <a:rPr lang="en-US" sz="2400" dirty="0">
                <a:solidFill>
                  <a:schemeClr val="bg1"/>
                </a:solidFill>
                <a:latin typeface="Times New Roman" pitchFamily="18" charset="0"/>
              </a:rPr>
              <a:t> instructions for this loop</a:t>
            </a:r>
          </a:p>
          <a:p>
            <a:pPr algn="l" eaLnBrk="1" hangingPunct="1"/>
            <a:r>
              <a:rPr lang="en-US" sz="2400" dirty="0">
                <a:solidFill>
                  <a:schemeClr val="bg1"/>
                </a:solidFill>
                <a:latin typeface="Times New Roman" pitchFamily="18" charset="0"/>
              </a:rPr>
              <a:t>   </a:t>
            </a:r>
            <a:r>
              <a:rPr lang="en-US" sz="2400" dirty="0">
                <a:solidFill>
                  <a:schemeClr val="bg1"/>
                </a:solidFill>
                <a:latin typeface="Futura Bk" pitchFamily="34" charset="0"/>
              </a:rPr>
              <a:t>…</a:t>
            </a:r>
            <a:endParaRPr lang="en-US" sz="2400" dirty="0">
              <a:solidFill>
                <a:schemeClr val="bg1"/>
              </a:solidFill>
              <a:latin typeface="Times New Roman" pitchFamily="18" charset="0"/>
            </a:endParaRPr>
          </a:p>
        </p:txBody>
      </p:sp>
      <p:sp>
        <p:nvSpPr>
          <p:cNvPr id="61445" name="Rectangle 3"/>
          <p:cNvSpPr>
            <a:spLocks noGrp="1" noChangeArrowheads="1"/>
          </p:cNvSpPr>
          <p:nvPr>
            <p:ph type="title"/>
          </p:nvPr>
        </p:nvSpPr>
        <p:spPr>
          <a:xfrm>
            <a:off x="333375" y="552450"/>
            <a:ext cx="8515350" cy="914400"/>
          </a:xfrm>
        </p:spPr>
        <p:txBody>
          <a:bodyPr>
            <a:normAutofit/>
          </a:bodyPr>
          <a:lstStyle/>
          <a:p>
            <a:pPr eaLnBrk="1" hangingPunct="1"/>
            <a:r>
              <a:rPr lang="en-US" sz="2800" b="1" dirty="0" smtClean="0"/>
              <a:t>–</a:t>
            </a:r>
            <a:r>
              <a:rPr lang="en-US" sz="2800" b="1" dirty="0" err="1" smtClean="0"/>
              <a:t>fastsse</a:t>
            </a:r>
            <a:r>
              <a:rPr lang="en-US" sz="2800" b="1" dirty="0" smtClean="0"/>
              <a:t> to Enable SSE Vectorization</a:t>
            </a:r>
            <a:br>
              <a:rPr lang="en-US" sz="2800" b="1" dirty="0" smtClean="0"/>
            </a:br>
            <a:r>
              <a:rPr lang="en-US" sz="2800" b="1" dirty="0" smtClean="0"/>
              <a:t>–</a:t>
            </a:r>
            <a:r>
              <a:rPr lang="en-US" sz="2800" b="1" dirty="0" err="1" smtClean="0"/>
              <a:t>Minfo</a:t>
            </a:r>
            <a:r>
              <a:rPr lang="en-US" sz="2800" b="1" dirty="0" smtClean="0"/>
              <a:t> to List Optimizations to </a:t>
            </a:r>
            <a:r>
              <a:rPr lang="en-US" sz="2800" b="1" dirty="0" err="1" smtClean="0"/>
              <a:t>stderr</a:t>
            </a:r>
            <a:endParaRPr lang="en-US" sz="2800" b="1" dirty="0" smtClean="0"/>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Efficient TLB utilization is the most important</a:t>
            </a:r>
          </a:p>
          <a:p>
            <a:r>
              <a:rPr lang="en-US" dirty="0" smtClean="0"/>
              <a:t>Efficient Cache </a:t>
            </a:r>
            <a:r>
              <a:rPr lang="en-US" dirty="0" err="1" smtClean="0"/>
              <a:t>utlization</a:t>
            </a:r>
            <a:r>
              <a:rPr lang="en-US" dirty="0" smtClean="0"/>
              <a:t> is next</a:t>
            </a:r>
          </a:p>
          <a:p>
            <a:r>
              <a:rPr lang="en-US" dirty="0" smtClean="0"/>
              <a:t>Even when the Hardware counters look good, perhaps the performance could be better</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50</a:t>
            </a:fld>
            <a:endParaRPr lang="en-US" dirty="0"/>
          </a:p>
        </p:txBody>
      </p:sp>
      <p:sp>
        <p:nvSpPr>
          <p:cNvPr id="6" name="Title 5"/>
          <p:cNvSpPr>
            <a:spLocks noGrp="1"/>
          </p:cNvSpPr>
          <p:nvPr>
            <p:ph type="title"/>
          </p:nvPr>
        </p:nvSpPr>
        <p:spPr/>
        <p:txBody>
          <a:bodyPr/>
          <a:lstStyle/>
          <a:p>
            <a:r>
              <a:rPr lang="en-US" dirty="0" smtClean="0"/>
              <a:t>TLB and Cache optimization</a:t>
            </a:r>
            <a:endParaRPr lang="en-US" dirty="0"/>
          </a:p>
        </p:txBody>
      </p: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en-US" dirty="0" smtClean="0"/>
              <a:t>Original</a:t>
            </a:r>
            <a:br>
              <a:rPr lang="en-US" dirty="0" smtClean="0"/>
            </a:br>
            <a:endParaRPr lang="en-US" dirty="0"/>
          </a:p>
        </p:txBody>
      </p:sp>
      <p:sp>
        <p:nvSpPr>
          <p:cNvPr id="5" name="Date Placeholder 4"/>
          <p:cNvSpPr>
            <a:spLocks noGrp="1"/>
          </p:cNvSpPr>
          <p:nvPr>
            <p:ph type="dt" sz="half" idx="2"/>
          </p:nvPr>
        </p:nvSpPr>
        <p:spPr/>
        <p:txBody>
          <a:bodyPr/>
          <a:lstStyle/>
          <a:p>
            <a:pPr>
              <a:defRPr/>
            </a:pPr>
            <a:r>
              <a:rPr lang="en-US" smtClean="0"/>
              <a:t>September 21-24, 2009</a:t>
            </a:r>
            <a:endParaRPr lang="en-US" dirty="0"/>
          </a:p>
        </p:txBody>
      </p:sp>
      <p:sp>
        <p:nvSpPr>
          <p:cNvPr id="6" name="Footer Placeholder 5"/>
          <p:cNvSpPr>
            <a:spLocks noGrp="1"/>
          </p:cNvSpPr>
          <p:nvPr>
            <p:ph type="ftr" sz="quarter" idx="3"/>
          </p:nvPr>
        </p:nvSpPr>
        <p:spPr/>
        <p:txBody>
          <a:bodyPr/>
          <a:lstStyle/>
          <a:p>
            <a:pPr>
              <a:defRPr/>
            </a:pPr>
            <a:r>
              <a:rPr lang="en-US" smtClean="0"/>
              <a:t>© Cray Inc.</a:t>
            </a:r>
            <a:endParaRPr lang="en-US" dirty="0"/>
          </a:p>
        </p:txBody>
      </p:sp>
      <p:sp>
        <p:nvSpPr>
          <p:cNvPr id="7" name="Slide Number Placeholder 6"/>
          <p:cNvSpPr>
            <a:spLocks noGrp="1"/>
          </p:cNvSpPr>
          <p:nvPr>
            <p:ph type="sldNum" sz="quarter" idx="4"/>
          </p:nvPr>
        </p:nvSpPr>
        <p:spPr/>
        <p:txBody>
          <a:bodyPr/>
          <a:lstStyle/>
          <a:p>
            <a:pPr>
              <a:defRPr/>
            </a:pPr>
            <a:fld id="{D505C863-2CE5-41D4-9A34-1C6D7786FC48}" type="slidenum">
              <a:rPr lang="en-US" smtClean="0"/>
              <a:pPr>
                <a:defRPr/>
              </a:pPr>
              <a:t>51</a:t>
            </a:fld>
            <a:endParaRPr lang="en-US" dirty="0"/>
          </a:p>
        </p:txBody>
      </p:sp>
      <p:sp>
        <p:nvSpPr>
          <p:cNvPr id="9" name="TextBox 8"/>
          <p:cNvSpPr txBox="1"/>
          <p:nvPr/>
        </p:nvSpPr>
        <p:spPr>
          <a:xfrm>
            <a:off x="152400" y="838200"/>
            <a:ext cx="4320413" cy="5632311"/>
          </a:xfrm>
          <a:prstGeom prst="rect">
            <a:avLst/>
          </a:prstGeom>
          <a:noFill/>
        </p:spPr>
        <p:txBody>
          <a:bodyPr wrap="none" rtlCol="0">
            <a:spAutoFit/>
          </a:bodyPr>
          <a:lstStyle/>
          <a:p>
            <a:r>
              <a:rPr lang="en-US" sz="900" dirty="0" smtClean="0">
                <a:solidFill>
                  <a:schemeClr val="bg1"/>
                </a:solidFill>
                <a:latin typeface="Courier New" pitchFamily="49" charset="0"/>
                <a:cs typeface="Courier New" pitchFamily="49" charset="0"/>
              </a:rPr>
              <a:t>C     TENTH ORDER EXPLICIT DIFFERENCES</a:t>
            </a:r>
          </a:p>
          <a:p>
            <a:r>
              <a:rPr lang="en-US" sz="900" dirty="0" smtClean="0">
                <a:solidFill>
                  <a:schemeClr val="bg1"/>
                </a:solidFill>
                <a:latin typeface="Courier New" pitchFamily="49" charset="0"/>
                <a:cs typeface="Courier New" pitchFamily="49" charset="0"/>
              </a:rPr>
              <a:t>      KCM4 = KSTART-5</a:t>
            </a:r>
          </a:p>
          <a:p>
            <a:r>
              <a:rPr lang="en-US" sz="900" dirty="0" smtClean="0">
                <a:solidFill>
                  <a:schemeClr val="bg1"/>
                </a:solidFill>
                <a:latin typeface="Courier New" pitchFamily="49" charset="0"/>
                <a:cs typeface="Courier New" pitchFamily="49" charset="0"/>
              </a:rPr>
              <a:t>      KCM3 = KSTART-4</a:t>
            </a:r>
          </a:p>
          <a:p>
            <a:r>
              <a:rPr lang="en-US" sz="900" dirty="0" smtClean="0">
                <a:solidFill>
                  <a:schemeClr val="bg1"/>
                </a:solidFill>
                <a:latin typeface="Courier New" pitchFamily="49" charset="0"/>
                <a:cs typeface="Courier New" pitchFamily="49" charset="0"/>
              </a:rPr>
              <a:t>      KCM2 = KSTART-3</a:t>
            </a:r>
          </a:p>
          <a:p>
            <a:r>
              <a:rPr lang="en-US" sz="900" dirty="0" smtClean="0">
                <a:solidFill>
                  <a:schemeClr val="bg1"/>
                </a:solidFill>
                <a:latin typeface="Courier New" pitchFamily="49" charset="0"/>
                <a:cs typeface="Courier New" pitchFamily="49" charset="0"/>
              </a:rPr>
              <a:t>      KCM1 = KSTART-2</a:t>
            </a:r>
          </a:p>
          <a:p>
            <a:r>
              <a:rPr lang="en-US" sz="900" dirty="0" smtClean="0">
                <a:solidFill>
                  <a:schemeClr val="bg1"/>
                </a:solidFill>
                <a:latin typeface="Courier New" pitchFamily="49" charset="0"/>
                <a:cs typeface="Courier New" pitchFamily="49" charset="0"/>
              </a:rPr>
              <a:t>      KCCC = KSTART-1</a:t>
            </a:r>
          </a:p>
          <a:p>
            <a:r>
              <a:rPr lang="en-US" sz="900" dirty="0" smtClean="0">
                <a:solidFill>
                  <a:schemeClr val="bg1"/>
                </a:solidFill>
                <a:latin typeface="Courier New" pitchFamily="49" charset="0"/>
                <a:cs typeface="Courier New" pitchFamily="49" charset="0"/>
              </a:rPr>
              <a:t>      KCP1 = KSTART</a:t>
            </a:r>
          </a:p>
          <a:p>
            <a:r>
              <a:rPr lang="en-US" sz="900" dirty="0" smtClean="0">
                <a:solidFill>
                  <a:schemeClr val="bg1"/>
                </a:solidFill>
                <a:latin typeface="Courier New" pitchFamily="49" charset="0"/>
                <a:cs typeface="Courier New" pitchFamily="49" charset="0"/>
              </a:rPr>
              <a:t>      KCP2 = KSTART+1</a:t>
            </a:r>
          </a:p>
          <a:p>
            <a:r>
              <a:rPr lang="en-US" sz="900" dirty="0" smtClean="0">
                <a:solidFill>
                  <a:schemeClr val="bg1"/>
                </a:solidFill>
                <a:latin typeface="Courier New" pitchFamily="49" charset="0"/>
                <a:cs typeface="Courier New" pitchFamily="49" charset="0"/>
              </a:rPr>
              <a:t>      KCP3 = KSTART+2</a:t>
            </a:r>
          </a:p>
          <a:p>
            <a:r>
              <a:rPr lang="en-US" sz="900" dirty="0" smtClean="0">
                <a:solidFill>
                  <a:schemeClr val="bg1"/>
                </a:solidFill>
                <a:latin typeface="Courier New" pitchFamily="49" charset="0"/>
                <a:cs typeface="Courier New" pitchFamily="49" charset="0"/>
              </a:rPr>
              <a:t>      KCP4 = KSTART+3</a:t>
            </a:r>
          </a:p>
          <a:p>
            <a:r>
              <a:rPr lang="en-US" sz="900" dirty="0" smtClean="0">
                <a:solidFill>
                  <a:schemeClr val="bg1"/>
                </a:solidFill>
                <a:latin typeface="Courier New" pitchFamily="49" charset="0"/>
                <a:cs typeface="Courier New" pitchFamily="49" charset="0"/>
              </a:rPr>
              <a:t>      KCP5 = KSTART+4</a:t>
            </a:r>
          </a:p>
          <a:p>
            <a:r>
              <a:rPr lang="en-US" sz="900" dirty="0" smtClean="0">
                <a:solidFill>
                  <a:schemeClr val="bg1"/>
                </a:solidFill>
                <a:latin typeface="Courier New" pitchFamily="49" charset="0"/>
                <a:cs typeface="Courier New" pitchFamily="49" charset="0"/>
              </a:rPr>
              <a:t>      DO KC = KSTART,KFINIS</a:t>
            </a:r>
          </a:p>
          <a:p>
            <a:r>
              <a:rPr lang="en-US" sz="900" dirty="0" smtClean="0">
                <a:solidFill>
                  <a:schemeClr val="bg1"/>
                </a:solidFill>
                <a:latin typeface="Courier New" pitchFamily="49" charset="0"/>
                <a:cs typeface="Courier New" pitchFamily="49" charset="0"/>
              </a:rPr>
              <a:t>        KCM5 = KCM4</a:t>
            </a:r>
          </a:p>
          <a:p>
            <a:r>
              <a:rPr lang="en-US" sz="900" dirty="0" smtClean="0">
                <a:solidFill>
                  <a:schemeClr val="bg1"/>
                </a:solidFill>
                <a:latin typeface="Courier New" pitchFamily="49" charset="0"/>
                <a:cs typeface="Courier New" pitchFamily="49" charset="0"/>
              </a:rPr>
              <a:t>        KCM4 = KCM3</a:t>
            </a:r>
          </a:p>
          <a:p>
            <a:r>
              <a:rPr lang="en-US" sz="900" dirty="0" smtClean="0">
                <a:solidFill>
                  <a:schemeClr val="bg1"/>
                </a:solidFill>
                <a:latin typeface="Courier New" pitchFamily="49" charset="0"/>
                <a:cs typeface="Courier New" pitchFamily="49" charset="0"/>
              </a:rPr>
              <a:t>        KCM3 = KCM2</a:t>
            </a:r>
          </a:p>
          <a:p>
            <a:r>
              <a:rPr lang="en-US" sz="900" dirty="0" smtClean="0">
                <a:solidFill>
                  <a:schemeClr val="bg1"/>
                </a:solidFill>
                <a:latin typeface="Courier New" pitchFamily="49" charset="0"/>
                <a:cs typeface="Courier New" pitchFamily="49" charset="0"/>
              </a:rPr>
              <a:t>        KCM2 = KCM1</a:t>
            </a:r>
          </a:p>
          <a:p>
            <a:r>
              <a:rPr lang="en-US" sz="900" dirty="0" smtClean="0">
                <a:solidFill>
                  <a:schemeClr val="bg1"/>
                </a:solidFill>
                <a:latin typeface="Courier New" pitchFamily="49" charset="0"/>
                <a:cs typeface="Courier New" pitchFamily="49" charset="0"/>
              </a:rPr>
              <a:t>        KCM1 = KCCC</a:t>
            </a:r>
          </a:p>
          <a:p>
            <a:r>
              <a:rPr lang="en-US" sz="900" dirty="0" smtClean="0">
                <a:solidFill>
                  <a:schemeClr val="bg1"/>
                </a:solidFill>
                <a:latin typeface="Courier New" pitchFamily="49" charset="0"/>
                <a:cs typeface="Courier New" pitchFamily="49" charset="0"/>
              </a:rPr>
              <a:t>        KCCC = KCP1</a:t>
            </a:r>
          </a:p>
          <a:p>
            <a:r>
              <a:rPr lang="en-US" sz="900" dirty="0" smtClean="0">
                <a:solidFill>
                  <a:schemeClr val="bg1"/>
                </a:solidFill>
                <a:latin typeface="Courier New" pitchFamily="49" charset="0"/>
                <a:cs typeface="Courier New" pitchFamily="49" charset="0"/>
              </a:rPr>
              <a:t>        KCP1 = KCP2</a:t>
            </a:r>
          </a:p>
          <a:p>
            <a:r>
              <a:rPr lang="en-US" sz="900" dirty="0" smtClean="0">
                <a:solidFill>
                  <a:schemeClr val="bg1"/>
                </a:solidFill>
                <a:latin typeface="Courier New" pitchFamily="49" charset="0"/>
                <a:cs typeface="Courier New" pitchFamily="49" charset="0"/>
              </a:rPr>
              <a:t>        KCP2 = KCP3</a:t>
            </a:r>
          </a:p>
          <a:p>
            <a:r>
              <a:rPr lang="en-US" sz="900" dirty="0" smtClean="0">
                <a:solidFill>
                  <a:schemeClr val="bg1"/>
                </a:solidFill>
                <a:latin typeface="Courier New" pitchFamily="49" charset="0"/>
                <a:cs typeface="Courier New" pitchFamily="49" charset="0"/>
              </a:rPr>
              <a:t>        KCP3 = KCP4</a:t>
            </a:r>
          </a:p>
          <a:p>
            <a:r>
              <a:rPr lang="en-US" sz="900" dirty="0" smtClean="0">
                <a:solidFill>
                  <a:schemeClr val="bg1"/>
                </a:solidFill>
                <a:latin typeface="Courier New" pitchFamily="49" charset="0"/>
                <a:cs typeface="Courier New" pitchFamily="49" charset="0"/>
              </a:rPr>
              <a:t>        KCP4 = KCP5</a:t>
            </a:r>
          </a:p>
          <a:p>
            <a:r>
              <a:rPr lang="en-US" sz="900" dirty="0" smtClean="0">
                <a:solidFill>
                  <a:schemeClr val="bg1"/>
                </a:solidFill>
                <a:latin typeface="Courier New" pitchFamily="49" charset="0"/>
                <a:cs typeface="Courier New" pitchFamily="49" charset="0"/>
              </a:rPr>
              <a:t>        KCP5 = KC+5</a:t>
            </a:r>
          </a:p>
          <a:p>
            <a:r>
              <a:rPr lang="en-US" sz="900" dirty="0" smtClean="0">
                <a:solidFill>
                  <a:schemeClr val="bg1"/>
                </a:solidFill>
                <a:latin typeface="Courier New" pitchFamily="49" charset="0"/>
                <a:cs typeface="Courier New" pitchFamily="49" charset="0"/>
              </a:rPr>
              <a:t>        DO JC = JSTAL,JSTOL</a:t>
            </a:r>
          </a:p>
          <a:p>
            <a:r>
              <a:rPr lang="en-US" sz="900" dirty="0" smtClean="0">
                <a:solidFill>
                  <a:schemeClr val="bg1"/>
                </a:solidFill>
                <a:latin typeface="Courier New" pitchFamily="49" charset="0"/>
                <a:cs typeface="Courier New" pitchFamily="49" charset="0"/>
              </a:rPr>
              <a:t>          DO IC = ISTAL,ISTOL</a:t>
            </a:r>
          </a:p>
          <a:p>
            <a:r>
              <a:rPr lang="en-US" sz="900" dirty="0" smtClean="0">
                <a:solidFill>
                  <a:schemeClr val="bg1"/>
                </a:solidFill>
                <a:latin typeface="Courier New" pitchFamily="49" charset="0"/>
                <a:cs typeface="Courier New" pitchFamily="49" charset="0"/>
              </a:rPr>
              <a:t>            FDIFFA = FUNCTN(IC,JC,KCP1) - FUNCTN(IC,JC,KCM1)</a:t>
            </a:r>
          </a:p>
          <a:p>
            <a:r>
              <a:rPr lang="en-US" sz="900" dirty="0" smtClean="0">
                <a:solidFill>
                  <a:schemeClr val="bg1"/>
                </a:solidFill>
                <a:latin typeface="Courier New" pitchFamily="49" charset="0"/>
                <a:cs typeface="Courier New" pitchFamily="49" charset="0"/>
              </a:rPr>
              <a:t>            FDIFFB = FUNCTN(IC,JC,KCP2) - FUNCTN(IC,JC,KCM2)</a:t>
            </a:r>
          </a:p>
          <a:p>
            <a:r>
              <a:rPr lang="en-US" sz="900" dirty="0" smtClean="0">
                <a:solidFill>
                  <a:schemeClr val="bg1"/>
                </a:solidFill>
                <a:latin typeface="Courier New" pitchFamily="49" charset="0"/>
                <a:cs typeface="Courier New" pitchFamily="49" charset="0"/>
              </a:rPr>
              <a:t>            FDIFFC = FUNCTN(IC,JC,KCP3) - FUNCTN(IC,JC,KCM3)</a:t>
            </a:r>
          </a:p>
          <a:p>
            <a:r>
              <a:rPr lang="en-US" sz="900" dirty="0" smtClean="0">
                <a:solidFill>
                  <a:schemeClr val="bg1"/>
                </a:solidFill>
                <a:latin typeface="Courier New" pitchFamily="49" charset="0"/>
                <a:cs typeface="Courier New" pitchFamily="49" charset="0"/>
              </a:rPr>
              <a:t>            FDIFFD = FUNCTN(IC,JC,KCP4) - FUNCTN(IC,JC,KCM4)</a:t>
            </a:r>
          </a:p>
          <a:p>
            <a:r>
              <a:rPr lang="en-US" sz="900" dirty="0" smtClean="0">
                <a:solidFill>
                  <a:schemeClr val="bg1"/>
                </a:solidFill>
                <a:latin typeface="Courier New" pitchFamily="49" charset="0"/>
                <a:cs typeface="Courier New" pitchFamily="49" charset="0"/>
              </a:rPr>
              <a:t>            FDIFFE = FUNCTN(IC,JC,KCP5) - FUNCTN(IC,JC,KCM5)</a:t>
            </a:r>
          </a:p>
          <a:p>
            <a:r>
              <a:rPr lang="en-US" sz="900" dirty="0" smtClean="0">
                <a:solidFill>
                  <a:schemeClr val="bg1"/>
                </a:solidFill>
                <a:latin typeface="Courier New" pitchFamily="49" charset="0"/>
                <a:cs typeface="Courier New" pitchFamily="49" charset="0"/>
              </a:rPr>
              <a:t>            FDERIV(IC,JC,KC) = ACOFFZ*FDIFFA</a:t>
            </a:r>
          </a:p>
          <a:p>
            <a:r>
              <a:rPr lang="en-US" sz="900" dirty="0" smtClean="0">
                <a:solidFill>
                  <a:schemeClr val="bg1"/>
                </a:solidFill>
                <a:latin typeface="Courier New" pitchFamily="49" charset="0"/>
                <a:cs typeface="Courier New" pitchFamily="49" charset="0"/>
              </a:rPr>
              <a:t>     +                       + BCOFFZ*FDIFFB</a:t>
            </a:r>
          </a:p>
          <a:p>
            <a:r>
              <a:rPr lang="en-US" sz="900" dirty="0" smtClean="0">
                <a:solidFill>
                  <a:schemeClr val="bg1"/>
                </a:solidFill>
                <a:latin typeface="Courier New" pitchFamily="49" charset="0"/>
                <a:cs typeface="Courier New" pitchFamily="49" charset="0"/>
              </a:rPr>
              <a:t>     +                       + CCOFFZ*FDIFFC</a:t>
            </a:r>
          </a:p>
          <a:p>
            <a:r>
              <a:rPr lang="en-US" sz="900" dirty="0" smtClean="0">
                <a:solidFill>
                  <a:schemeClr val="bg1"/>
                </a:solidFill>
                <a:latin typeface="Courier New" pitchFamily="49" charset="0"/>
                <a:cs typeface="Courier New" pitchFamily="49" charset="0"/>
              </a:rPr>
              <a:t>     +                       + DCOFFZ*FDIFFD</a:t>
            </a:r>
          </a:p>
          <a:p>
            <a:r>
              <a:rPr lang="en-US" sz="900" dirty="0" smtClean="0">
                <a:solidFill>
                  <a:schemeClr val="bg1"/>
                </a:solidFill>
                <a:latin typeface="Courier New" pitchFamily="49" charset="0"/>
                <a:cs typeface="Courier New" pitchFamily="49" charset="0"/>
              </a:rPr>
              <a:t>     +                       + ECOFFZ*FDIFFE</a:t>
            </a:r>
          </a:p>
          <a:p>
            <a:r>
              <a:rPr lang="en-US" sz="900" dirty="0" smtClean="0">
                <a:solidFill>
                  <a:schemeClr val="bg1"/>
                </a:solidFill>
                <a:latin typeface="Courier New" pitchFamily="49" charset="0"/>
                <a:cs typeface="Courier New" pitchFamily="49" charset="0"/>
              </a:rPr>
              <a:t>          ENDDO</a:t>
            </a:r>
          </a:p>
          <a:p>
            <a:r>
              <a:rPr lang="en-US" sz="900" dirty="0" smtClean="0">
                <a:solidFill>
                  <a:schemeClr val="bg1"/>
                </a:solidFill>
                <a:latin typeface="Courier New" pitchFamily="49" charset="0"/>
                <a:cs typeface="Courier New" pitchFamily="49" charset="0"/>
              </a:rPr>
              <a:t>        ENDDO</a:t>
            </a:r>
          </a:p>
          <a:p>
            <a:r>
              <a:rPr lang="en-US" sz="900" dirty="0" smtClean="0">
                <a:solidFill>
                  <a:schemeClr val="bg1"/>
                </a:solidFill>
                <a:latin typeface="Courier New" pitchFamily="49" charset="0"/>
                <a:cs typeface="Courier New" pitchFamily="49" charset="0"/>
              </a:rPr>
              <a:t>      ENDDO</a:t>
            </a:r>
          </a:p>
          <a:p>
            <a:endParaRPr lang="en-US" dirty="0"/>
          </a:p>
        </p:txBody>
      </p:sp>
      <p:sp>
        <p:nvSpPr>
          <p:cNvPr id="10" name="TextBox 9"/>
          <p:cNvSpPr txBox="1"/>
          <p:nvPr/>
        </p:nvSpPr>
        <p:spPr>
          <a:xfrm>
            <a:off x="2971800" y="1143000"/>
            <a:ext cx="5801588" cy="2985433"/>
          </a:xfrm>
          <a:prstGeom prst="rect">
            <a:avLst/>
          </a:prstGeom>
          <a:noFill/>
          <a:ln>
            <a:solidFill>
              <a:schemeClr val="bg1"/>
            </a:solidFill>
          </a:ln>
        </p:spPr>
        <p:txBody>
          <a:bodyPr wrap="none" rtlCol="0">
            <a:spAutoFit/>
          </a:bodyPr>
          <a:lstStyle/>
          <a:p>
            <a:r>
              <a:rPr lang="en-GB" sz="1000" dirty="0" smtClean="0">
                <a:solidFill>
                  <a:schemeClr val="bg1"/>
                </a:solidFill>
                <a:latin typeface="Courier New" pitchFamily="49" charset="0"/>
                <a:cs typeface="Courier New" pitchFamily="49" charset="0"/>
              </a:rPr>
              <a:t>USER / </a:t>
            </a:r>
            <a:r>
              <a:rPr lang="en-GB" sz="1000" dirty="0" err="1" smtClean="0">
                <a:solidFill>
                  <a:schemeClr val="bg1"/>
                </a:solidFill>
                <a:latin typeface="Courier New" pitchFamily="49" charset="0"/>
                <a:cs typeface="Courier New" pitchFamily="49" charset="0"/>
              </a:rPr>
              <a:t>dfbydz</a:t>
            </a:r>
            <a:r>
              <a:rPr lang="en-GB" sz="1000" dirty="0" smtClean="0">
                <a:solidFill>
                  <a:schemeClr val="bg1"/>
                </a:solidFill>
                <a:latin typeface="Courier New" pitchFamily="49" charset="0"/>
                <a:cs typeface="Courier New" pitchFamily="49" charset="0"/>
              </a:rPr>
              <a:t>_</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Time%                                          18.0%</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Time                                       60.409598 </a:t>
            </a:r>
            <a:r>
              <a:rPr lang="en-GB" sz="1000" dirty="0" err="1" smtClean="0">
                <a:solidFill>
                  <a:schemeClr val="bg1"/>
                </a:solidFill>
                <a:latin typeface="Courier New" pitchFamily="49" charset="0"/>
                <a:cs typeface="Courier New" pitchFamily="49" charset="0"/>
              </a:rPr>
              <a:t>secs</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a:t>
            </a:r>
            <a:r>
              <a:rPr lang="en-GB" sz="1000" dirty="0" err="1" smtClean="0">
                <a:solidFill>
                  <a:schemeClr val="bg1"/>
                </a:solidFill>
                <a:latin typeface="Courier New" pitchFamily="49" charset="0"/>
                <a:cs typeface="Courier New" pitchFamily="49" charset="0"/>
              </a:rPr>
              <a:t>Imb.Time</a:t>
            </a:r>
            <a:r>
              <a:rPr lang="en-GB" sz="1000" dirty="0" smtClean="0">
                <a:solidFill>
                  <a:schemeClr val="bg1"/>
                </a:solidFill>
                <a:latin typeface="Courier New" pitchFamily="49" charset="0"/>
                <a:cs typeface="Courier New" pitchFamily="49" charset="0"/>
              </a:rPr>
              <a:t>                                    2.173818 </a:t>
            </a:r>
            <a:r>
              <a:rPr lang="en-GB" sz="1000" dirty="0" err="1" smtClean="0">
                <a:solidFill>
                  <a:schemeClr val="bg1"/>
                </a:solidFill>
                <a:latin typeface="Courier New" pitchFamily="49" charset="0"/>
                <a:cs typeface="Courier New" pitchFamily="49" charset="0"/>
              </a:rPr>
              <a:t>secs</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a:t>
            </a:r>
            <a:r>
              <a:rPr lang="en-GB" sz="1000" dirty="0" err="1" smtClean="0">
                <a:solidFill>
                  <a:schemeClr val="bg1"/>
                </a:solidFill>
                <a:latin typeface="Courier New" pitchFamily="49" charset="0"/>
                <a:cs typeface="Courier New" pitchFamily="49" charset="0"/>
              </a:rPr>
              <a:t>Imb.Time</a:t>
            </a:r>
            <a:r>
              <a:rPr lang="en-GB" sz="1000" dirty="0" smtClean="0">
                <a:solidFill>
                  <a:schemeClr val="bg1"/>
                </a:solidFill>
                <a:latin typeface="Courier New" pitchFamily="49" charset="0"/>
                <a:cs typeface="Courier New" pitchFamily="49" charset="0"/>
              </a:rPr>
              <a:t>%                                       4.5%</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Calls                         7.0 /sec         425.0 calls</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PAPI_L2_DCM                 4.157M/sec     251128768 misses</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PAPI_L3_TCM                59.267M/sec    3580536397 misses</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PAPI_L1_DCA               288.456M/sec   17426686723 refs</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PAPI_L2_DCA                26.338M/sec    1591193058 refs</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User time (approx)         60.414 </a:t>
            </a:r>
            <a:r>
              <a:rPr lang="en-GB" sz="1000" dirty="0" err="1" smtClean="0">
                <a:solidFill>
                  <a:schemeClr val="bg1"/>
                </a:solidFill>
                <a:latin typeface="Courier New" pitchFamily="49" charset="0"/>
                <a:cs typeface="Courier New" pitchFamily="49" charset="0"/>
              </a:rPr>
              <a:t>secs</a:t>
            </a:r>
            <a:r>
              <a:rPr lang="en-GB" sz="1000" dirty="0" smtClean="0">
                <a:solidFill>
                  <a:schemeClr val="bg1"/>
                </a:solidFill>
                <a:latin typeface="Courier New" pitchFamily="49" charset="0"/>
                <a:cs typeface="Courier New" pitchFamily="49" charset="0"/>
              </a:rPr>
              <a:t>  138951625000 cycles  100.0%Time</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Average Time per Call                       0.142140 sec</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a:t>
            </a:r>
            <a:r>
              <a:rPr lang="en-GB" sz="1000" dirty="0" err="1" smtClean="0">
                <a:solidFill>
                  <a:schemeClr val="bg1"/>
                </a:solidFill>
                <a:latin typeface="Courier New" pitchFamily="49" charset="0"/>
                <a:cs typeface="Courier New" pitchFamily="49" charset="0"/>
              </a:rPr>
              <a:t>CrayPat</a:t>
            </a:r>
            <a:r>
              <a:rPr lang="en-GB" sz="1000" dirty="0" smtClean="0">
                <a:solidFill>
                  <a:schemeClr val="bg1"/>
                </a:solidFill>
                <a:latin typeface="Courier New" pitchFamily="49" charset="0"/>
                <a:cs typeface="Courier New" pitchFamily="49" charset="0"/>
              </a:rPr>
              <a:t> Overhead : Time      0.0%</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D2 cache </a:t>
            </a:r>
            <a:r>
              <a:rPr lang="en-GB" sz="1000" dirty="0" err="1" smtClean="0">
                <a:solidFill>
                  <a:schemeClr val="bg1"/>
                </a:solidFill>
                <a:latin typeface="Courier New" pitchFamily="49" charset="0"/>
                <a:cs typeface="Courier New" pitchFamily="49" charset="0"/>
              </a:rPr>
              <a:t>hit,miss</a:t>
            </a:r>
            <a:r>
              <a:rPr lang="en-GB" sz="1000" dirty="0" smtClean="0">
                <a:solidFill>
                  <a:schemeClr val="bg1"/>
                </a:solidFill>
                <a:latin typeface="Courier New" pitchFamily="49" charset="0"/>
                <a:cs typeface="Courier New" pitchFamily="49" charset="0"/>
              </a:rPr>
              <a:t> ratio     84.2% hits         15.8% misses</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D1+D2 cache </a:t>
            </a:r>
            <a:r>
              <a:rPr lang="en-GB" sz="1000" dirty="0" err="1" smtClean="0">
                <a:solidFill>
                  <a:schemeClr val="bg1"/>
                </a:solidFill>
                <a:latin typeface="Courier New" pitchFamily="49" charset="0"/>
                <a:cs typeface="Courier New" pitchFamily="49" charset="0"/>
              </a:rPr>
              <a:t>hit,miss</a:t>
            </a:r>
            <a:r>
              <a:rPr lang="en-GB" sz="1000" dirty="0" smtClean="0">
                <a:solidFill>
                  <a:schemeClr val="bg1"/>
                </a:solidFill>
                <a:latin typeface="Courier New" pitchFamily="49" charset="0"/>
                <a:cs typeface="Courier New" pitchFamily="49" charset="0"/>
              </a:rPr>
              <a:t> ratio  98.6% hits          1.4% misses</a:t>
            </a:r>
            <a:endParaRPr lang="en-US"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a:t>
            </a:r>
            <a:r>
              <a:rPr lang="en-GB" sz="1000" dirty="0" smtClean="0">
                <a:solidFill>
                  <a:srgbClr val="FF0000"/>
                </a:solidFill>
                <a:latin typeface="Courier New" pitchFamily="49" charset="0"/>
                <a:cs typeface="Courier New" pitchFamily="49" charset="0"/>
              </a:rPr>
              <a:t> D1+D2 cache utilization     69.39 refs/miss    8.674 </a:t>
            </a:r>
            <a:r>
              <a:rPr lang="en-GB" sz="1000" dirty="0" err="1" smtClean="0">
                <a:solidFill>
                  <a:srgbClr val="FF0000"/>
                </a:solidFill>
                <a:latin typeface="Courier New" pitchFamily="49" charset="0"/>
                <a:cs typeface="Courier New" pitchFamily="49" charset="0"/>
              </a:rPr>
              <a:t>avg</a:t>
            </a:r>
            <a:r>
              <a:rPr lang="en-GB" sz="1000" dirty="0" smtClean="0">
                <a:solidFill>
                  <a:srgbClr val="FF0000"/>
                </a:solidFill>
                <a:latin typeface="Courier New" pitchFamily="49" charset="0"/>
                <a:cs typeface="Courier New" pitchFamily="49" charset="0"/>
              </a:rPr>
              <a:t> uses</a:t>
            </a:r>
            <a:endParaRPr lang="en-US" sz="1000" dirty="0" smtClean="0">
              <a:solidFill>
                <a:srgbClr val="FF0000"/>
              </a:solidFill>
              <a:latin typeface="Courier New" pitchFamily="49" charset="0"/>
              <a:cs typeface="Courier New" pitchFamily="49" charset="0"/>
            </a:endParaRPr>
          </a:p>
          <a:p>
            <a:endParaRPr lang="en-US" dirty="0"/>
          </a:p>
        </p:txBody>
      </p:sp>
    </p:spTree>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Restructured</a:t>
            </a:r>
            <a:endParaRPr lang="en-US" dirty="0"/>
          </a:p>
        </p:txBody>
      </p:sp>
      <p:sp>
        <p:nvSpPr>
          <p:cNvPr id="5" name="Date Placeholder 4"/>
          <p:cNvSpPr>
            <a:spLocks noGrp="1"/>
          </p:cNvSpPr>
          <p:nvPr>
            <p:ph type="dt" sz="half" idx="2"/>
          </p:nvPr>
        </p:nvSpPr>
        <p:spPr/>
        <p:txBody>
          <a:bodyPr/>
          <a:lstStyle/>
          <a:p>
            <a:pPr>
              <a:defRPr/>
            </a:pPr>
            <a:r>
              <a:rPr lang="en-US" smtClean="0"/>
              <a:t>September 21-24, 2009</a:t>
            </a:r>
            <a:endParaRPr lang="en-US" dirty="0"/>
          </a:p>
        </p:txBody>
      </p:sp>
      <p:sp>
        <p:nvSpPr>
          <p:cNvPr id="6" name="Footer Placeholder 5"/>
          <p:cNvSpPr>
            <a:spLocks noGrp="1"/>
          </p:cNvSpPr>
          <p:nvPr>
            <p:ph type="ftr" sz="quarter" idx="3"/>
          </p:nvPr>
        </p:nvSpPr>
        <p:spPr/>
        <p:txBody>
          <a:bodyPr/>
          <a:lstStyle/>
          <a:p>
            <a:pPr>
              <a:defRPr/>
            </a:pPr>
            <a:r>
              <a:rPr lang="en-US" smtClean="0"/>
              <a:t>© Cray Inc.</a:t>
            </a:r>
            <a:endParaRPr lang="en-US" dirty="0"/>
          </a:p>
        </p:txBody>
      </p:sp>
      <p:sp>
        <p:nvSpPr>
          <p:cNvPr id="7" name="Slide Number Placeholder 6"/>
          <p:cNvSpPr>
            <a:spLocks noGrp="1"/>
          </p:cNvSpPr>
          <p:nvPr>
            <p:ph type="sldNum" sz="quarter" idx="4"/>
          </p:nvPr>
        </p:nvSpPr>
        <p:spPr/>
        <p:txBody>
          <a:bodyPr/>
          <a:lstStyle/>
          <a:p>
            <a:pPr>
              <a:defRPr/>
            </a:pPr>
            <a:fld id="{D505C863-2CE5-41D4-9A34-1C6D7786FC48}" type="slidenum">
              <a:rPr lang="en-US" smtClean="0"/>
              <a:pPr>
                <a:defRPr/>
              </a:pPr>
              <a:t>52</a:t>
            </a:fld>
            <a:endParaRPr lang="en-US" dirty="0"/>
          </a:p>
        </p:txBody>
      </p:sp>
      <p:sp>
        <p:nvSpPr>
          <p:cNvPr id="9" name="TextBox 8"/>
          <p:cNvSpPr txBox="1"/>
          <p:nvPr/>
        </p:nvSpPr>
        <p:spPr>
          <a:xfrm>
            <a:off x="152400" y="838200"/>
            <a:ext cx="4320413" cy="5078313"/>
          </a:xfrm>
          <a:prstGeom prst="rect">
            <a:avLst/>
          </a:prstGeom>
          <a:noFill/>
        </p:spPr>
        <p:txBody>
          <a:bodyPr wrap="none" rtlCol="0">
            <a:spAutoFit/>
          </a:bodyPr>
          <a:lstStyle/>
          <a:p>
            <a:r>
              <a:rPr lang="en-US" sz="900" dirty="0" smtClean="0">
                <a:solidFill>
                  <a:schemeClr val="bg1"/>
                </a:solidFill>
                <a:latin typeface="Courier New" pitchFamily="49" charset="0"/>
                <a:cs typeface="Courier New" pitchFamily="49" charset="0"/>
              </a:rPr>
              <a:t>DO I3BLOCK = KSTART,KFINIS,BLOCK3</a:t>
            </a:r>
          </a:p>
          <a:p>
            <a:r>
              <a:rPr lang="en-US" sz="900" dirty="0" smtClean="0">
                <a:solidFill>
                  <a:schemeClr val="bg1"/>
                </a:solidFill>
                <a:latin typeface="Courier New" pitchFamily="49" charset="0"/>
                <a:cs typeface="Courier New" pitchFamily="49" charset="0"/>
              </a:rPr>
              <a:t>      DO I2BLOCK=JSTAL,JSTOL,BLOCK2</a:t>
            </a:r>
          </a:p>
          <a:p>
            <a:r>
              <a:rPr lang="en-US" sz="900" dirty="0" smtClean="0">
                <a:solidFill>
                  <a:schemeClr val="bg1"/>
                </a:solidFill>
                <a:latin typeface="Courier New" pitchFamily="49" charset="0"/>
                <a:cs typeface="Courier New" pitchFamily="49" charset="0"/>
              </a:rPr>
              <a:t>      DO KC = I3BLOCK,min(KFINIS,I3BLOCK+BLOCK3-1)</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KCM5 = KCM4</a:t>
            </a:r>
          </a:p>
          <a:p>
            <a:r>
              <a:rPr lang="en-US" sz="900" dirty="0" smtClean="0">
                <a:solidFill>
                  <a:schemeClr val="bg1"/>
                </a:solidFill>
                <a:latin typeface="Courier New" pitchFamily="49" charset="0"/>
                <a:cs typeface="Courier New" pitchFamily="49" charset="0"/>
              </a:rPr>
              <a:t>        KCM4 = KCM3</a:t>
            </a:r>
          </a:p>
          <a:p>
            <a:r>
              <a:rPr lang="en-US" sz="900" dirty="0" smtClean="0">
                <a:solidFill>
                  <a:schemeClr val="bg1"/>
                </a:solidFill>
                <a:latin typeface="Courier New" pitchFamily="49" charset="0"/>
                <a:cs typeface="Courier New" pitchFamily="49" charset="0"/>
              </a:rPr>
              <a:t>        KCM3 = KCM2</a:t>
            </a:r>
          </a:p>
          <a:p>
            <a:r>
              <a:rPr lang="en-US" sz="900" dirty="0" smtClean="0">
                <a:solidFill>
                  <a:schemeClr val="bg1"/>
                </a:solidFill>
                <a:latin typeface="Courier New" pitchFamily="49" charset="0"/>
                <a:cs typeface="Courier New" pitchFamily="49" charset="0"/>
              </a:rPr>
              <a:t>        KCM2 = KCM1</a:t>
            </a:r>
          </a:p>
          <a:p>
            <a:r>
              <a:rPr lang="en-US" sz="900" dirty="0" smtClean="0">
                <a:solidFill>
                  <a:schemeClr val="bg1"/>
                </a:solidFill>
                <a:latin typeface="Courier New" pitchFamily="49" charset="0"/>
                <a:cs typeface="Courier New" pitchFamily="49" charset="0"/>
              </a:rPr>
              <a:t>        KCM1 = KCCC</a:t>
            </a:r>
          </a:p>
          <a:p>
            <a:r>
              <a:rPr lang="en-US" sz="900" dirty="0" smtClean="0">
                <a:solidFill>
                  <a:schemeClr val="bg1"/>
                </a:solidFill>
                <a:latin typeface="Courier New" pitchFamily="49" charset="0"/>
                <a:cs typeface="Courier New" pitchFamily="49" charset="0"/>
              </a:rPr>
              <a:t>        KCCC = KCP1</a:t>
            </a:r>
          </a:p>
          <a:p>
            <a:r>
              <a:rPr lang="en-US" sz="900" dirty="0" smtClean="0">
                <a:solidFill>
                  <a:schemeClr val="bg1"/>
                </a:solidFill>
                <a:latin typeface="Courier New" pitchFamily="49" charset="0"/>
                <a:cs typeface="Courier New" pitchFamily="49" charset="0"/>
              </a:rPr>
              <a:t>        KCP1 = KCP2</a:t>
            </a:r>
          </a:p>
          <a:p>
            <a:r>
              <a:rPr lang="en-US" sz="900" dirty="0" smtClean="0">
                <a:solidFill>
                  <a:schemeClr val="bg1"/>
                </a:solidFill>
                <a:latin typeface="Courier New" pitchFamily="49" charset="0"/>
                <a:cs typeface="Courier New" pitchFamily="49" charset="0"/>
              </a:rPr>
              <a:t>        KCP2 = KCP3</a:t>
            </a:r>
          </a:p>
          <a:p>
            <a:r>
              <a:rPr lang="en-US" sz="900" dirty="0" smtClean="0">
                <a:solidFill>
                  <a:schemeClr val="bg1"/>
                </a:solidFill>
                <a:latin typeface="Courier New" pitchFamily="49" charset="0"/>
                <a:cs typeface="Courier New" pitchFamily="49" charset="0"/>
              </a:rPr>
              <a:t>        KCP3 = KCP4</a:t>
            </a:r>
          </a:p>
          <a:p>
            <a:r>
              <a:rPr lang="en-US" sz="900" dirty="0" smtClean="0">
                <a:solidFill>
                  <a:schemeClr val="bg1"/>
                </a:solidFill>
                <a:latin typeface="Courier New" pitchFamily="49" charset="0"/>
                <a:cs typeface="Courier New" pitchFamily="49" charset="0"/>
              </a:rPr>
              <a:t>        KCP4 = KCP5</a:t>
            </a:r>
          </a:p>
          <a:p>
            <a:r>
              <a:rPr lang="en-US" sz="900" dirty="0" smtClean="0">
                <a:solidFill>
                  <a:schemeClr val="bg1"/>
                </a:solidFill>
                <a:latin typeface="Courier New" pitchFamily="49" charset="0"/>
                <a:cs typeface="Courier New" pitchFamily="49" charset="0"/>
              </a:rPr>
              <a:t>        KCP5 = KC+5</a:t>
            </a:r>
          </a:p>
          <a:p>
            <a:r>
              <a:rPr lang="en-US" sz="900" dirty="0" smtClean="0">
                <a:solidFill>
                  <a:schemeClr val="bg1"/>
                </a:solidFill>
                <a:latin typeface="Courier New" pitchFamily="49" charset="0"/>
                <a:cs typeface="Courier New" pitchFamily="49" charset="0"/>
              </a:rPr>
              <a:t>        DO JC = I2BLOCK,min(JSTOL,I2BLOCK+BLOCK2-1)</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DO IC = ISTAL,ISTOL</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FDIFFA = FUNCTN(IC,JC,KCP1) - FUNCTN(IC,JC,KCM1)</a:t>
            </a:r>
          </a:p>
          <a:p>
            <a:r>
              <a:rPr lang="en-US" sz="900" dirty="0" smtClean="0">
                <a:solidFill>
                  <a:schemeClr val="bg1"/>
                </a:solidFill>
                <a:latin typeface="Courier New" pitchFamily="49" charset="0"/>
                <a:cs typeface="Courier New" pitchFamily="49" charset="0"/>
              </a:rPr>
              <a:t>            FDIFFB = FUNCTN(IC,JC,KCP2) - FUNCTN(IC,JC,KCM2)</a:t>
            </a:r>
          </a:p>
          <a:p>
            <a:r>
              <a:rPr lang="en-US" sz="900" dirty="0" smtClean="0">
                <a:solidFill>
                  <a:schemeClr val="bg1"/>
                </a:solidFill>
                <a:latin typeface="Courier New" pitchFamily="49" charset="0"/>
                <a:cs typeface="Courier New" pitchFamily="49" charset="0"/>
              </a:rPr>
              <a:t>            FDIFFC = FUNCTN(IC,JC,KCP3) - FUNCTN(IC,JC,KCM3)</a:t>
            </a:r>
          </a:p>
          <a:p>
            <a:r>
              <a:rPr lang="en-US" sz="900" dirty="0" smtClean="0">
                <a:solidFill>
                  <a:schemeClr val="bg1"/>
                </a:solidFill>
                <a:latin typeface="Courier New" pitchFamily="49" charset="0"/>
                <a:cs typeface="Courier New" pitchFamily="49" charset="0"/>
              </a:rPr>
              <a:t>            FDIFFD = FUNCTN(IC,JC,KCP4) - FUNCTN(IC,JC,KCM4)</a:t>
            </a:r>
          </a:p>
          <a:p>
            <a:r>
              <a:rPr lang="en-US" sz="900" dirty="0" smtClean="0">
                <a:solidFill>
                  <a:schemeClr val="bg1"/>
                </a:solidFill>
                <a:latin typeface="Courier New" pitchFamily="49" charset="0"/>
                <a:cs typeface="Courier New" pitchFamily="49" charset="0"/>
              </a:rPr>
              <a:t>            FDIFFE = FUNCTN(IC,JC,KCP5) - FUNCTN(IC,JC,KCM5)</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FDERIV(IC,JC,KC) = ACOFFZ*FDIFFA</a:t>
            </a:r>
          </a:p>
          <a:p>
            <a:r>
              <a:rPr lang="en-US" sz="900" dirty="0" smtClean="0">
                <a:solidFill>
                  <a:schemeClr val="bg1"/>
                </a:solidFill>
                <a:latin typeface="Courier New" pitchFamily="49" charset="0"/>
                <a:cs typeface="Courier New" pitchFamily="49" charset="0"/>
              </a:rPr>
              <a:t>     +                       + BCOFFZ*FDIFFB</a:t>
            </a:r>
          </a:p>
          <a:p>
            <a:r>
              <a:rPr lang="en-US" sz="900" dirty="0" smtClean="0">
                <a:solidFill>
                  <a:schemeClr val="bg1"/>
                </a:solidFill>
                <a:latin typeface="Courier New" pitchFamily="49" charset="0"/>
                <a:cs typeface="Courier New" pitchFamily="49" charset="0"/>
              </a:rPr>
              <a:t>     +                       + CCOFFZ*FDIFFC</a:t>
            </a:r>
          </a:p>
          <a:p>
            <a:r>
              <a:rPr lang="en-US" sz="900" dirty="0" smtClean="0">
                <a:solidFill>
                  <a:schemeClr val="bg1"/>
                </a:solidFill>
                <a:latin typeface="Courier New" pitchFamily="49" charset="0"/>
                <a:cs typeface="Courier New" pitchFamily="49" charset="0"/>
              </a:rPr>
              <a:t>     +                       + DCOFFZ*FDIFFD</a:t>
            </a:r>
          </a:p>
          <a:p>
            <a:r>
              <a:rPr lang="en-US" sz="900" dirty="0" smtClean="0">
                <a:solidFill>
                  <a:schemeClr val="bg1"/>
                </a:solidFill>
                <a:latin typeface="Courier New" pitchFamily="49" charset="0"/>
                <a:cs typeface="Courier New" pitchFamily="49" charset="0"/>
              </a:rPr>
              <a:t>     +                       + ECOFFZ*FDIFFE</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ENDDO</a:t>
            </a:r>
          </a:p>
          <a:p>
            <a:r>
              <a:rPr lang="en-US" sz="900" dirty="0" smtClean="0">
                <a:solidFill>
                  <a:schemeClr val="bg1"/>
                </a:solidFill>
                <a:latin typeface="Courier New" pitchFamily="49" charset="0"/>
                <a:cs typeface="Courier New" pitchFamily="49" charset="0"/>
              </a:rPr>
              <a:t>        ENDDO</a:t>
            </a:r>
          </a:p>
          <a:p>
            <a:r>
              <a:rPr lang="en-US" sz="900" dirty="0" smtClean="0">
                <a:solidFill>
                  <a:schemeClr val="bg1"/>
                </a:solidFill>
                <a:latin typeface="Courier New" pitchFamily="49" charset="0"/>
                <a:cs typeface="Courier New" pitchFamily="49" charset="0"/>
              </a:rPr>
              <a:t>        ENDDO</a:t>
            </a:r>
          </a:p>
          <a:p>
            <a:r>
              <a:rPr lang="en-US" sz="900" dirty="0" smtClean="0">
                <a:solidFill>
                  <a:schemeClr val="bg1"/>
                </a:solidFill>
                <a:latin typeface="Courier New" pitchFamily="49" charset="0"/>
                <a:cs typeface="Courier New" pitchFamily="49" charset="0"/>
              </a:rPr>
              <a:t>      ENDDO</a:t>
            </a:r>
          </a:p>
          <a:p>
            <a:r>
              <a:rPr lang="en-US" sz="900" dirty="0" smtClean="0">
                <a:solidFill>
                  <a:schemeClr val="bg1"/>
                </a:solidFill>
                <a:latin typeface="Courier New" pitchFamily="49" charset="0"/>
                <a:cs typeface="Courier New" pitchFamily="49" charset="0"/>
              </a:rPr>
              <a:t>      ENDDO</a:t>
            </a:r>
            <a:endParaRPr lang="en-US" dirty="0"/>
          </a:p>
        </p:txBody>
      </p:sp>
      <p:sp>
        <p:nvSpPr>
          <p:cNvPr id="10" name="TextBox 9"/>
          <p:cNvSpPr txBox="1"/>
          <p:nvPr/>
        </p:nvSpPr>
        <p:spPr>
          <a:xfrm>
            <a:off x="3733800" y="609600"/>
            <a:ext cx="5191988" cy="2862322"/>
          </a:xfrm>
          <a:prstGeom prst="rect">
            <a:avLst/>
          </a:prstGeom>
          <a:noFill/>
          <a:ln>
            <a:solidFill>
              <a:schemeClr val="bg1"/>
            </a:solidFill>
          </a:ln>
        </p:spPr>
        <p:txBody>
          <a:bodyPr wrap="square" rtlCol="0">
            <a:spAutoFit/>
          </a:bodyPr>
          <a:lstStyle/>
          <a:p>
            <a:r>
              <a:rPr lang="en-GB" sz="1000" dirty="0" smtClean="0">
                <a:solidFill>
                  <a:schemeClr val="bg1"/>
                </a:solidFill>
                <a:latin typeface="Courier New" pitchFamily="49" charset="0"/>
                <a:cs typeface="Courier New" pitchFamily="49" charset="0"/>
              </a:rPr>
              <a:t>USER / </a:t>
            </a:r>
            <a:r>
              <a:rPr lang="en-GB" sz="1000" dirty="0" err="1" smtClean="0">
                <a:solidFill>
                  <a:schemeClr val="bg1"/>
                </a:solidFill>
                <a:latin typeface="Courier New" pitchFamily="49" charset="0"/>
                <a:cs typeface="Courier New" pitchFamily="49" charset="0"/>
              </a:rPr>
              <a:t>dfbydz</a:t>
            </a:r>
            <a:r>
              <a:rPr lang="en-GB" sz="1000" dirty="0" smtClean="0">
                <a:solidFill>
                  <a:schemeClr val="bg1"/>
                </a:solidFill>
                <a:latin typeface="Courier New" pitchFamily="49" charset="0"/>
                <a:cs typeface="Courier New" pitchFamily="49" charset="0"/>
              </a:rPr>
              <a:t>_</a:t>
            </a:r>
          </a:p>
          <a:p>
            <a:r>
              <a:rPr lang="en-GB" sz="1000" dirty="0" smtClean="0">
                <a:solidFill>
                  <a:schemeClr val="bg1"/>
                </a:solidFill>
                <a:latin typeface="Courier New" pitchFamily="49" charset="0"/>
                <a:cs typeface="Courier New" pitchFamily="49" charset="0"/>
              </a:rPr>
              <a:t>------------------------------------------------------------------------</a:t>
            </a:r>
          </a:p>
          <a:p>
            <a:r>
              <a:rPr lang="en-GB" sz="1000" dirty="0" smtClean="0">
                <a:solidFill>
                  <a:schemeClr val="bg1"/>
                </a:solidFill>
                <a:latin typeface="Courier New" pitchFamily="49" charset="0"/>
                <a:cs typeface="Courier New" pitchFamily="49" charset="0"/>
              </a:rPr>
              <a:t>  Time%                                          7.2%</a:t>
            </a:r>
          </a:p>
          <a:p>
            <a:r>
              <a:rPr lang="en-GB" sz="1000" dirty="0" smtClean="0">
                <a:solidFill>
                  <a:schemeClr val="bg1"/>
                </a:solidFill>
                <a:latin typeface="Courier New" pitchFamily="49" charset="0"/>
                <a:cs typeface="Courier New" pitchFamily="49" charset="0"/>
              </a:rPr>
              <a:t>  Time                                      20.455095 </a:t>
            </a:r>
            <a:r>
              <a:rPr lang="en-GB" sz="1000" dirty="0" err="1" smtClean="0">
                <a:solidFill>
                  <a:schemeClr val="bg1"/>
                </a:solidFill>
                <a:latin typeface="Courier New" pitchFamily="49" charset="0"/>
                <a:cs typeface="Courier New" pitchFamily="49" charset="0"/>
              </a:rPr>
              <a:t>secs</a:t>
            </a:r>
            <a:endParaRPr lang="en-GB"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a:t>
            </a:r>
            <a:r>
              <a:rPr lang="en-GB" sz="1000" dirty="0" err="1" smtClean="0">
                <a:solidFill>
                  <a:schemeClr val="bg1"/>
                </a:solidFill>
                <a:latin typeface="Courier New" pitchFamily="49" charset="0"/>
                <a:cs typeface="Courier New" pitchFamily="49" charset="0"/>
              </a:rPr>
              <a:t>Imb.Time</a:t>
            </a:r>
            <a:r>
              <a:rPr lang="en-GB" sz="1000" dirty="0" smtClean="0">
                <a:solidFill>
                  <a:schemeClr val="bg1"/>
                </a:solidFill>
                <a:latin typeface="Courier New" pitchFamily="49" charset="0"/>
                <a:cs typeface="Courier New" pitchFamily="49" charset="0"/>
              </a:rPr>
              <a:t>                                   0.193765 </a:t>
            </a:r>
            <a:r>
              <a:rPr lang="en-GB" sz="1000" dirty="0" err="1" smtClean="0">
                <a:solidFill>
                  <a:schemeClr val="bg1"/>
                </a:solidFill>
                <a:latin typeface="Courier New" pitchFamily="49" charset="0"/>
                <a:cs typeface="Courier New" pitchFamily="49" charset="0"/>
              </a:rPr>
              <a:t>secs</a:t>
            </a:r>
            <a:endParaRPr lang="en-GB" sz="1000" dirty="0" smtClean="0">
              <a:solidFill>
                <a:schemeClr val="bg1"/>
              </a:solidFill>
              <a:latin typeface="Courier New" pitchFamily="49" charset="0"/>
              <a:cs typeface="Courier New" pitchFamily="49" charset="0"/>
            </a:endParaRPr>
          </a:p>
          <a:p>
            <a:r>
              <a:rPr lang="en-GB" sz="1000" dirty="0" smtClean="0">
                <a:solidFill>
                  <a:schemeClr val="bg1"/>
                </a:solidFill>
                <a:latin typeface="Courier New" pitchFamily="49" charset="0"/>
                <a:cs typeface="Courier New" pitchFamily="49" charset="0"/>
              </a:rPr>
              <a:t>  </a:t>
            </a:r>
            <a:r>
              <a:rPr lang="en-GB" sz="1000" dirty="0" err="1" smtClean="0">
                <a:solidFill>
                  <a:schemeClr val="bg1"/>
                </a:solidFill>
                <a:latin typeface="Courier New" pitchFamily="49" charset="0"/>
                <a:cs typeface="Courier New" pitchFamily="49" charset="0"/>
              </a:rPr>
              <a:t>Imb.Time</a:t>
            </a:r>
            <a:r>
              <a:rPr lang="en-GB" sz="1000" dirty="0" smtClean="0">
                <a:solidFill>
                  <a:schemeClr val="bg1"/>
                </a:solidFill>
                <a:latin typeface="Courier New" pitchFamily="49" charset="0"/>
                <a:cs typeface="Courier New" pitchFamily="49" charset="0"/>
              </a:rPr>
              <a:t>%                                      1.2%</a:t>
            </a:r>
          </a:p>
          <a:p>
            <a:r>
              <a:rPr lang="en-GB" sz="1000" dirty="0" smtClean="0">
                <a:solidFill>
                  <a:schemeClr val="bg1"/>
                </a:solidFill>
                <a:latin typeface="Courier New" pitchFamily="49" charset="0"/>
                <a:cs typeface="Courier New" pitchFamily="49" charset="0"/>
              </a:rPr>
              <a:t>  Calls                        20.8 /sec        425.0 calls</a:t>
            </a:r>
          </a:p>
          <a:p>
            <a:r>
              <a:rPr lang="en-GB" sz="1000" dirty="0" smtClean="0">
                <a:solidFill>
                  <a:schemeClr val="bg1"/>
                </a:solidFill>
                <a:latin typeface="Courier New" pitchFamily="49" charset="0"/>
                <a:cs typeface="Courier New" pitchFamily="49" charset="0"/>
              </a:rPr>
              <a:t>  PAPI_L2_DCM                 1.672M/sec     34198070 misses</a:t>
            </a:r>
          </a:p>
          <a:p>
            <a:r>
              <a:rPr lang="en-GB" sz="1000" dirty="0" smtClean="0">
                <a:solidFill>
                  <a:schemeClr val="bg1"/>
                </a:solidFill>
                <a:latin typeface="Courier New" pitchFamily="49" charset="0"/>
                <a:cs typeface="Courier New" pitchFamily="49" charset="0"/>
              </a:rPr>
              <a:t>  PAPI_L3_TCM                47.238M/sec    966026655 misses</a:t>
            </a:r>
          </a:p>
          <a:p>
            <a:r>
              <a:rPr lang="en-GB" sz="1000" dirty="0" smtClean="0">
                <a:solidFill>
                  <a:schemeClr val="bg1"/>
                </a:solidFill>
                <a:latin typeface="Courier New" pitchFamily="49" charset="0"/>
                <a:cs typeface="Courier New" pitchFamily="49" charset="0"/>
              </a:rPr>
              <a:t>  PAPI_L1_DCA               704.145M/sec  14399773960 refs</a:t>
            </a:r>
          </a:p>
          <a:p>
            <a:r>
              <a:rPr lang="en-GB" sz="1000" dirty="0" smtClean="0">
                <a:solidFill>
                  <a:schemeClr val="bg1"/>
                </a:solidFill>
                <a:latin typeface="Courier New" pitchFamily="49" charset="0"/>
                <a:cs typeface="Courier New" pitchFamily="49" charset="0"/>
              </a:rPr>
              <a:t>  PAPI_L2_DCA                72.230M/sec   1477100002 refs</a:t>
            </a:r>
          </a:p>
          <a:p>
            <a:r>
              <a:rPr lang="en-GB" sz="1000" dirty="0" smtClean="0">
                <a:solidFill>
                  <a:schemeClr val="bg1"/>
                </a:solidFill>
                <a:latin typeface="Courier New" pitchFamily="49" charset="0"/>
                <a:cs typeface="Courier New" pitchFamily="49" charset="0"/>
              </a:rPr>
              <a:t>  User time (approx)         20.450 </a:t>
            </a:r>
            <a:r>
              <a:rPr lang="en-GB" sz="1000" dirty="0" err="1" smtClean="0">
                <a:solidFill>
                  <a:schemeClr val="bg1"/>
                </a:solidFill>
                <a:latin typeface="Courier New" pitchFamily="49" charset="0"/>
                <a:cs typeface="Courier New" pitchFamily="49" charset="0"/>
              </a:rPr>
              <a:t>secs</a:t>
            </a:r>
            <a:r>
              <a:rPr lang="en-GB" sz="1000" dirty="0" smtClean="0">
                <a:solidFill>
                  <a:schemeClr val="bg1"/>
                </a:solidFill>
                <a:latin typeface="Courier New" pitchFamily="49" charset="0"/>
                <a:cs typeface="Courier New" pitchFamily="49" charset="0"/>
              </a:rPr>
              <a:t>  47035000000 cycles </a:t>
            </a:r>
          </a:p>
          <a:p>
            <a:r>
              <a:rPr lang="en-GB" sz="1000" dirty="0" smtClean="0">
                <a:solidFill>
                  <a:schemeClr val="bg1"/>
                </a:solidFill>
                <a:latin typeface="Courier New" pitchFamily="49" charset="0"/>
                <a:cs typeface="Courier New" pitchFamily="49" charset="0"/>
              </a:rPr>
              <a:t>  Average Time per Call                      0.048130 sec</a:t>
            </a:r>
          </a:p>
          <a:p>
            <a:r>
              <a:rPr lang="en-GB" sz="1000" dirty="0" smtClean="0">
                <a:solidFill>
                  <a:schemeClr val="bg1"/>
                </a:solidFill>
                <a:latin typeface="Courier New" pitchFamily="49" charset="0"/>
                <a:cs typeface="Courier New" pitchFamily="49" charset="0"/>
              </a:rPr>
              <a:t>  </a:t>
            </a:r>
            <a:r>
              <a:rPr lang="en-GB" sz="1000" dirty="0" err="1" smtClean="0">
                <a:solidFill>
                  <a:schemeClr val="bg1"/>
                </a:solidFill>
                <a:latin typeface="Courier New" pitchFamily="49" charset="0"/>
                <a:cs typeface="Courier New" pitchFamily="49" charset="0"/>
              </a:rPr>
              <a:t>CrayPat</a:t>
            </a:r>
            <a:r>
              <a:rPr lang="en-GB" sz="1000" dirty="0" smtClean="0">
                <a:solidFill>
                  <a:schemeClr val="bg1"/>
                </a:solidFill>
                <a:latin typeface="Courier New" pitchFamily="49" charset="0"/>
                <a:cs typeface="Courier New" pitchFamily="49" charset="0"/>
              </a:rPr>
              <a:t> Overhead : Time      0.0%</a:t>
            </a:r>
          </a:p>
          <a:p>
            <a:r>
              <a:rPr lang="en-GB" sz="1000" dirty="0" smtClean="0">
                <a:solidFill>
                  <a:schemeClr val="bg1"/>
                </a:solidFill>
                <a:latin typeface="Courier New" pitchFamily="49" charset="0"/>
                <a:cs typeface="Courier New" pitchFamily="49" charset="0"/>
              </a:rPr>
              <a:t>  D2 cache </a:t>
            </a:r>
            <a:r>
              <a:rPr lang="en-GB" sz="1000" dirty="0" err="1" smtClean="0">
                <a:solidFill>
                  <a:schemeClr val="bg1"/>
                </a:solidFill>
                <a:latin typeface="Courier New" pitchFamily="49" charset="0"/>
                <a:cs typeface="Courier New" pitchFamily="49" charset="0"/>
              </a:rPr>
              <a:t>hit,miss</a:t>
            </a:r>
            <a:r>
              <a:rPr lang="en-GB" sz="1000" dirty="0" smtClean="0">
                <a:solidFill>
                  <a:schemeClr val="bg1"/>
                </a:solidFill>
                <a:latin typeface="Courier New" pitchFamily="49" charset="0"/>
                <a:cs typeface="Courier New" pitchFamily="49" charset="0"/>
              </a:rPr>
              <a:t> ratio     97.7% hits         2.3% misses</a:t>
            </a:r>
          </a:p>
          <a:p>
            <a:r>
              <a:rPr lang="en-GB" sz="1000" dirty="0" smtClean="0">
                <a:solidFill>
                  <a:schemeClr val="bg1"/>
                </a:solidFill>
                <a:latin typeface="Courier New" pitchFamily="49" charset="0"/>
                <a:cs typeface="Courier New" pitchFamily="49" charset="0"/>
              </a:rPr>
              <a:t>  D1+D2 cache </a:t>
            </a:r>
            <a:r>
              <a:rPr lang="en-GB" sz="1000" dirty="0" err="1" smtClean="0">
                <a:solidFill>
                  <a:schemeClr val="bg1"/>
                </a:solidFill>
                <a:latin typeface="Courier New" pitchFamily="49" charset="0"/>
                <a:cs typeface="Courier New" pitchFamily="49" charset="0"/>
              </a:rPr>
              <a:t>hit,miss</a:t>
            </a:r>
            <a:r>
              <a:rPr lang="en-GB" sz="1000" dirty="0" smtClean="0">
                <a:solidFill>
                  <a:schemeClr val="bg1"/>
                </a:solidFill>
                <a:latin typeface="Courier New" pitchFamily="49" charset="0"/>
                <a:cs typeface="Courier New" pitchFamily="49" charset="0"/>
              </a:rPr>
              <a:t> ratio  99.8% hits         0.2% misses</a:t>
            </a:r>
          </a:p>
          <a:p>
            <a:r>
              <a:rPr lang="en-GB" sz="1000" dirty="0" smtClean="0">
                <a:solidFill>
                  <a:srgbClr val="FF0000"/>
                </a:solidFill>
                <a:latin typeface="Courier New" pitchFamily="49" charset="0"/>
                <a:cs typeface="Courier New" pitchFamily="49" charset="0"/>
              </a:rPr>
              <a:t>  D1+D2 cache utilization    421.07 refs/miss  52.634 </a:t>
            </a:r>
            <a:r>
              <a:rPr lang="en-GB" sz="1000" dirty="0" err="1" smtClean="0">
                <a:solidFill>
                  <a:srgbClr val="FF0000"/>
                </a:solidFill>
                <a:latin typeface="Courier New" pitchFamily="49" charset="0"/>
                <a:cs typeface="Courier New" pitchFamily="49" charset="0"/>
              </a:rPr>
              <a:t>avg</a:t>
            </a:r>
            <a:r>
              <a:rPr lang="en-GB" sz="1000" dirty="0" smtClean="0">
                <a:solidFill>
                  <a:srgbClr val="FF0000"/>
                </a:solidFill>
                <a:latin typeface="Courier New" pitchFamily="49" charset="0"/>
                <a:cs typeface="Courier New" pitchFamily="49" charset="0"/>
              </a:rPr>
              <a:t> uses</a:t>
            </a:r>
          </a:p>
        </p:txBody>
      </p:sp>
    </p:spTree>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2"/>
          <p:cNvSpPr>
            <a:spLocks noGrp="1"/>
          </p:cNvSpPr>
          <p:nvPr>
            <p:ph type="dt" sz="quarter" idx="4294967295"/>
          </p:nvPr>
        </p:nvSpPr>
        <p:spPr>
          <a:xfrm>
            <a:off x="457200" y="6356350"/>
            <a:ext cx="2133600" cy="365125"/>
          </a:xfrm>
          <a:prstGeom prst="rect">
            <a:avLst/>
          </a:prstGeom>
        </p:spPr>
        <p:txBody>
          <a:bodyPr/>
          <a:lstStyle/>
          <a:p>
            <a:pPr>
              <a:defRPr/>
            </a:pPr>
            <a:fld id="{172D6A4A-406A-4F87-8D4A-A6F0B086D5A3}" type="datetime1">
              <a:rPr lang="en-US"/>
              <a:pPr>
                <a:defRPr/>
              </a:pPr>
              <a:t>9/21/2009</a:t>
            </a:fld>
            <a:endParaRPr lang="en-US"/>
          </a:p>
        </p:txBody>
      </p:sp>
      <p:sp>
        <p:nvSpPr>
          <p:cNvPr id="6" name="Slide Number Placeholder 4"/>
          <p:cNvSpPr>
            <a:spLocks noGrp="1"/>
          </p:cNvSpPr>
          <p:nvPr>
            <p:ph type="sldNum" sz="quarter" idx="4294967295"/>
          </p:nvPr>
        </p:nvSpPr>
        <p:spPr>
          <a:xfrm>
            <a:off x="6553200" y="6356350"/>
            <a:ext cx="2133600" cy="365125"/>
          </a:xfrm>
          <a:prstGeom prst="rect">
            <a:avLst/>
          </a:prstGeom>
        </p:spPr>
        <p:txBody>
          <a:bodyPr/>
          <a:lstStyle/>
          <a:p>
            <a:pPr>
              <a:defRPr/>
            </a:pPr>
            <a:fld id="{C1153C88-9E69-4C20-A8B7-CEC6B43BA154}" type="slidenum">
              <a:rPr lang="en-US"/>
              <a:pPr>
                <a:defRPr/>
              </a:pPr>
              <a:t>53</a:t>
            </a:fld>
            <a:r>
              <a:rPr lang="en-US"/>
              <a:t> </a:t>
            </a:r>
          </a:p>
        </p:txBody>
      </p:sp>
      <p:sp>
        <p:nvSpPr>
          <p:cNvPr id="212996" name="Rectangle 4"/>
          <p:cNvSpPr>
            <a:spLocks noGrp="1" noChangeArrowheads="1"/>
          </p:cNvSpPr>
          <p:nvPr>
            <p:ph type="title"/>
          </p:nvPr>
        </p:nvSpPr>
        <p:spPr/>
        <p:txBody>
          <a:bodyPr/>
          <a:lstStyle/>
          <a:p>
            <a:pPr eaLnBrk="1" hangingPunct="1"/>
            <a:r>
              <a:rPr lang="en-US" dirty="0" smtClean="0"/>
              <a:t>NPB MG routine RESID</a:t>
            </a:r>
          </a:p>
        </p:txBody>
      </p:sp>
      <p:sp>
        <p:nvSpPr>
          <p:cNvPr id="212997" name="Rectangle 5"/>
          <p:cNvSpPr>
            <a:spLocks noChangeArrowheads="1"/>
          </p:cNvSpPr>
          <p:nvPr/>
        </p:nvSpPr>
        <p:spPr bwMode="auto">
          <a:xfrm>
            <a:off x="107950" y="981075"/>
            <a:ext cx="8712200" cy="6203950"/>
          </a:xfrm>
          <a:prstGeom prst="rect">
            <a:avLst/>
          </a:prstGeom>
          <a:noFill/>
          <a:ln w="9525" algn="ctr">
            <a:noFill/>
            <a:miter lim="800000"/>
            <a:headEnd/>
            <a:tailEnd/>
          </a:ln>
        </p:spPr>
        <p:txBody>
          <a:bodyPr lIns="90000" tIns="46800" rIns="90000" bIns="46800">
            <a:spAutoFit/>
          </a:bodyPr>
          <a:lstStyle/>
          <a:p>
            <a:pPr algn="l">
              <a:spcBef>
                <a:spcPct val="50000"/>
              </a:spcBef>
            </a:pPr>
            <a:r>
              <a:rPr lang="pl-PL" sz="1200" dirty="0">
                <a:solidFill>
                  <a:schemeClr val="bg1"/>
                </a:solidFill>
              </a:rPr>
              <a:t> </a:t>
            </a:r>
            <a:r>
              <a:rPr lang="en-US" sz="1200" dirty="0">
                <a:solidFill>
                  <a:schemeClr val="bg1"/>
                </a:solidFill>
              </a:rPr>
              <a:t>           </a:t>
            </a:r>
            <a:r>
              <a:rPr lang="pl-PL" sz="1600" b="1" dirty="0">
                <a:solidFill>
                  <a:schemeClr val="bg1"/>
                </a:solidFill>
                <a:latin typeface="Courier New" pitchFamily="49" charset="0"/>
              </a:rPr>
              <a:t>do i3=2,n3-1</a:t>
            </a:r>
          </a:p>
          <a:p>
            <a:pPr algn="l">
              <a:spcBef>
                <a:spcPct val="50000"/>
              </a:spcBef>
            </a:pPr>
            <a:r>
              <a:rPr lang="pl-PL" sz="1600" b="1" dirty="0">
                <a:solidFill>
                  <a:schemeClr val="bg1"/>
                </a:solidFill>
                <a:latin typeface="Courier New" pitchFamily="49" charset="0"/>
              </a:rPr>
              <a:t>         do i2=2,n2-1</a:t>
            </a:r>
          </a:p>
          <a:p>
            <a:pPr algn="l">
              <a:spcBef>
                <a:spcPct val="50000"/>
              </a:spcBef>
            </a:pPr>
            <a:r>
              <a:rPr lang="pl-PL" sz="1600" b="1" dirty="0">
                <a:solidFill>
                  <a:schemeClr val="bg1"/>
                </a:solidFill>
                <a:latin typeface="Courier New" pitchFamily="49" charset="0"/>
              </a:rPr>
              <a:t>            do i1=1,n1</a:t>
            </a:r>
          </a:p>
          <a:p>
            <a:pPr algn="l">
              <a:spcBef>
                <a:spcPct val="50000"/>
              </a:spcBef>
            </a:pPr>
            <a:r>
              <a:rPr lang="pl-PL" sz="1600" b="1" dirty="0">
                <a:solidFill>
                  <a:schemeClr val="bg1"/>
                </a:solidFill>
                <a:latin typeface="Courier New" pitchFamily="49" charset="0"/>
              </a:rPr>
              <a:t>               u1(i1) = u(i1,i2-1,i3) + u(i1,i2+1,i3)</a:t>
            </a:r>
          </a:p>
          <a:p>
            <a:pPr algn="l">
              <a:spcBef>
                <a:spcPct val="50000"/>
              </a:spcBef>
            </a:pPr>
            <a:r>
              <a:rPr lang="pl-PL" sz="1600" b="1" dirty="0">
                <a:solidFill>
                  <a:schemeClr val="bg1"/>
                </a:solidFill>
                <a:latin typeface="Courier New" pitchFamily="49" charset="0"/>
              </a:rPr>
              <a:t>     &gt;                + u(i1,i2,i3-1) + u(i1,i2,i3+1)</a:t>
            </a:r>
          </a:p>
          <a:p>
            <a:pPr algn="l">
              <a:spcBef>
                <a:spcPct val="50000"/>
              </a:spcBef>
            </a:pPr>
            <a:r>
              <a:rPr lang="pl-PL" sz="1600" b="1" dirty="0">
                <a:solidFill>
                  <a:schemeClr val="bg1"/>
                </a:solidFill>
                <a:latin typeface="Courier New" pitchFamily="49" charset="0"/>
              </a:rPr>
              <a:t>               u2(i1) = u(i1,i2-1,i3-1) + u(i1,i2+1,i3-1)</a:t>
            </a:r>
          </a:p>
          <a:p>
            <a:pPr algn="l">
              <a:spcBef>
                <a:spcPct val="50000"/>
              </a:spcBef>
            </a:pPr>
            <a:r>
              <a:rPr lang="pl-PL" sz="1600" b="1" dirty="0">
                <a:solidFill>
                  <a:schemeClr val="bg1"/>
                </a:solidFill>
                <a:latin typeface="Courier New" pitchFamily="49" charset="0"/>
              </a:rPr>
              <a:t>     &gt;                + u(i1,i2-1,i3+1) + u(i1,i2+1,i3+1)</a:t>
            </a:r>
          </a:p>
          <a:p>
            <a:pPr algn="l">
              <a:spcBef>
                <a:spcPct val="50000"/>
              </a:spcBef>
            </a:pPr>
            <a:r>
              <a:rPr lang="pl-PL" sz="1600" b="1" dirty="0">
                <a:solidFill>
                  <a:schemeClr val="bg1"/>
                </a:solidFill>
                <a:latin typeface="Courier New" pitchFamily="49" charset="0"/>
              </a:rPr>
              <a:t>            enddo</a:t>
            </a:r>
          </a:p>
          <a:p>
            <a:pPr algn="l">
              <a:spcBef>
                <a:spcPct val="50000"/>
              </a:spcBef>
            </a:pPr>
            <a:r>
              <a:rPr lang="pl-PL" sz="1600" b="1" dirty="0">
                <a:solidFill>
                  <a:schemeClr val="bg1"/>
                </a:solidFill>
                <a:latin typeface="Courier New" pitchFamily="49" charset="0"/>
              </a:rPr>
              <a:t>            do i1=2,n1-1</a:t>
            </a:r>
          </a:p>
          <a:p>
            <a:pPr algn="l">
              <a:spcBef>
                <a:spcPct val="50000"/>
              </a:spcBef>
            </a:pPr>
            <a:r>
              <a:rPr lang="pl-PL" sz="1600" b="1" dirty="0">
                <a:solidFill>
                  <a:schemeClr val="bg1"/>
                </a:solidFill>
                <a:latin typeface="Courier New" pitchFamily="49" charset="0"/>
              </a:rPr>
              <a:t>               r(i1,i2,i3) = v(i1,i2,i3)</a:t>
            </a:r>
          </a:p>
          <a:p>
            <a:pPr algn="l">
              <a:spcBef>
                <a:spcPct val="50000"/>
              </a:spcBef>
            </a:pPr>
            <a:r>
              <a:rPr lang="pl-PL" sz="1600" b="1" dirty="0">
                <a:solidFill>
                  <a:schemeClr val="bg1"/>
                </a:solidFill>
                <a:latin typeface="Courier New" pitchFamily="49" charset="0"/>
              </a:rPr>
              <a:t>     &gt;                     - a(0) * u(i1,i2,i3)</a:t>
            </a:r>
          </a:p>
          <a:p>
            <a:pPr algn="l">
              <a:spcBef>
                <a:spcPct val="50000"/>
              </a:spcBef>
            </a:pPr>
            <a:r>
              <a:rPr lang="en-US" sz="1600" b="1" dirty="0">
                <a:solidFill>
                  <a:schemeClr val="bg1"/>
                </a:solidFill>
                <a:latin typeface="Courier New" pitchFamily="49" charset="0"/>
              </a:rPr>
              <a:t>     </a:t>
            </a:r>
            <a:r>
              <a:rPr lang="pl-PL" sz="1600" b="1" dirty="0">
                <a:solidFill>
                  <a:schemeClr val="bg1"/>
                </a:solidFill>
                <a:latin typeface="Courier New" pitchFamily="49" charset="0"/>
              </a:rPr>
              <a:t>&gt;                     - a(2) * ( u2(i1) + u1(i1-1) + u1(i1+1) )</a:t>
            </a:r>
          </a:p>
          <a:p>
            <a:pPr algn="l">
              <a:spcBef>
                <a:spcPct val="50000"/>
              </a:spcBef>
            </a:pPr>
            <a:r>
              <a:rPr lang="pl-PL" sz="1600" b="1" dirty="0">
                <a:solidFill>
                  <a:schemeClr val="bg1"/>
                </a:solidFill>
                <a:latin typeface="Courier New" pitchFamily="49" charset="0"/>
              </a:rPr>
              <a:t>     &gt;                     - a(3) * ( u2(i1-1) + u2(i1+1) )</a:t>
            </a:r>
          </a:p>
          <a:p>
            <a:pPr algn="l">
              <a:spcBef>
                <a:spcPct val="50000"/>
              </a:spcBef>
            </a:pPr>
            <a:r>
              <a:rPr lang="pl-PL" sz="1600" b="1" dirty="0">
                <a:solidFill>
                  <a:schemeClr val="bg1"/>
                </a:solidFill>
                <a:latin typeface="Courier New" pitchFamily="49" charset="0"/>
              </a:rPr>
              <a:t>            enddo</a:t>
            </a:r>
          </a:p>
          <a:p>
            <a:pPr algn="l">
              <a:spcBef>
                <a:spcPct val="50000"/>
              </a:spcBef>
            </a:pPr>
            <a:r>
              <a:rPr lang="pl-PL" sz="1600" b="1" dirty="0">
                <a:solidFill>
                  <a:schemeClr val="bg1"/>
                </a:solidFill>
                <a:latin typeface="Courier New" pitchFamily="49" charset="0"/>
              </a:rPr>
              <a:t>         enddo</a:t>
            </a:r>
          </a:p>
          <a:p>
            <a:pPr algn="l">
              <a:spcBef>
                <a:spcPct val="50000"/>
              </a:spcBef>
            </a:pPr>
            <a:r>
              <a:rPr lang="pl-PL" sz="1600" b="1" dirty="0">
                <a:latin typeface="Courier New" pitchFamily="49" charset="0"/>
              </a:rPr>
              <a:t>      enddo</a:t>
            </a:r>
          </a:p>
          <a:p>
            <a:pPr>
              <a:spcBef>
                <a:spcPct val="50000"/>
              </a:spcBef>
            </a:pPr>
            <a:endParaRPr lang="pl-PL" sz="1600" b="1" dirty="0">
              <a:latin typeface="Courier New" pitchFamily="49" charset="0"/>
            </a:endParaRPr>
          </a:p>
        </p:txBody>
      </p:sp>
    </p:spTree>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2"/>
          <p:cNvSpPr>
            <a:spLocks noGrp="1"/>
          </p:cNvSpPr>
          <p:nvPr>
            <p:ph type="dt" sz="quarter" idx="4294967295"/>
          </p:nvPr>
        </p:nvSpPr>
        <p:spPr>
          <a:xfrm>
            <a:off x="457200" y="6356350"/>
            <a:ext cx="2133600" cy="365125"/>
          </a:xfrm>
          <a:prstGeom prst="rect">
            <a:avLst/>
          </a:prstGeom>
        </p:spPr>
        <p:txBody>
          <a:bodyPr/>
          <a:lstStyle/>
          <a:p>
            <a:pPr>
              <a:defRPr/>
            </a:pPr>
            <a:fld id="{AD95496D-07BA-43EA-95D5-C03D6CEFE653}" type="datetime1">
              <a:rPr lang="en-US"/>
              <a:pPr>
                <a:defRPr/>
              </a:pPr>
              <a:t>9/21/2009</a:t>
            </a:fld>
            <a:endParaRPr lang="en-US"/>
          </a:p>
        </p:txBody>
      </p:sp>
      <p:sp>
        <p:nvSpPr>
          <p:cNvPr id="6" name="Slide Number Placeholder 4"/>
          <p:cNvSpPr>
            <a:spLocks noGrp="1"/>
          </p:cNvSpPr>
          <p:nvPr>
            <p:ph type="sldNum" sz="quarter" idx="4294967295"/>
          </p:nvPr>
        </p:nvSpPr>
        <p:spPr>
          <a:xfrm>
            <a:off x="6553200" y="6356350"/>
            <a:ext cx="2133600" cy="365125"/>
          </a:xfrm>
          <a:prstGeom prst="rect">
            <a:avLst/>
          </a:prstGeom>
        </p:spPr>
        <p:txBody>
          <a:bodyPr/>
          <a:lstStyle/>
          <a:p>
            <a:pPr>
              <a:defRPr/>
            </a:pPr>
            <a:fld id="{1B38477A-229C-473B-8C69-EABD27CB283B}" type="slidenum">
              <a:rPr lang="en-US"/>
              <a:pPr>
                <a:defRPr/>
              </a:pPr>
              <a:t>54</a:t>
            </a:fld>
            <a:r>
              <a:rPr lang="en-US"/>
              <a:t> </a:t>
            </a:r>
          </a:p>
        </p:txBody>
      </p:sp>
      <p:sp>
        <p:nvSpPr>
          <p:cNvPr id="214020" name="Rectangle 2"/>
          <p:cNvSpPr>
            <a:spLocks noGrp="1" noChangeArrowheads="1"/>
          </p:cNvSpPr>
          <p:nvPr>
            <p:ph type="title"/>
          </p:nvPr>
        </p:nvSpPr>
        <p:spPr/>
        <p:txBody>
          <a:bodyPr/>
          <a:lstStyle/>
          <a:p>
            <a:pPr eaLnBrk="1" hangingPunct="1"/>
            <a:endParaRPr lang="en-US" smtClean="0"/>
          </a:p>
        </p:txBody>
      </p:sp>
      <p:sp>
        <p:nvSpPr>
          <p:cNvPr id="214021" name="Rectangle 3"/>
          <p:cNvSpPr>
            <a:spLocks noChangeArrowheads="1"/>
          </p:cNvSpPr>
          <p:nvPr/>
        </p:nvSpPr>
        <p:spPr bwMode="auto">
          <a:xfrm>
            <a:off x="395288" y="404813"/>
            <a:ext cx="8424862" cy="6591300"/>
          </a:xfrm>
          <a:prstGeom prst="rect">
            <a:avLst/>
          </a:prstGeom>
          <a:noFill/>
          <a:ln w="9525" algn="ctr">
            <a:noFill/>
            <a:miter lim="800000"/>
            <a:headEnd/>
            <a:tailEnd/>
          </a:ln>
        </p:spPr>
        <p:txBody>
          <a:bodyPr lIns="90000" tIns="46800" rIns="90000" bIns="46800">
            <a:spAutoFit/>
          </a:bodyPr>
          <a:lstStyle/>
          <a:p>
            <a:pPr algn="l">
              <a:spcBef>
                <a:spcPct val="50000"/>
              </a:spcBef>
            </a:pPr>
            <a:r>
              <a:rPr lang="en-US" sz="1200" b="1" dirty="0">
                <a:solidFill>
                  <a:schemeClr val="bg1"/>
                </a:solidFill>
                <a:latin typeface="Courier New" pitchFamily="49" charset="0"/>
              </a:rPr>
              <a:t>========================================================================</a:t>
            </a:r>
          </a:p>
          <a:p>
            <a:pPr algn="l">
              <a:spcBef>
                <a:spcPct val="50000"/>
              </a:spcBef>
            </a:pPr>
            <a:r>
              <a:rPr lang="en-US" sz="1200" b="1" dirty="0">
                <a:solidFill>
                  <a:schemeClr val="bg1"/>
                </a:solidFill>
                <a:latin typeface="Courier New" pitchFamily="49" charset="0"/>
              </a:rPr>
              <a:t>USER / </a:t>
            </a:r>
            <a:r>
              <a:rPr lang="en-US" sz="1200" b="1" dirty="0" err="1">
                <a:solidFill>
                  <a:schemeClr val="bg1"/>
                </a:solidFill>
                <a:latin typeface="Courier New" pitchFamily="49" charset="0"/>
              </a:rPr>
              <a:t>resid</a:t>
            </a:r>
            <a:r>
              <a:rPr lang="en-US" sz="1200" b="1" dirty="0">
                <a:solidFill>
                  <a:schemeClr val="bg1"/>
                </a:solidFill>
                <a:latin typeface="Courier New" pitchFamily="49" charset="0"/>
              </a:rPr>
              <a:t>_</a:t>
            </a:r>
          </a:p>
          <a:p>
            <a:pPr algn="l">
              <a:spcBef>
                <a:spcPct val="50000"/>
              </a:spcBef>
            </a:pPr>
            <a:r>
              <a:rPr lang="en-US" sz="1200" b="1" dirty="0">
                <a:solidFill>
                  <a:schemeClr val="bg1"/>
                </a:solidFill>
                <a:latin typeface="Courier New" pitchFamily="49" charset="0"/>
              </a:rPr>
              <a:t>------------------------------------------------------------------------</a:t>
            </a:r>
          </a:p>
          <a:p>
            <a:pPr algn="l">
              <a:spcBef>
                <a:spcPct val="50000"/>
              </a:spcBef>
            </a:pPr>
            <a:r>
              <a:rPr lang="en-US" sz="1200" b="1" dirty="0">
                <a:solidFill>
                  <a:schemeClr val="bg1"/>
                </a:solidFill>
                <a:latin typeface="Courier New" pitchFamily="49" charset="0"/>
              </a:rPr>
              <a:t>  Time%                                         42.4%</a:t>
            </a:r>
          </a:p>
          <a:p>
            <a:pPr algn="l">
              <a:spcBef>
                <a:spcPct val="50000"/>
              </a:spcBef>
            </a:pPr>
            <a:r>
              <a:rPr lang="en-US" sz="1200" b="1" dirty="0">
                <a:solidFill>
                  <a:schemeClr val="bg1"/>
                </a:solidFill>
                <a:latin typeface="Courier New" pitchFamily="49" charset="0"/>
              </a:rPr>
              <a:t>  Time                                      12.397761</a:t>
            </a:r>
          </a:p>
          <a:p>
            <a:pPr algn="l">
              <a:spcBef>
                <a:spcPct val="50000"/>
              </a:spcBef>
            </a:pPr>
            <a:r>
              <a:rPr lang="en-US" sz="1200" b="1" dirty="0">
                <a:solidFill>
                  <a:schemeClr val="bg1"/>
                </a:solidFill>
                <a:latin typeface="Courier New" pitchFamily="49" charset="0"/>
              </a:rPr>
              <a:t>  </a:t>
            </a:r>
            <a:r>
              <a:rPr lang="en-US" sz="1200" b="1" dirty="0" err="1">
                <a:solidFill>
                  <a:schemeClr val="bg1"/>
                </a:solidFill>
                <a:latin typeface="Courier New" pitchFamily="49" charset="0"/>
              </a:rPr>
              <a:t>Imb.Time</a:t>
            </a:r>
            <a:r>
              <a:rPr lang="en-US" sz="1200" b="1" dirty="0">
                <a:solidFill>
                  <a:schemeClr val="bg1"/>
                </a:solidFill>
                <a:latin typeface="Courier New" pitchFamily="49" charset="0"/>
              </a:rPr>
              <a:t>                                   0.000370</a:t>
            </a:r>
          </a:p>
          <a:p>
            <a:pPr algn="l">
              <a:spcBef>
                <a:spcPct val="50000"/>
              </a:spcBef>
            </a:pPr>
            <a:r>
              <a:rPr lang="en-US" sz="1200" b="1" dirty="0">
                <a:solidFill>
                  <a:schemeClr val="bg1"/>
                </a:solidFill>
                <a:latin typeface="Courier New" pitchFamily="49" charset="0"/>
              </a:rPr>
              <a:t>  </a:t>
            </a:r>
            <a:r>
              <a:rPr lang="en-US" sz="1200" b="1" dirty="0" err="1">
                <a:solidFill>
                  <a:schemeClr val="bg1"/>
                </a:solidFill>
                <a:latin typeface="Courier New" pitchFamily="49" charset="0"/>
              </a:rPr>
              <a:t>Imb.Time</a:t>
            </a:r>
            <a:r>
              <a:rPr lang="en-US" sz="1200" b="1" dirty="0">
                <a:solidFill>
                  <a:schemeClr val="bg1"/>
                </a:solidFill>
                <a:latin typeface="Courier New" pitchFamily="49" charset="0"/>
              </a:rPr>
              <a:t>%                                      0.0%</a:t>
            </a:r>
          </a:p>
          <a:p>
            <a:pPr algn="l">
              <a:spcBef>
                <a:spcPct val="50000"/>
              </a:spcBef>
            </a:pPr>
            <a:r>
              <a:rPr lang="en-US" sz="1200" b="1" dirty="0">
                <a:solidFill>
                  <a:schemeClr val="bg1"/>
                </a:solidFill>
                <a:latin typeface="Courier New" pitchFamily="49" charset="0"/>
              </a:rPr>
              <a:t>  Calls                                           340</a:t>
            </a:r>
          </a:p>
          <a:p>
            <a:pPr algn="l">
              <a:spcBef>
                <a:spcPct val="50000"/>
              </a:spcBef>
            </a:pPr>
            <a:r>
              <a:rPr lang="en-US" sz="1200" b="1" dirty="0">
                <a:solidFill>
                  <a:schemeClr val="bg1"/>
                </a:solidFill>
                <a:latin typeface="Courier New" pitchFamily="49" charset="0"/>
              </a:rPr>
              <a:t>  PAPI_L1_DCA             2719.188M/sec   33711498004 ops</a:t>
            </a:r>
          </a:p>
          <a:p>
            <a:pPr algn="l">
              <a:spcBef>
                <a:spcPct val="50000"/>
              </a:spcBef>
            </a:pPr>
            <a:r>
              <a:rPr lang="en-US" sz="1200" b="1" dirty="0">
                <a:solidFill>
                  <a:schemeClr val="bg1"/>
                </a:solidFill>
                <a:latin typeface="Courier New" pitchFamily="49" charset="0"/>
              </a:rPr>
              <a:t>  DC_L2_REFILL_MOESI        79.644M/sec     987402929 ops</a:t>
            </a:r>
          </a:p>
          <a:p>
            <a:pPr algn="l">
              <a:spcBef>
                <a:spcPct val="50000"/>
              </a:spcBef>
            </a:pPr>
            <a:r>
              <a:rPr lang="en-US" sz="1200" b="1" dirty="0">
                <a:solidFill>
                  <a:schemeClr val="bg1"/>
                </a:solidFill>
                <a:latin typeface="Courier New" pitchFamily="49" charset="0"/>
              </a:rPr>
              <a:t>  DC_SYS_REFILL_MOESI        4.059M/sec      50318116 ops</a:t>
            </a:r>
          </a:p>
          <a:p>
            <a:pPr algn="l">
              <a:spcBef>
                <a:spcPct val="50000"/>
              </a:spcBef>
            </a:pPr>
            <a:r>
              <a:rPr lang="en-US" sz="1200" b="1" dirty="0">
                <a:solidFill>
                  <a:schemeClr val="bg1"/>
                </a:solidFill>
                <a:latin typeface="Courier New" pitchFamily="49" charset="0"/>
              </a:rPr>
              <a:t>  BU_L2_REQ_DC             129.172M/sec    1601429574 </a:t>
            </a:r>
            <a:r>
              <a:rPr lang="en-US" sz="1200" b="1" dirty="0" err="1">
                <a:solidFill>
                  <a:schemeClr val="bg1"/>
                </a:solidFill>
                <a:latin typeface="Courier New" pitchFamily="49" charset="0"/>
              </a:rPr>
              <a:t>req</a:t>
            </a:r>
            <a:endParaRPr lang="en-US" sz="1200" b="1" dirty="0">
              <a:solidFill>
                <a:schemeClr val="bg1"/>
              </a:solidFill>
              <a:latin typeface="Courier New" pitchFamily="49" charset="0"/>
            </a:endParaRPr>
          </a:p>
          <a:p>
            <a:pPr algn="l">
              <a:spcBef>
                <a:spcPct val="50000"/>
              </a:spcBef>
            </a:pPr>
            <a:r>
              <a:rPr lang="en-US" sz="1200" b="1" dirty="0">
                <a:solidFill>
                  <a:schemeClr val="bg1"/>
                </a:solidFill>
                <a:latin typeface="Courier New" pitchFamily="49" charset="0"/>
              </a:rPr>
              <a:t>  User time                 12.398 </a:t>
            </a:r>
            <a:r>
              <a:rPr lang="en-US" sz="1200" b="1" dirty="0" err="1">
                <a:solidFill>
                  <a:schemeClr val="bg1"/>
                </a:solidFill>
                <a:latin typeface="Courier New" pitchFamily="49" charset="0"/>
              </a:rPr>
              <a:t>secs</a:t>
            </a:r>
            <a:r>
              <a:rPr lang="en-US" sz="1200" b="1" dirty="0">
                <a:solidFill>
                  <a:schemeClr val="bg1"/>
                </a:solidFill>
                <a:latin typeface="Courier New" pitchFamily="49" charset="0"/>
              </a:rPr>
              <a:t>   32233848320 cycles</a:t>
            </a:r>
          </a:p>
          <a:p>
            <a:pPr algn="l">
              <a:spcBef>
                <a:spcPct val="50000"/>
              </a:spcBef>
            </a:pPr>
            <a:r>
              <a:rPr lang="en-US" sz="1200" b="1" dirty="0">
                <a:solidFill>
                  <a:schemeClr val="bg1"/>
                </a:solidFill>
                <a:latin typeface="Courier New" pitchFamily="49" charset="0"/>
              </a:rPr>
              <a:t>  Utilization rate                             100.0%</a:t>
            </a:r>
          </a:p>
          <a:p>
            <a:pPr algn="l">
              <a:spcBef>
                <a:spcPct val="50000"/>
              </a:spcBef>
            </a:pPr>
            <a:r>
              <a:rPr lang="en-US" sz="1200" b="1" dirty="0">
                <a:solidFill>
                  <a:schemeClr val="bg1"/>
                </a:solidFill>
                <a:latin typeface="Courier New" pitchFamily="49" charset="0"/>
              </a:rPr>
              <a:t>  L1 Data cache misses      83.703M/sec    1037721045 misses</a:t>
            </a:r>
          </a:p>
          <a:p>
            <a:pPr algn="l">
              <a:spcBef>
                <a:spcPct val="50000"/>
              </a:spcBef>
            </a:pPr>
            <a:r>
              <a:rPr lang="en-US" sz="1200" b="1" dirty="0">
                <a:solidFill>
                  <a:schemeClr val="bg1"/>
                </a:solidFill>
                <a:latin typeface="Courier New" pitchFamily="49" charset="0"/>
              </a:rPr>
              <a:t>  LD &amp; ST per D1 miss                           32.49 ops/miss</a:t>
            </a:r>
          </a:p>
          <a:p>
            <a:pPr algn="l">
              <a:spcBef>
                <a:spcPct val="50000"/>
              </a:spcBef>
            </a:pPr>
            <a:r>
              <a:rPr lang="en-US" sz="1200" b="1" dirty="0">
                <a:solidFill>
                  <a:schemeClr val="bg1"/>
                </a:solidFill>
                <a:latin typeface="Courier New" pitchFamily="49" charset="0"/>
              </a:rPr>
              <a:t>  D1 cache hit ratio                            96.9%</a:t>
            </a:r>
          </a:p>
          <a:p>
            <a:pPr algn="l">
              <a:spcBef>
                <a:spcPct val="50000"/>
              </a:spcBef>
            </a:pPr>
            <a:r>
              <a:rPr lang="en-US" sz="1200" b="1" dirty="0">
                <a:solidFill>
                  <a:schemeClr val="bg1"/>
                </a:solidFill>
                <a:latin typeface="Courier New" pitchFamily="49" charset="0"/>
              </a:rPr>
              <a:t>  LD &amp; ST per D2 miss                          669.97 ops/miss</a:t>
            </a:r>
          </a:p>
          <a:p>
            <a:pPr algn="l">
              <a:spcBef>
                <a:spcPct val="50000"/>
              </a:spcBef>
            </a:pPr>
            <a:r>
              <a:rPr lang="en-US" sz="1200" b="1" dirty="0">
                <a:solidFill>
                  <a:schemeClr val="bg1"/>
                </a:solidFill>
                <a:latin typeface="Courier New" pitchFamily="49" charset="0"/>
              </a:rPr>
              <a:t>  D2 cache hit ratio                            96.9%</a:t>
            </a:r>
          </a:p>
          <a:p>
            <a:pPr algn="l">
              <a:spcBef>
                <a:spcPct val="50000"/>
              </a:spcBef>
            </a:pPr>
            <a:r>
              <a:rPr lang="en-US" sz="1200" b="1" dirty="0">
                <a:solidFill>
                  <a:schemeClr val="bg1"/>
                </a:solidFill>
                <a:latin typeface="Courier New" pitchFamily="49" charset="0"/>
              </a:rPr>
              <a:t>  L2 cache hit ratio                            95.2%</a:t>
            </a:r>
          </a:p>
          <a:p>
            <a:pPr algn="l">
              <a:spcBef>
                <a:spcPct val="50000"/>
              </a:spcBef>
            </a:pPr>
            <a:r>
              <a:rPr lang="en-US" sz="1200" b="1" dirty="0">
                <a:solidFill>
                  <a:schemeClr val="bg1"/>
                </a:solidFill>
                <a:latin typeface="Courier New" pitchFamily="49" charset="0"/>
              </a:rPr>
              <a:t>  Memory to D1 refill        4.059M/sec      50318116 lines</a:t>
            </a:r>
          </a:p>
          <a:p>
            <a:pPr algn="l">
              <a:spcBef>
                <a:spcPct val="50000"/>
              </a:spcBef>
            </a:pPr>
            <a:r>
              <a:rPr lang="en-US" sz="1200" b="1" dirty="0">
                <a:solidFill>
                  <a:schemeClr val="bg1"/>
                </a:solidFill>
                <a:latin typeface="Courier New" pitchFamily="49" charset="0"/>
              </a:rPr>
              <a:t>  Memory to D1 bandwidth   247.723MB/sec   3220359424 bytes</a:t>
            </a:r>
          </a:p>
          <a:p>
            <a:pPr algn="l">
              <a:spcBef>
                <a:spcPct val="50000"/>
              </a:spcBef>
            </a:pPr>
            <a:r>
              <a:rPr lang="en-US" sz="1200" b="1" dirty="0">
                <a:solidFill>
                  <a:schemeClr val="bg1"/>
                </a:solidFill>
                <a:latin typeface="Courier New" pitchFamily="49" charset="0"/>
              </a:rPr>
              <a:t>  L2 to </a:t>
            </a:r>
            <a:r>
              <a:rPr lang="en-US" sz="1200" b="1" dirty="0" err="1">
                <a:solidFill>
                  <a:schemeClr val="bg1"/>
                </a:solidFill>
                <a:latin typeface="Courier New" pitchFamily="49" charset="0"/>
              </a:rPr>
              <a:t>Dcache</a:t>
            </a:r>
            <a:r>
              <a:rPr lang="en-US" sz="1200" b="1" dirty="0">
                <a:solidFill>
                  <a:schemeClr val="bg1"/>
                </a:solidFill>
                <a:latin typeface="Courier New" pitchFamily="49" charset="0"/>
              </a:rPr>
              <a:t> bandwidth  4861.112MB/sec  63193787456 bytes</a:t>
            </a:r>
          </a:p>
          <a:p>
            <a:pPr algn="l">
              <a:spcBef>
                <a:spcPct val="50000"/>
              </a:spcBef>
            </a:pPr>
            <a:r>
              <a:rPr lang="en-US" sz="1200" dirty="0">
                <a:latin typeface="Courier" pitchFamily="49" charset="0"/>
              </a:rPr>
              <a:t>========================================================================</a:t>
            </a:r>
          </a:p>
        </p:txBody>
      </p:sp>
    </p:spTree>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Date Placeholder 2"/>
          <p:cNvSpPr>
            <a:spLocks noGrp="1"/>
          </p:cNvSpPr>
          <p:nvPr>
            <p:ph type="dt" sz="quarter" idx="4294967295"/>
          </p:nvPr>
        </p:nvSpPr>
        <p:spPr>
          <a:xfrm>
            <a:off x="457200" y="6356350"/>
            <a:ext cx="2133600" cy="365125"/>
          </a:xfrm>
          <a:prstGeom prst="rect">
            <a:avLst/>
          </a:prstGeom>
        </p:spPr>
        <p:txBody>
          <a:bodyPr/>
          <a:lstStyle/>
          <a:p>
            <a:pPr>
              <a:defRPr/>
            </a:pPr>
            <a:fld id="{7B6188C2-1D7F-4930-9889-0701EF4FDA25}" type="datetime1">
              <a:rPr lang="en-US"/>
              <a:pPr>
                <a:defRPr/>
              </a:pPr>
              <a:t>9/21/2009</a:t>
            </a:fld>
            <a:endParaRPr lang="en-US"/>
          </a:p>
        </p:txBody>
      </p:sp>
      <p:sp>
        <p:nvSpPr>
          <p:cNvPr id="28" name="Slide Number Placeholder 4"/>
          <p:cNvSpPr>
            <a:spLocks noGrp="1"/>
          </p:cNvSpPr>
          <p:nvPr>
            <p:ph type="sldNum" sz="quarter" idx="4294967295"/>
          </p:nvPr>
        </p:nvSpPr>
        <p:spPr>
          <a:xfrm>
            <a:off x="6553200" y="6356350"/>
            <a:ext cx="2133600" cy="365125"/>
          </a:xfrm>
          <a:prstGeom prst="rect">
            <a:avLst/>
          </a:prstGeom>
        </p:spPr>
        <p:txBody>
          <a:bodyPr/>
          <a:lstStyle/>
          <a:p>
            <a:pPr>
              <a:defRPr/>
            </a:pPr>
            <a:fld id="{E35302F2-C35D-4500-94C3-0561D787C5E4}" type="slidenum">
              <a:rPr lang="en-US"/>
              <a:pPr>
                <a:defRPr/>
              </a:pPr>
              <a:t>55</a:t>
            </a:fld>
            <a:r>
              <a:rPr lang="en-US"/>
              <a:t> </a:t>
            </a:r>
          </a:p>
        </p:txBody>
      </p:sp>
      <p:sp>
        <p:nvSpPr>
          <p:cNvPr id="215044" name="Rectangle 2"/>
          <p:cNvSpPr>
            <a:spLocks noGrp="1" noChangeArrowheads="1"/>
          </p:cNvSpPr>
          <p:nvPr>
            <p:ph type="title"/>
          </p:nvPr>
        </p:nvSpPr>
        <p:spPr/>
        <p:txBody>
          <a:bodyPr/>
          <a:lstStyle/>
          <a:p>
            <a:pPr eaLnBrk="1" hangingPunct="1"/>
            <a:endParaRPr lang="en-US" smtClean="0"/>
          </a:p>
        </p:txBody>
      </p:sp>
      <p:sp>
        <p:nvSpPr>
          <p:cNvPr id="215045" name="AutoShape 3"/>
          <p:cNvSpPr>
            <a:spLocks noChangeArrowheads="1"/>
          </p:cNvSpPr>
          <p:nvPr/>
        </p:nvSpPr>
        <p:spPr bwMode="auto">
          <a:xfrm>
            <a:off x="323850" y="1268413"/>
            <a:ext cx="5329238" cy="4967287"/>
          </a:xfrm>
          <a:prstGeom prst="cube">
            <a:avLst>
              <a:gd name="adj" fmla="val 25000"/>
            </a:avLst>
          </a:prstGeom>
          <a:noFill/>
          <a:ln w="9525">
            <a:solidFill>
              <a:schemeClr val="bg1"/>
            </a:solidFill>
            <a:miter lim="800000"/>
            <a:headEnd/>
            <a:tailEnd/>
          </a:ln>
        </p:spPr>
        <p:txBody>
          <a:bodyPr wrap="none" lIns="90000" tIns="46800" rIns="90000" bIns="46800" anchor="ctr"/>
          <a:lstStyle/>
          <a:p>
            <a:endParaRPr lang="en-US"/>
          </a:p>
        </p:txBody>
      </p:sp>
      <p:sp>
        <p:nvSpPr>
          <p:cNvPr id="215046" name="Text Box 7"/>
          <p:cNvSpPr txBox="1">
            <a:spLocks noChangeArrowheads="1"/>
          </p:cNvSpPr>
          <p:nvPr/>
        </p:nvSpPr>
        <p:spPr bwMode="auto">
          <a:xfrm>
            <a:off x="1979613" y="6308725"/>
            <a:ext cx="438238" cy="371513"/>
          </a:xfrm>
          <a:prstGeom prst="rect">
            <a:avLst/>
          </a:prstGeom>
          <a:noFill/>
          <a:ln w="9525" algn="ctr">
            <a:noFill/>
            <a:miter lim="800000"/>
            <a:headEnd/>
            <a:tailEnd/>
          </a:ln>
        </p:spPr>
        <p:txBody>
          <a:bodyPr wrap="none" lIns="90000" tIns="46800" rIns="90000" bIns="46800">
            <a:spAutoFit/>
          </a:bodyPr>
          <a:lstStyle/>
          <a:p>
            <a:r>
              <a:rPr lang="en-US" dirty="0">
                <a:solidFill>
                  <a:schemeClr val="bg1"/>
                </a:solidFill>
              </a:rPr>
              <a:t>n1</a:t>
            </a:r>
          </a:p>
        </p:txBody>
      </p:sp>
      <p:sp>
        <p:nvSpPr>
          <p:cNvPr id="215047" name="Text Box 8"/>
          <p:cNvSpPr txBox="1">
            <a:spLocks noChangeArrowheads="1"/>
          </p:cNvSpPr>
          <p:nvPr/>
        </p:nvSpPr>
        <p:spPr bwMode="auto">
          <a:xfrm>
            <a:off x="5724525" y="2995613"/>
            <a:ext cx="434975" cy="366712"/>
          </a:xfrm>
          <a:prstGeom prst="rect">
            <a:avLst/>
          </a:prstGeom>
          <a:noFill/>
          <a:ln w="9525" algn="ctr">
            <a:noFill/>
            <a:miter lim="800000"/>
            <a:headEnd/>
            <a:tailEnd/>
          </a:ln>
        </p:spPr>
        <p:txBody>
          <a:bodyPr wrap="none" lIns="90000" tIns="46800" rIns="90000" bIns="46800">
            <a:spAutoFit/>
          </a:bodyPr>
          <a:lstStyle/>
          <a:p>
            <a:r>
              <a:rPr lang="en-US"/>
              <a:t>n2</a:t>
            </a:r>
          </a:p>
        </p:txBody>
      </p:sp>
      <p:sp>
        <p:nvSpPr>
          <p:cNvPr id="215048" name="Text Box 9"/>
          <p:cNvSpPr txBox="1">
            <a:spLocks noChangeArrowheads="1"/>
          </p:cNvSpPr>
          <p:nvPr/>
        </p:nvSpPr>
        <p:spPr bwMode="auto">
          <a:xfrm>
            <a:off x="5219700" y="5661025"/>
            <a:ext cx="438238" cy="371513"/>
          </a:xfrm>
          <a:prstGeom prst="rect">
            <a:avLst/>
          </a:prstGeom>
          <a:noFill/>
          <a:ln w="9525" algn="ctr">
            <a:noFill/>
            <a:miter lim="800000"/>
            <a:headEnd/>
            <a:tailEnd/>
          </a:ln>
        </p:spPr>
        <p:txBody>
          <a:bodyPr wrap="none" lIns="90000" tIns="46800" rIns="90000" bIns="46800">
            <a:spAutoFit/>
          </a:bodyPr>
          <a:lstStyle/>
          <a:p>
            <a:r>
              <a:rPr lang="en-US" dirty="0">
                <a:solidFill>
                  <a:schemeClr val="bg1"/>
                </a:solidFill>
              </a:rPr>
              <a:t>n3</a:t>
            </a:r>
          </a:p>
        </p:txBody>
      </p:sp>
      <p:sp>
        <p:nvSpPr>
          <p:cNvPr id="215049" name="Line 10"/>
          <p:cNvSpPr>
            <a:spLocks noChangeShapeType="1"/>
          </p:cNvSpPr>
          <p:nvPr/>
        </p:nvSpPr>
        <p:spPr bwMode="auto">
          <a:xfrm flipV="1">
            <a:off x="4427538" y="4795838"/>
            <a:ext cx="504825" cy="504825"/>
          </a:xfrm>
          <a:prstGeom prst="line">
            <a:avLst/>
          </a:prstGeom>
          <a:noFill/>
          <a:ln w="9525">
            <a:solidFill>
              <a:schemeClr val="bg1"/>
            </a:solidFill>
            <a:round/>
            <a:headEnd/>
            <a:tailEnd/>
          </a:ln>
        </p:spPr>
        <p:txBody>
          <a:bodyPr wrap="none" lIns="90000" tIns="46800" rIns="90000" bIns="46800" anchor="ctr"/>
          <a:lstStyle/>
          <a:p>
            <a:endParaRPr lang="en-US"/>
          </a:p>
        </p:txBody>
      </p:sp>
      <p:sp>
        <p:nvSpPr>
          <p:cNvPr id="215050" name="Line 11"/>
          <p:cNvSpPr>
            <a:spLocks noChangeShapeType="1"/>
          </p:cNvSpPr>
          <p:nvPr/>
        </p:nvSpPr>
        <p:spPr bwMode="auto">
          <a:xfrm>
            <a:off x="4932363" y="4795838"/>
            <a:ext cx="0" cy="936625"/>
          </a:xfrm>
          <a:prstGeom prst="line">
            <a:avLst/>
          </a:prstGeom>
          <a:noFill/>
          <a:ln w="9525">
            <a:solidFill>
              <a:schemeClr val="bg1"/>
            </a:solidFill>
            <a:round/>
            <a:headEnd/>
            <a:tailEnd/>
          </a:ln>
        </p:spPr>
        <p:txBody>
          <a:bodyPr wrap="none" lIns="90000" tIns="46800" rIns="90000" bIns="46800" anchor="ctr"/>
          <a:lstStyle/>
          <a:p>
            <a:endParaRPr lang="en-US"/>
          </a:p>
        </p:txBody>
      </p:sp>
      <p:sp>
        <p:nvSpPr>
          <p:cNvPr id="215051" name="Line 12"/>
          <p:cNvSpPr>
            <a:spLocks noChangeShapeType="1"/>
          </p:cNvSpPr>
          <p:nvPr/>
        </p:nvSpPr>
        <p:spPr bwMode="auto">
          <a:xfrm flipH="1">
            <a:off x="323850" y="5300663"/>
            <a:ext cx="4103688" cy="0"/>
          </a:xfrm>
          <a:prstGeom prst="line">
            <a:avLst/>
          </a:prstGeom>
          <a:noFill/>
          <a:ln w="9525">
            <a:solidFill>
              <a:schemeClr val="bg1"/>
            </a:solidFill>
            <a:round/>
            <a:headEnd/>
            <a:tailEnd/>
          </a:ln>
        </p:spPr>
        <p:txBody>
          <a:bodyPr wrap="none" lIns="90000" tIns="46800" rIns="90000" bIns="46800" anchor="ctr"/>
          <a:lstStyle/>
          <a:p>
            <a:endParaRPr lang="en-US"/>
          </a:p>
        </p:txBody>
      </p:sp>
      <p:sp>
        <p:nvSpPr>
          <p:cNvPr id="215052" name="Text Box 13"/>
          <p:cNvSpPr txBox="1">
            <a:spLocks noChangeArrowheads="1"/>
          </p:cNvSpPr>
          <p:nvPr/>
        </p:nvSpPr>
        <p:spPr bwMode="auto">
          <a:xfrm>
            <a:off x="898525" y="5588000"/>
            <a:ext cx="2579850" cy="371513"/>
          </a:xfrm>
          <a:prstGeom prst="rect">
            <a:avLst/>
          </a:prstGeom>
          <a:noFill/>
          <a:ln w="9525" algn="ctr">
            <a:noFill/>
            <a:miter lim="800000"/>
            <a:headEnd/>
            <a:tailEnd/>
          </a:ln>
        </p:spPr>
        <p:txBody>
          <a:bodyPr wrap="none" lIns="90000" tIns="46800" rIns="90000" bIns="46800">
            <a:spAutoFit/>
          </a:bodyPr>
          <a:lstStyle/>
          <a:p>
            <a:r>
              <a:rPr lang="en-US" dirty="0">
                <a:solidFill>
                  <a:schemeClr val="bg1"/>
                </a:solidFill>
              </a:rPr>
              <a:t>Chunk Fits in L2 Cache</a:t>
            </a:r>
          </a:p>
        </p:txBody>
      </p:sp>
      <p:sp>
        <p:nvSpPr>
          <p:cNvPr id="215053" name="Oval 14"/>
          <p:cNvSpPr>
            <a:spLocks noChangeArrowheads="1"/>
          </p:cNvSpPr>
          <p:nvPr/>
        </p:nvSpPr>
        <p:spPr bwMode="auto">
          <a:xfrm>
            <a:off x="7019925" y="3933825"/>
            <a:ext cx="144463" cy="142875"/>
          </a:xfrm>
          <a:prstGeom prst="ellipse">
            <a:avLst/>
          </a:prstGeom>
          <a:solidFill>
            <a:schemeClr val="bg1"/>
          </a:solidFill>
          <a:ln w="9525" algn="ctr">
            <a:solidFill>
              <a:schemeClr val="bg1"/>
            </a:solidFill>
            <a:round/>
            <a:headEnd/>
            <a:tailEnd/>
          </a:ln>
        </p:spPr>
        <p:txBody>
          <a:bodyPr wrap="none" lIns="90000" tIns="46800" rIns="90000" bIns="46800" anchor="ctr"/>
          <a:lstStyle/>
          <a:p>
            <a:endParaRPr lang="en-US"/>
          </a:p>
        </p:txBody>
      </p:sp>
      <p:sp>
        <p:nvSpPr>
          <p:cNvPr id="215054" name="Line 15"/>
          <p:cNvSpPr>
            <a:spLocks noChangeShapeType="1"/>
          </p:cNvSpPr>
          <p:nvPr/>
        </p:nvSpPr>
        <p:spPr bwMode="auto">
          <a:xfrm flipV="1">
            <a:off x="7164388" y="3573463"/>
            <a:ext cx="287337" cy="360362"/>
          </a:xfrm>
          <a:prstGeom prst="line">
            <a:avLst/>
          </a:prstGeom>
          <a:noFill/>
          <a:ln w="9525">
            <a:solidFill>
              <a:schemeClr val="bg1"/>
            </a:solidFill>
            <a:round/>
            <a:headEnd/>
            <a:tailEnd type="triangle" w="med" len="med"/>
          </a:ln>
        </p:spPr>
        <p:txBody>
          <a:bodyPr wrap="none" lIns="90000" tIns="46800" rIns="90000" bIns="46800" anchor="ctr"/>
          <a:lstStyle/>
          <a:p>
            <a:endParaRPr lang="en-US"/>
          </a:p>
        </p:txBody>
      </p:sp>
      <p:sp>
        <p:nvSpPr>
          <p:cNvPr id="215055" name="Line 16"/>
          <p:cNvSpPr>
            <a:spLocks noChangeShapeType="1"/>
          </p:cNvSpPr>
          <p:nvPr/>
        </p:nvSpPr>
        <p:spPr bwMode="auto">
          <a:xfrm flipH="1">
            <a:off x="6732588" y="4076700"/>
            <a:ext cx="287337" cy="360363"/>
          </a:xfrm>
          <a:prstGeom prst="line">
            <a:avLst/>
          </a:prstGeom>
          <a:noFill/>
          <a:ln w="9525">
            <a:solidFill>
              <a:schemeClr val="bg1"/>
            </a:solidFill>
            <a:round/>
            <a:headEnd/>
            <a:tailEnd type="triangle" w="med" len="med"/>
          </a:ln>
        </p:spPr>
        <p:txBody>
          <a:bodyPr wrap="none" lIns="90000" tIns="46800" rIns="90000" bIns="46800" anchor="ctr"/>
          <a:lstStyle/>
          <a:p>
            <a:endParaRPr lang="en-US"/>
          </a:p>
        </p:txBody>
      </p:sp>
      <p:sp>
        <p:nvSpPr>
          <p:cNvPr id="215056" name="Line 17"/>
          <p:cNvSpPr>
            <a:spLocks noChangeShapeType="1"/>
          </p:cNvSpPr>
          <p:nvPr/>
        </p:nvSpPr>
        <p:spPr bwMode="auto">
          <a:xfrm flipH="1">
            <a:off x="6588125" y="4005263"/>
            <a:ext cx="431800" cy="0"/>
          </a:xfrm>
          <a:prstGeom prst="line">
            <a:avLst/>
          </a:prstGeom>
          <a:noFill/>
          <a:ln w="9525">
            <a:solidFill>
              <a:schemeClr val="bg1"/>
            </a:solidFill>
            <a:round/>
            <a:headEnd/>
            <a:tailEnd type="triangle" w="med" len="med"/>
          </a:ln>
        </p:spPr>
        <p:txBody>
          <a:bodyPr wrap="none" lIns="90000" tIns="46800" rIns="90000" bIns="46800" anchor="ctr"/>
          <a:lstStyle/>
          <a:p>
            <a:endParaRPr lang="en-US"/>
          </a:p>
        </p:txBody>
      </p:sp>
      <p:sp>
        <p:nvSpPr>
          <p:cNvPr id="215057" name="Line 18"/>
          <p:cNvSpPr>
            <a:spLocks noChangeShapeType="1"/>
          </p:cNvSpPr>
          <p:nvPr/>
        </p:nvSpPr>
        <p:spPr bwMode="auto">
          <a:xfrm>
            <a:off x="7164388" y="4005263"/>
            <a:ext cx="503237" cy="0"/>
          </a:xfrm>
          <a:prstGeom prst="line">
            <a:avLst/>
          </a:prstGeom>
          <a:noFill/>
          <a:ln w="9525">
            <a:solidFill>
              <a:schemeClr val="bg1"/>
            </a:solidFill>
            <a:round/>
            <a:headEnd/>
            <a:tailEnd type="triangle" w="med" len="med"/>
          </a:ln>
        </p:spPr>
        <p:txBody>
          <a:bodyPr wrap="none" lIns="90000" tIns="46800" rIns="90000" bIns="46800" anchor="ctr"/>
          <a:lstStyle/>
          <a:p>
            <a:endParaRPr lang="en-US"/>
          </a:p>
        </p:txBody>
      </p:sp>
      <p:sp>
        <p:nvSpPr>
          <p:cNvPr id="215058" name="Line 19"/>
          <p:cNvSpPr>
            <a:spLocks noChangeShapeType="1"/>
          </p:cNvSpPr>
          <p:nvPr/>
        </p:nvSpPr>
        <p:spPr bwMode="auto">
          <a:xfrm flipV="1">
            <a:off x="7092950" y="3429000"/>
            <a:ext cx="0" cy="504825"/>
          </a:xfrm>
          <a:prstGeom prst="line">
            <a:avLst/>
          </a:prstGeom>
          <a:noFill/>
          <a:ln w="9525">
            <a:solidFill>
              <a:schemeClr val="bg1"/>
            </a:solidFill>
            <a:round/>
            <a:headEnd/>
            <a:tailEnd type="triangle" w="med" len="med"/>
          </a:ln>
        </p:spPr>
        <p:txBody>
          <a:bodyPr wrap="none" lIns="90000" tIns="46800" rIns="90000" bIns="46800" anchor="ctr"/>
          <a:lstStyle/>
          <a:p>
            <a:endParaRPr lang="en-US"/>
          </a:p>
        </p:txBody>
      </p:sp>
      <p:sp>
        <p:nvSpPr>
          <p:cNvPr id="215059" name="Line 20"/>
          <p:cNvSpPr>
            <a:spLocks noChangeShapeType="1"/>
          </p:cNvSpPr>
          <p:nvPr/>
        </p:nvSpPr>
        <p:spPr bwMode="auto">
          <a:xfrm>
            <a:off x="7092950" y="4076700"/>
            <a:ext cx="0" cy="504825"/>
          </a:xfrm>
          <a:prstGeom prst="line">
            <a:avLst/>
          </a:prstGeom>
          <a:noFill/>
          <a:ln w="9525">
            <a:solidFill>
              <a:schemeClr val="bg1"/>
            </a:solidFill>
            <a:round/>
            <a:headEnd/>
            <a:tailEnd type="triangle" w="med" len="med"/>
          </a:ln>
        </p:spPr>
        <p:txBody>
          <a:bodyPr wrap="none" lIns="90000" tIns="46800" rIns="90000" bIns="46800" anchor="ctr"/>
          <a:lstStyle/>
          <a:p>
            <a:endParaRPr lang="en-US"/>
          </a:p>
        </p:txBody>
      </p:sp>
      <p:sp>
        <p:nvSpPr>
          <p:cNvPr id="215060" name="Text Box 21"/>
          <p:cNvSpPr txBox="1">
            <a:spLocks noChangeArrowheads="1"/>
          </p:cNvSpPr>
          <p:nvPr/>
        </p:nvSpPr>
        <p:spPr bwMode="auto">
          <a:xfrm>
            <a:off x="7543800" y="3736975"/>
            <a:ext cx="688307" cy="371513"/>
          </a:xfrm>
          <a:prstGeom prst="rect">
            <a:avLst/>
          </a:prstGeom>
          <a:noFill/>
          <a:ln w="9525" algn="ctr">
            <a:solidFill>
              <a:schemeClr val="bg1"/>
            </a:solidFill>
            <a:miter lim="800000"/>
            <a:headEnd/>
            <a:tailEnd/>
          </a:ln>
        </p:spPr>
        <p:txBody>
          <a:bodyPr wrap="none" lIns="90000" tIns="46800" rIns="90000" bIns="46800">
            <a:spAutoFit/>
          </a:bodyPr>
          <a:lstStyle/>
          <a:p>
            <a:r>
              <a:rPr lang="en-US" dirty="0">
                <a:solidFill>
                  <a:schemeClr val="bg1"/>
                </a:solidFill>
              </a:rPr>
              <a:t>i1 +1</a:t>
            </a:r>
          </a:p>
        </p:txBody>
      </p:sp>
      <p:sp>
        <p:nvSpPr>
          <p:cNvPr id="215061" name="Text Box 22"/>
          <p:cNvSpPr txBox="1">
            <a:spLocks noChangeArrowheads="1"/>
          </p:cNvSpPr>
          <p:nvPr/>
        </p:nvSpPr>
        <p:spPr bwMode="auto">
          <a:xfrm>
            <a:off x="5943600" y="3886200"/>
            <a:ext cx="630599" cy="371513"/>
          </a:xfrm>
          <a:prstGeom prst="rect">
            <a:avLst/>
          </a:prstGeom>
          <a:noFill/>
          <a:ln w="9525" algn="ctr">
            <a:solidFill>
              <a:schemeClr val="bg1"/>
            </a:solidFill>
            <a:miter lim="800000"/>
            <a:headEnd/>
            <a:tailEnd/>
          </a:ln>
        </p:spPr>
        <p:txBody>
          <a:bodyPr wrap="none" lIns="90000" tIns="46800" rIns="90000" bIns="46800">
            <a:spAutoFit/>
          </a:bodyPr>
          <a:lstStyle/>
          <a:p>
            <a:r>
              <a:rPr lang="en-US" dirty="0">
                <a:solidFill>
                  <a:schemeClr val="bg1"/>
                </a:solidFill>
              </a:rPr>
              <a:t>i1 -1</a:t>
            </a:r>
          </a:p>
        </p:txBody>
      </p:sp>
      <p:sp>
        <p:nvSpPr>
          <p:cNvPr id="215062" name="Text Box 23"/>
          <p:cNvSpPr txBox="1">
            <a:spLocks noChangeArrowheads="1"/>
          </p:cNvSpPr>
          <p:nvPr/>
        </p:nvSpPr>
        <p:spPr bwMode="auto">
          <a:xfrm>
            <a:off x="6629400" y="3048000"/>
            <a:ext cx="688307" cy="371513"/>
          </a:xfrm>
          <a:prstGeom prst="rect">
            <a:avLst/>
          </a:prstGeom>
          <a:noFill/>
          <a:ln w="9525" algn="ctr">
            <a:solidFill>
              <a:schemeClr val="bg1"/>
            </a:solidFill>
            <a:miter lim="800000"/>
            <a:headEnd/>
            <a:tailEnd/>
          </a:ln>
        </p:spPr>
        <p:txBody>
          <a:bodyPr wrap="none" lIns="90000" tIns="46800" rIns="90000" bIns="46800">
            <a:spAutoFit/>
          </a:bodyPr>
          <a:lstStyle/>
          <a:p>
            <a:r>
              <a:rPr lang="en-US" dirty="0">
                <a:solidFill>
                  <a:schemeClr val="bg1"/>
                </a:solidFill>
              </a:rPr>
              <a:t>i2 +1</a:t>
            </a:r>
          </a:p>
        </p:txBody>
      </p:sp>
      <p:sp>
        <p:nvSpPr>
          <p:cNvPr id="215063" name="Text Box 24"/>
          <p:cNvSpPr txBox="1">
            <a:spLocks noChangeArrowheads="1"/>
          </p:cNvSpPr>
          <p:nvPr/>
        </p:nvSpPr>
        <p:spPr bwMode="auto">
          <a:xfrm>
            <a:off x="6743700" y="4581525"/>
            <a:ext cx="694719" cy="371513"/>
          </a:xfrm>
          <a:prstGeom prst="rect">
            <a:avLst/>
          </a:prstGeom>
          <a:noFill/>
          <a:ln w="9525" algn="ctr">
            <a:solidFill>
              <a:schemeClr val="bg1"/>
            </a:solidFill>
            <a:miter lim="800000"/>
            <a:headEnd/>
            <a:tailEnd/>
          </a:ln>
        </p:spPr>
        <p:txBody>
          <a:bodyPr wrap="none" lIns="90000" tIns="46800" rIns="90000" bIns="46800">
            <a:spAutoFit/>
          </a:bodyPr>
          <a:lstStyle/>
          <a:p>
            <a:r>
              <a:rPr lang="en-US" dirty="0">
                <a:solidFill>
                  <a:schemeClr val="bg1"/>
                </a:solidFill>
              </a:rPr>
              <a:t>i2 - 1</a:t>
            </a:r>
          </a:p>
        </p:txBody>
      </p:sp>
      <p:sp>
        <p:nvSpPr>
          <p:cNvPr id="215064" name="Text Box 25"/>
          <p:cNvSpPr txBox="1">
            <a:spLocks noChangeArrowheads="1"/>
          </p:cNvSpPr>
          <p:nvPr/>
        </p:nvSpPr>
        <p:spPr bwMode="auto">
          <a:xfrm>
            <a:off x="7467600" y="3276600"/>
            <a:ext cx="752427" cy="371513"/>
          </a:xfrm>
          <a:prstGeom prst="rect">
            <a:avLst/>
          </a:prstGeom>
          <a:noFill/>
          <a:ln w="9525" algn="ctr">
            <a:solidFill>
              <a:schemeClr val="bg1"/>
            </a:solidFill>
            <a:miter lim="800000"/>
            <a:headEnd/>
            <a:tailEnd/>
          </a:ln>
        </p:spPr>
        <p:txBody>
          <a:bodyPr wrap="none" lIns="90000" tIns="46800" rIns="90000" bIns="46800">
            <a:spAutoFit/>
          </a:bodyPr>
          <a:lstStyle/>
          <a:p>
            <a:r>
              <a:rPr lang="en-US" dirty="0">
                <a:solidFill>
                  <a:schemeClr val="bg1"/>
                </a:solidFill>
              </a:rPr>
              <a:t>i3 + 1</a:t>
            </a:r>
          </a:p>
        </p:txBody>
      </p:sp>
      <p:sp>
        <p:nvSpPr>
          <p:cNvPr id="215065" name="Text Box 26"/>
          <p:cNvSpPr txBox="1">
            <a:spLocks noChangeArrowheads="1"/>
          </p:cNvSpPr>
          <p:nvPr/>
        </p:nvSpPr>
        <p:spPr bwMode="auto">
          <a:xfrm>
            <a:off x="6096000" y="4365625"/>
            <a:ext cx="694719" cy="371513"/>
          </a:xfrm>
          <a:prstGeom prst="rect">
            <a:avLst/>
          </a:prstGeom>
          <a:noFill/>
          <a:ln w="9525" algn="ctr">
            <a:solidFill>
              <a:schemeClr val="bg1"/>
            </a:solidFill>
            <a:miter lim="800000"/>
            <a:headEnd/>
            <a:tailEnd/>
          </a:ln>
        </p:spPr>
        <p:txBody>
          <a:bodyPr wrap="none" lIns="90000" tIns="46800" rIns="90000" bIns="46800">
            <a:spAutoFit/>
          </a:bodyPr>
          <a:lstStyle/>
          <a:p>
            <a:r>
              <a:rPr lang="en-US" dirty="0">
                <a:solidFill>
                  <a:schemeClr val="bg1"/>
                </a:solidFill>
              </a:rPr>
              <a:t>i3 - 1</a:t>
            </a:r>
          </a:p>
        </p:txBody>
      </p:sp>
      <p:sp>
        <p:nvSpPr>
          <p:cNvPr id="215066" name="Text Box 27"/>
          <p:cNvSpPr txBox="1">
            <a:spLocks noChangeArrowheads="1"/>
          </p:cNvSpPr>
          <p:nvPr/>
        </p:nvSpPr>
        <p:spPr bwMode="auto">
          <a:xfrm>
            <a:off x="5795963" y="1341438"/>
            <a:ext cx="2900451" cy="1202510"/>
          </a:xfrm>
          <a:prstGeom prst="rect">
            <a:avLst/>
          </a:prstGeom>
          <a:noFill/>
          <a:ln w="9525" algn="ctr">
            <a:noFill/>
            <a:miter lim="800000"/>
            <a:headEnd/>
            <a:tailEnd/>
          </a:ln>
        </p:spPr>
        <p:txBody>
          <a:bodyPr wrap="none" lIns="90000" tIns="46800" rIns="90000" bIns="46800">
            <a:spAutoFit/>
          </a:bodyPr>
          <a:lstStyle/>
          <a:p>
            <a:pPr algn="l"/>
            <a:r>
              <a:rPr lang="en-US" dirty="0">
                <a:solidFill>
                  <a:schemeClr val="bg1"/>
                </a:solidFill>
              </a:rPr>
              <a:t>Entire Cube does not fit in </a:t>
            </a:r>
          </a:p>
          <a:p>
            <a:pPr algn="l"/>
            <a:r>
              <a:rPr lang="en-US" dirty="0">
                <a:solidFill>
                  <a:schemeClr val="bg1"/>
                </a:solidFill>
              </a:rPr>
              <a:t>L2 Cache</a:t>
            </a:r>
          </a:p>
          <a:p>
            <a:pPr algn="l"/>
            <a:r>
              <a:rPr lang="en-US" dirty="0">
                <a:solidFill>
                  <a:schemeClr val="bg1"/>
                </a:solidFill>
              </a:rPr>
              <a:t>  256*256*256*3 arrays</a:t>
            </a:r>
          </a:p>
          <a:p>
            <a:pPr algn="l"/>
            <a:r>
              <a:rPr lang="en-US" dirty="0">
                <a:solidFill>
                  <a:schemeClr val="bg1"/>
                </a:solidFill>
              </a:rPr>
              <a:t> = 402 </a:t>
            </a:r>
            <a:r>
              <a:rPr lang="en-US" dirty="0" err="1">
                <a:solidFill>
                  <a:schemeClr val="bg1"/>
                </a:solidFill>
              </a:rPr>
              <a:t>MBytes</a:t>
            </a:r>
            <a:endParaRPr lang="en-US" dirty="0">
              <a:solidFill>
                <a:schemeClr val="bg1"/>
              </a:solidFill>
            </a:endParaRPr>
          </a:p>
        </p:txBody>
      </p:sp>
      <p:sp>
        <p:nvSpPr>
          <p:cNvPr id="215067" name="Text Box 28"/>
          <p:cNvSpPr txBox="1">
            <a:spLocks noChangeArrowheads="1"/>
          </p:cNvSpPr>
          <p:nvPr/>
        </p:nvSpPr>
        <p:spPr bwMode="auto">
          <a:xfrm>
            <a:off x="5795963" y="5084763"/>
            <a:ext cx="2733803" cy="1202510"/>
          </a:xfrm>
          <a:prstGeom prst="rect">
            <a:avLst/>
          </a:prstGeom>
          <a:noFill/>
          <a:ln w="9525" algn="ctr">
            <a:noFill/>
            <a:miter lim="800000"/>
            <a:headEnd/>
            <a:tailEnd/>
          </a:ln>
        </p:spPr>
        <p:txBody>
          <a:bodyPr wrap="none" lIns="90000" tIns="46800" rIns="90000" bIns="46800">
            <a:spAutoFit/>
          </a:bodyPr>
          <a:lstStyle/>
          <a:p>
            <a:pPr algn="l"/>
            <a:r>
              <a:rPr lang="en-US" dirty="0">
                <a:solidFill>
                  <a:schemeClr val="bg1"/>
                </a:solidFill>
              </a:rPr>
              <a:t>Take data in chunks that </a:t>
            </a:r>
          </a:p>
          <a:p>
            <a:pPr algn="l"/>
            <a:r>
              <a:rPr lang="en-US" dirty="0">
                <a:solidFill>
                  <a:schemeClr val="bg1"/>
                </a:solidFill>
              </a:rPr>
              <a:t>Fit in L2 Cache</a:t>
            </a:r>
          </a:p>
          <a:p>
            <a:pPr algn="l"/>
            <a:r>
              <a:rPr lang="en-US" dirty="0">
                <a:solidFill>
                  <a:schemeClr val="bg1"/>
                </a:solidFill>
              </a:rPr>
              <a:t>  256*16*32*3 arrays</a:t>
            </a:r>
          </a:p>
          <a:p>
            <a:pPr algn="l"/>
            <a:r>
              <a:rPr lang="en-US" dirty="0">
                <a:solidFill>
                  <a:schemeClr val="bg1"/>
                </a:solidFill>
              </a:rPr>
              <a:t> = 1 </a:t>
            </a:r>
            <a:r>
              <a:rPr lang="en-US" dirty="0" err="1">
                <a:solidFill>
                  <a:schemeClr val="bg1"/>
                </a:solidFill>
              </a:rPr>
              <a:t>MBytes</a:t>
            </a:r>
            <a:endParaRPr lang="en-US" dirty="0">
              <a:solidFill>
                <a:schemeClr val="bg1"/>
              </a:solidFill>
            </a:endParaRPr>
          </a:p>
        </p:txBody>
      </p:sp>
      <p:sp>
        <p:nvSpPr>
          <p:cNvPr id="29" name="Text Box 7"/>
          <p:cNvSpPr txBox="1">
            <a:spLocks noChangeArrowheads="1"/>
          </p:cNvSpPr>
          <p:nvPr/>
        </p:nvSpPr>
        <p:spPr bwMode="auto">
          <a:xfrm>
            <a:off x="457200" y="3962400"/>
            <a:ext cx="438238" cy="371513"/>
          </a:xfrm>
          <a:prstGeom prst="rect">
            <a:avLst/>
          </a:prstGeom>
          <a:noFill/>
          <a:ln w="9525" algn="ctr">
            <a:noFill/>
            <a:miter lim="800000"/>
            <a:headEnd/>
            <a:tailEnd/>
          </a:ln>
        </p:spPr>
        <p:txBody>
          <a:bodyPr wrap="none" lIns="90000" tIns="46800" rIns="90000" bIns="46800">
            <a:spAutoFit/>
          </a:bodyPr>
          <a:lstStyle/>
          <a:p>
            <a:r>
              <a:rPr lang="en-US" dirty="0" smtClean="0">
                <a:solidFill>
                  <a:schemeClr val="bg1"/>
                </a:solidFill>
              </a:rPr>
              <a:t>n2</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2"/>
          <p:cNvSpPr>
            <a:spLocks noGrp="1"/>
          </p:cNvSpPr>
          <p:nvPr>
            <p:ph type="dt" sz="quarter" idx="4294967295"/>
          </p:nvPr>
        </p:nvSpPr>
        <p:spPr>
          <a:xfrm>
            <a:off x="457200" y="6356350"/>
            <a:ext cx="2133600" cy="365125"/>
          </a:xfrm>
          <a:prstGeom prst="rect">
            <a:avLst/>
          </a:prstGeom>
        </p:spPr>
        <p:txBody>
          <a:bodyPr/>
          <a:lstStyle/>
          <a:p>
            <a:pPr>
              <a:defRPr/>
            </a:pPr>
            <a:fld id="{34FF3854-A160-41FB-9253-F4032046C180}" type="datetime1">
              <a:rPr lang="en-US"/>
              <a:pPr>
                <a:defRPr/>
              </a:pPr>
              <a:t>9/21/2009</a:t>
            </a:fld>
            <a:endParaRPr lang="en-US"/>
          </a:p>
        </p:txBody>
      </p:sp>
      <p:sp>
        <p:nvSpPr>
          <p:cNvPr id="6" name="Slide Number Placeholder 4"/>
          <p:cNvSpPr>
            <a:spLocks noGrp="1"/>
          </p:cNvSpPr>
          <p:nvPr>
            <p:ph type="sldNum" sz="quarter" idx="4294967295"/>
          </p:nvPr>
        </p:nvSpPr>
        <p:spPr>
          <a:xfrm>
            <a:off x="6553200" y="6356350"/>
            <a:ext cx="2133600" cy="365125"/>
          </a:xfrm>
          <a:prstGeom prst="rect">
            <a:avLst/>
          </a:prstGeom>
        </p:spPr>
        <p:txBody>
          <a:bodyPr/>
          <a:lstStyle/>
          <a:p>
            <a:pPr>
              <a:defRPr/>
            </a:pPr>
            <a:fld id="{9FC4F3F6-5406-43FB-9366-21AF371FC0D2}" type="slidenum">
              <a:rPr lang="en-US"/>
              <a:pPr>
                <a:defRPr/>
              </a:pPr>
              <a:t>56</a:t>
            </a:fld>
            <a:r>
              <a:rPr lang="en-US"/>
              <a:t> </a:t>
            </a:r>
          </a:p>
        </p:txBody>
      </p:sp>
      <p:sp>
        <p:nvSpPr>
          <p:cNvPr id="216068" name="Rectangle 2"/>
          <p:cNvSpPr>
            <a:spLocks noGrp="1" noChangeArrowheads="1"/>
          </p:cNvSpPr>
          <p:nvPr>
            <p:ph type="title"/>
          </p:nvPr>
        </p:nvSpPr>
        <p:spPr/>
        <p:txBody>
          <a:bodyPr/>
          <a:lstStyle/>
          <a:p>
            <a:pPr eaLnBrk="1" hangingPunct="1"/>
            <a:r>
              <a:rPr lang="en-US" smtClean="0"/>
              <a:t>Tiling for better Cache utilization</a:t>
            </a:r>
          </a:p>
        </p:txBody>
      </p:sp>
      <p:sp>
        <p:nvSpPr>
          <p:cNvPr id="216069" name="Rectangle 3"/>
          <p:cNvSpPr>
            <a:spLocks noChangeArrowheads="1"/>
          </p:cNvSpPr>
          <p:nvPr/>
        </p:nvSpPr>
        <p:spPr bwMode="auto">
          <a:xfrm>
            <a:off x="250825" y="1125538"/>
            <a:ext cx="8424863" cy="5492750"/>
          </a:xfrm>
          <a:prstGeom prst="rect">
            <a:avLst/>
          </a:prstGeom>
          <a:noFill/>
          <a:ln w="9525" algn="ctr">
            <a:noFill/>
            <a:miter lim="800000"/>
            <a:headEnd/>
            <a:tailEnd/>
          </a:ln>
        </p:spPr>
        <p:txBody>
          <a:bodyPr lIns="90000" tIns="46800" rIns="90000" bIns="46800">
            <a:spAutoFit/>
          </a:bodyPr>
          <a:lstStyle/>
          <a:p>
            <a:pPr algn="l">
              <a:spcBef>
                <a:spcPct val="50000"/>
              </a:spcBef>
            </a:pPr>
            <a:r>
              <a:rPr lang="pl-PL" sz="1200" b="1" dirty="0">
                <a:solidFill>
                  <a:schemeClr val="bg1"/>
                </a:solidFill>
                <a:latin typeface="Courier" pitchFamily="49" charset="0"/>
              </a:rPr>
              <a:t> do i3block=2,n3-1,BLOCK3</a:t>
            </a:r>
          </a:p>
          <a:p>
            <a:pPr algn="l">
              <a:spcBef>
                <a:spcPct val="50000"/>
              </a:spcBef>
            </a:pPr>
            <a:r>
              <a:rPr lang="pl-PL" sz="1200" b="1" dirty="0">
                <a:solidFill>
                  <a:schemeClr val="bg1"/>
                </a:solidFill>
                <a:latin typeface="Courier" pitchFamily="49" charset="0"/>
              </a:rPr>
              <a:t>      do i2block=2,n2-1,BLOCK2</a:t>
            </a:r>
          </a:p>
          <a:p>
            <a:pPr algn="l">
              <a:spcBef>
                <a:spcPct val="50000"/>
              </a:spcBef>
            </a:pPr>
            <a:r>
              <a:rPr lang="pl-PL" sz="1200" b="1" dirty="0">
                <a:solidFill>
                  <a:schemeClr val="bg1"/>
                </a:solidFill>
                <a:latin typeface="Courier" pitchFamily="49" charset="0"/>
              </a:rPr>
              <a:t>      do i3=i3block,min(n3-1,i3block+BLOCK3-1)</a:t>
            </a:r>
          </a:p>
          <a:p>
            <a:pPr algn="l">
              <a:spcBef>
                <a:spcPct val="50000"/>
              </a:spcBef>
            </a:pPr>
            <a:r>
              <a:rPr lang="pl-PL" sz="1200" b="1" dirty="0">
                <a:solidFill>
                  <a:schemeClr val="bg1"/>
                </a:solidFill>
                <a:latin typeface="Courier" pitchFamily="49" charset="0"/>
              </a:rPr>
              <a:t>         do i2=i2block,min(n2-1,i2block+BLOCK2-1)</a:t>
            </a:r>
          </a:p>
          <a:p>
            <a:pPr algn="l">
              <a:spcBef>
                <a:spcPct val="50000"/>
              </a:spcBef>
            </a:pPr>
            <a:r>
              <a:rPr lang="pl-PL" sz="1200" b="1" dirty="0">
                <a:solidFill>
                  <a:schemeClr val="bg1"/>
                </a:solidFill>
                <a:latin typeface="Courier" pitchFamily="49" charset="0"/>
              </a:rPr>
              <a:t>            do i1=1, n1</a:t>
            </a:r>
          </a:p>
          <a:p>
            <a:pPr algn="l">
              <a:spcBef>
                <a:spcPct val="50000"/>
              </a:spcBef>
            </a:pPr>
            <a:r>
              <a:rPr lang="pl-PL" sz="1200" b="1" dirty="0">
                <a:solidFill>
                  <a:schemeClr val="bg1"/>
                </a:solidFill>
                <a:latin typeface="Courier" pitchFamily="49" charset="0"/>
              </a:rPr>
              <a:t>               u1(i1) = u(i1,i2-1,i3) + u(i1,i2+1,i3)</a:t>
            </a:r>
          </a:p>
          <a:p>
            <a:pPr algn="l">
              <a:spcBef>
                <a:spcPct val="50000"/>
              </a:spcBef>
            </a:pPr>
            <a:r>
              <a:rPr lang="pl-PL" sz="1200" b="1" dirty="0">
                <a:solidFill>
                  <a:schemeClr val="bg1"/>
                </a:solidFill>
                <a:latin typeface="Courier" pitchFamily="49" charset="0"/>
              </a:rPr>
              <a:t>     &gt;                + u(i1,i2,i3-1) + u(i1,i2,i3+1)</a:t>
            </a:r>
          </a:p>
          <a:p>
            <a:pPr algn="l">
              <a:spcBef>
                <a:spcPct val="50000"/>
              </a:spcBef>
            </a:pPr>
            <a:r>
              <a:rPr lang="pl-PL" sz="1200" b="1" dirty="0">
                <a:solidFill>
                  <a:schemeClr val="bg1"/>
                </a:solidFill>
                <a:latin typeface="Courier" pitchFamily="49" charset="0"/>
              </a:rPr>
              <a:t>               u2(i1) = u(i1,i2-1,i3-1) + u(i1,i2+1,i3-1)</a:t>
            </a:r>
          </a:p>
          <a:p>
            <a:pPr algn="l">
              <a:spcBef>
                <a:spcPct val="50000"/>
              </a:spcBef>
            </a:pPr>
            <a:r>
              <a:rPr lang="pl-PL" sz="1200" b="1" dirty="0">
                <a:solidFill>
                  <a:schemeClr val="bg1"/>
                </a:solidFill>
                <a:latin typeface="Courier" pitchFamily="49" charset="0"/>
              </a:rPr>
              <a:t>     &gt;                + u(i1,i2-1,i3+1) + u(i1,i2+1,i3+1)</a:t>
            </a:r>
          </a:p>
          <a:p>
            <a:pPr algn="l">
              <a:spcBef>
                <a:spcPct val="50000"/>
              </a:spcBef>
            </a:pPr>
            <a:r>
              <a:rPr lang="pl-PL" sz="1200" b="1" dirty="0">
                <a:solidFill>
                  <a:schemeClr val="bg1"/>
                </a:solidFill>
                <a:latin typeface="Courier" pitchFamily="49" charset="0"/>
              </a:rPr>
              <a:t>            enddo</a:t>
            </a:r>
          </a:p>
          <a:p>
            <a:pPr algn="l">
              <a:spcBef>
                <a:spcPct val="50000"/>
              </a:spcBef>
            </a:pPr>
            <a:r>
              <a:rPr lang="pl-PL" sz="1200" b="1" dirty="0">
                <a:solidFill>
                  <a:schemeClr val="bg1"/>
                </a:solidFill>
                <a:latin typeface="Courier" pitchFamily="49" charset="0"/>
              </a:rPr>
              <a:t>            do i1=1, n1</a:t>
            </a:r>
          </a:p>
          <a:p>
            <a:pPr algn="l">
              <a:spcBef>
                <a:spcPct val="50000"/>
              </a:spcBef>
            </a:pPr>
            <a:r>
              <a:rPr lang="pl-PL" sz="1200" b="1" dirty="0">
                <a:solidFill>
                  <a:schemeClr val="bg1"/>
                </a:solidFill>
                <a:latin typeface="Courier" pitchFamily="49" charset="0"/>
              </a:rPr>
              <a:t>               r(i1,i2,i3) = v(i1,i2,i3)</a:t>
            </a:r>
          </a:p>
          <a:p>
            <a:pPr algn="l">
              <a:spcBef>
                <a:spcPct val="50000"/>
              </a:spcBef>
            </a:pPr>
            <a:r>
              <a:rPr lang="pl-PL" sz="1200" b="1" dirty="0">
                <a:solidFill>
                  <a:schemeClr val="bg1"/>
                </a:solidFill>
                <a:latin typeface="Courier" pitchFamily="49" charset="0"/>
              </a:rPr>
              <a:t>     &gt;                     - a(0) * u(i1,i2,i3)</a:t>
            </a:r>
          </a:p>
          <a:p>
            <a:pPr algn="l">
              <a:spcBef>
                <a:spcPct val="50000"/>
              </a:spcBef>
            </a:pPr>
            <a:r>
              <a:rPr lang="pl-PL" sz="1200" b="1" dirty="0">
                <a:solidFill>
                  <a:schemeClr val="bg1"/>
                </a:solidFill>
                <a:latin typeface="Courier" pitchFamily="49" charset="0"/>
              </a:rPr>
              <a:t>     &gt;                     - a(2) * ( u2(i1) + u1(i1-1) + u1(i1+1) )</a:t>
            </a:r>
          </a:p>
          <a:p>
            <a:pPr algn="l">
              <a:spcBef>
                <a:spcPct val="50000"/>
              </a:spcBef>
            </a:pPr>
            <a:r>
              <a:rPr lang="pl-PL" sz="1200" b="1" dirty="0">
                <a:solidFill>
                  <a:schemeClr val="bg1"/>
                </a:solidFill>
                <a:latin typeface="Courier" pitchFamily="49" charset="0"/>
              </a:rPr>
              <a:t>     &gt;                     - a(3) * ( u2(i1-1) + u2(i1+1) )</a:t>
            </a:r>
          </a:p>
          <a:p>
            <a:pPr algn="l">
              <a:spcBef>
                <a:spcPct val="50000"/>
              </a:spcBef>
            </a:pPr>
            <a:r>
              <a:rPr lang="pl-PL" sz="1200" b="1" dirty="0">
                <a:solidFill>
                  <a:schemeClr val="bg1"/>
                </a:solidFill>
                <a:latin typeface="Courier" pitchFamily="49" charset="0"/>
              </a:rPr>
              <a:t>            enddo</a:t>
            </a:r>
          </a:p>
          <a:p>
            <a:pPr algn="l">
              <a:spcBef>
                <a:spcPct val="50000"/>
              </a:spcBef>
            </a:pPr>
            <a:r>
              <a:rPr lang="pl-PL" sz="1200" b="1" dirty="0">
                <a:solidFill>
                  <a:schemeClr val="bg1"/>
                </a:solidFill>
                <a:latin typeface="Courier" pitchFamily="49" charset="0"/>
              </a:rPr>
              <a:t>         enddo</a:t>
            </a:r>
          </a:p>
          <a:p>
            <a:pPr algn="l">
              <a:spcBef>
                <a:spcPct val="50000"/>
              </a:spcBef>
            </a:pPr>
            <a:r>
              <a:rPr lang="pl-PL" sz="1200" b="1" dirty="0">
                <a:solidFill>
                  <a:schemeClr val="bg1"/>
                </a:solidFill>
                <a:latin typeface="Courier" pitchFamily="49" charset="0"/>
              </a:rPr>
              <a:t>      enddo</a:t>
            </a:r>
          </a:p>
          <a:p>
            <a:pPr algn="l">
              <a:spcBef>
                <a:spcPct val="50000"/>
              </a:spcBef>
            </a:pPr>
            <a:r>
              <a:rPr lang="pl-PL" sz="1200" b="1" dirty="0">
                <a:solidFill>
                  <a:schemeClr val="bg1"/>
                </a:solidFill>
                <a:latin typeface="Courier" pitchFamily="49" charset="0"/>
              </a:rPr>
              <a:t>      enddo</a:t>
            </a:r>
          </a:p>
          <a:p>
            <a:pPr algn="l">
              <a:spcBef>
                <a:spcPct val="50000"/>
              </a:spcBef>
            </a:pPr>
            <a:r>
              <a:rPr lang="pl-PL" sz="1200" b="1" dirty="0">
                <a:solidFill>
                  <a:schemeClr val="bg1"/>
                </a:solidFill>
                <a:latin typeface="Courier" pitchFamily="49" charset="0"/>
              </a:rPr>
              <a:t>      enddo</a:t>
            </a:r>
          </a:p>
        </p:txBody>
      </p:sp>
    </p:spTree>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2"/>
          <p:cNvSpPr>
            <a:spLocks noGrp="1"/>
          </p:cNvSpPr>
          <p:nvPr>
            <p:ph type="dt" sz="quarter" idx="4294967295"/>
          </p:nvPr>
        </p:nvSpPr>
        <p:spPr>
          <a:xfrm>
            <a:off x="457200" y="6356350"/>
            <a:ext cx="2133600" cy="365125"/>
          </a:xfrm>
          <a:prstGeom prst="rect">
            <a:avLst/>
          </a:prstGeom>
        </p:spPr>
        <p:txBody>
          <a:bodyPr/>
          <a:lstStyle/>
          <a:p>
            <a:pPr>
              <a:defRPr/>
            </a:pPr>
            <a:fld id="{05B55D7E-09BF-46A2-A7EB-48C4A3BB4661}" type="datetime1">
              <a:rPr lang="en-US"/>
              <a:pPr>
                <a:defRPr/>
              </a:pPr>
              <a:t>9/21/2009</a:t>
            </a:fld>
            <a:endParaRPr lang="en-US"/>
          </a:p>
        </p:txBody>
      </p:sp>
      <p:sp>
        <p:nvSpPr>
          <p:cNvPr id="6" name="Slide Number Placeholder 4"/>
          <p:cNvSpPr>
            <a:spLocks noGrp="1"/>
          </p:cNvSpPr>
          <p:nvPr>
            <p:ph type="sldNum" sz="quarter" idx="4294967295"/>
          </p:nvPr>
        </p:nvSpPr>
        <p:spPr>
          <a:xfrm>
            <a:off x="6553200" y="6356350"/>
            <a:ext cx="2133600" cy="365125"/>
          </a:xfrm>
          <a:prstGeom prst="rect">
            <a:avLst/>
          </a:prstGeom>
        </p:spPr>
        <p:txBody>
          <a:bodyPr/>
          <a:lstStyle/>
          <a:p>
            <a:pPr>
              <a:defRPr/>
            </a:pPr>
            <a:fld id="{FA63B989-52E7-4809-9A2A-F76B2C6D3343}" type="slidenum">
              <a:rPr lang="en-US"/>
              <a:pPr>
                <a:defRPr/>
              </a:pPr>
              <a:t>57</a:t>
            </a:fld>
            <a:r>
              <a:rPr lang="en-US"/>
              <a:t> </a:t>
            </a:r>
          </a:p>
        </p:txBody>
      </p:sp>
      <p:sp>
        <p:nvSpPr>
          <p:cNvPr id="217092" name="Rectangle 4"/>
          <p:cNvSpPr>
            <a:spLocks noGrp="1" noChangeArrowheads="1"/>
          </p:cNvSpPr>
          <p:nvPr>
            <p:ph type="title"/>
          </p:nvPr>
        </p:nvSpPr>
        <p:spPr/>
        <p:txBody>
          <a:bodyPr/>
          <a:lstStyle/>
          <a:p>
            <a:pPr eaLnBrk="1" hangingPunct="1"/>
            <a:endParaRPr lang="en-US" smtClean="0"/>
          </a:p>
        </p:txBody>
      </p:sp>
      <p:sp>
        <p:nvSpPr>
          <p:cNvPr id="217093" name="Rectangle 5"/>
          <p:cNvSpPr>
            <a:spLocks noChangeArrowheads="1"/>
          </p:cNvSpPr>
          <p:nvPr/>
        </p:nvSpPr>
        <p:spPr bwMode="auto">
          <a:xfrm>
            <a:off x="323850" y="404813"/>
            <a:ext cx="8281988" cy="6316662"/>
          </a:xfrm>
          <a:prstGeom prst="rect">
            <a:avLst/>
          </a:prstGeom>
          <a:noFill/>
          <a:ln w="9525" algn="ctr">
            <a:noFill/>
            <a:miter lim="800000"/>
            <a:headEnd/>
            <a:tailEnd/>
          </a:ln>
        </p:spPr>
        <p:txBody>
          <a:bodyPr lIns="90000" tIns="46800" rIns="90000" bIns="46800">
            <a:spAutoFit/>
          </a:bodyPr>
          <a:lstStyle/>
          <a:p>
            <a:pPr algn="l">
              <a:spcBef>
                <a:spcPct val="50000"/>
              </a:spcBef>
            </a:pPr>
            <a:r>
              <a:rPr lang="en-US" sz="1200" dirty="0">
                <a:solidFill>
                  <a:schemeClr val="bg1"/>
                </a:solidFill>
                <a:latin typeface="Courier" pitchFamily="49" charset="0"/>
              </a:rPr>
              <a:t>========================================================================</a:t>
            </a:r>
          </a:p>
          <a:p>
            <a:pPr algn="l">
              <a:spcBef>
                <a:spcPct val="50000"/>
              </a:spcBef>
            </a:pPr>
            <a:r>
              <a:rPr lang="en-US" sz="1200" b="1" dirty="0">
                <a:solidFill>
                  <a:schemeClr val="bg1"/>
                </a:solidFill>
                <a:latin typeface="Courier" pitchFamily="49" charset="0"/>
              </a:rPr>
              <a:t>USER / </a:t>
            </a:r>
            <a:r>
              <a:rPr lang="en-US" sz="1200" b="1" dirty="0" err="1">
                <a:solidFill>
                  <a:schemeClr val="bg1"/>
                </a:solidFill>
                <a:latin typeface="Courier" pitchFamily="49" charset="0"/>
              </a:rPr>
              <a:t>resid</a:t>
            </a:r>
            <a:r>
              <a:rPr lang="en-US" sz="1200" b="1" dirty="0">
                <a:solidFill>
                  <a:schemeClr val="bg1"/>
                </a:solidFill>
                <a:latin typeface="Courier" pitchFamily="49" charset="0"/>
              </a:rPr>
              <a:t>_</a:t>
            </a:r>
          </a:p>
          <a:p>
            <a:pPr algn="l">
              <a:spcBef>
                <a:spcPct val="50000"/>
              </a:spcBef>
            </a:pPr>
            <a:r>
              <a:rPr lang="en-US" sz="1200" b="1" dirty="0">
                <a:solidFill>
                  <a:schemeClr val="bg1"/>
                </a:solidFill>
                <a:latin typeface="Courier" pitchFamily="49" charset="0"/>
              </a:rPr>
              <a:t>------------------------------------------------------------------------</a:t>
            </a:r>
          </a:p>
          <a:p>
            <a:pPr algn="l">
              <a:spcBef>
                <a:spcPct val="50000"/>
              </a:spcBef>
            </a:pPr>
            <a:r>
              <a:rPr lang="en-US" sz="1200" b="1" dirty="0">
                <a:solidFill>
                  <a:schemeClr val="bg1"/>
                </a:solidFill>
                <a:latin typeface="Courier" pitchFamily="49" charset="0"/>
              </a:rPr>
              <a:t>  Time%                                         36.3%</a:t>
            </a:r>
          </a:p>
          <a:p>
            <a:pPr algn="l">
              <a:spcBef>
                <a:spcPct val="50000"/>
              </a:spcBef>
            </a:pPr>
            <a:r>
              <a:rPr lang="en-US" sz="1200" b="1" dirty="0">
                <a:solidFill>
                  <a:schemeClr val="bg1"/>
                </a:solidFill>
                <a:latin typeface="Courier" pitchFamily="49" charset="0"/>
              </a:rPr>
              <a:t>  Time                                       8.753226</a:t>
            </a:r>
          </a:p>
          <a:p>
            <a:pPr algn="l">
              <a:spcBef>
                <a:spcPct val="50000"/>
              </a:spcBef>
            </a:pPr>
            <a:r>
              <a:rPr lang="en-US" sz="1200" b="1" dirty="0">
                <a:solidFill>
                  <a:schemeClr val="bg1"/>
                </a:solidFill>
                <a:latin typeface="Courier" pitchFamily="49" charset="0"/>
              </a:rPr>
              <a:t>  </a:t>
            </a:r>
            <a:r>
              <a:rPr lang="en-US" sz="1200" b="1" dirty="0" err="1">
                <a:solidFill>
                  <a:schemeClr val="bg1"/>
                </a:solidFill>
                <a:latin typeface="Courier" pitchFamily="49" charset="0"/>
              </a:rPr>
              <a:t>Imb.Time</a:t>
            </a:r>
            <a:r>
              <a:rPr lang="en-US" sz="1200" b="1" dirty="0">
                <a:solidFill>
                  <a:schemeClr val="bg1"/>
                </a:solidFill>
                <a:latin typeface="Courier" pitchFamily="49" charset="0"/>
              </a:rPr>
              <a:t>                                   0.000596</a:t>
            </a:r>
          </a:p>
          <a:p>
            <a:pPr algn="l">
              <a:spcBef>
                <a:spcPct val="50000"/>
              </a:spcBef>
            </a:pPr>
            <a:r>
              <a:rPr lang="en-US" sz="1200" b="1" dirty="0">
                <a:solidFill>
                  <a:schemeClr val="bg1"/>
                </a:solidFill>
                <a:latin typeface="Courier" pitchFamily="49" charset="0"/>
              </a:rPr>
              <a:t>  </a:t>
            </a:r>
            <a:r>
              <a:rPr lang="en-US" sz="1200" b="1" dirty="0" err="1">
                <a:solidFill>
                  <a:schemeClr val="bg1"/>
                </a:solidFill>
                <a:latin typeface="Courier" pitchFamily="49" charset="0"/>
              </a:rPr>
              <a:t>Imb.Time</a:t>
            </a:r>
            <a:r>
              <a:rPr lang="en-US" sz="1200" b="1" dirty="0">
                <a:solidFill>
                  <a:schemeClr val="bg1"/>
                </a:solidFill>
                <a:latin typeface="Courier" pitchFamily="49" charset="0"/>
              </a:rPr>
              <a:t>%                                      0.0%</a:t>
            </a:r>
          </a:p>
          <a:p>
            <a:pPr algn="l">
              <a:spcBef>
                <a:spcPct val="50000"/>
              </a:spcBef>
            </a:pPr>
            <a:r>
              <a:rPr lang="en-US" sz="1200" b="1" dirty="0">
                <a:solidFill>
                  <a:schemeClr val="bg1"/>
                </a:solidFill>
                <a:latin typeface="Courier" pitchFamily="49" charset="0"/>
              </a:rPr>
              <a:t>  Calls                                           340</a:t>
            </a:r>
          </a:p>
          <a:p>
            <a:pPr algn="l">
              <a:spcBef>
                <a:spcPct val="50000"/>
              </a:spcBef>
            </a:pPr>
            <a:r>
              <a:rPr lang="en-US" sz="1200" b="1" dirty="0">
                <a:solidFill>
                  <a:schemeClr val="bg1"/>
                </a:solidFill>
                <a:latin typeface="Courier" pitchFamily="49" charset="0"/>
              </a:rPr>
              <a:t>  PAPI_L1_DCA             3861.533M/sec   33800955933 ops</a:t>
            </a:r>
          </a:p>
          <a:p>
            <a:pPr algn="l">
              <a:spcBef>
                <a:spcPct val="50000"/>
              </a:spcBef>
            </a:pPr>
            <a:r>
              <a:rPr lang="en-US" sz="1200" b="1" dirty="0">
                <a:solidFill>
                  <a:schemeClr val="bg1"/>
                </a:solidFill>
                <a:latin typeface="Courier" pitchFamily="49" charset="0"/>
              </a:rPr>
              <a:t>  DC_L2_REFILL_MOESI       116.399M/sec    1018867620 ops</a:t>
            </a:r>
          </a:p>
          <a:p>
            <a:pPr algn="l">
              <a:spcBef>
                <a:spcPct val="50000"/>
              </a:spcBef>
            </a:pPr>
            <a:r>
              <a:rPr lang="en-US" sz="1200" b="1" dirty="0">
                <a:solidFill>
                  <a:schemeClr val="bg1"/>
                </a:solidFill>
                <a:latin typeface="Courier" pitchFamily="49" charset="0"/>
              </a:rPr>
              <a:t>  DC_SYS_REFILL_MOESI        2.755M/sec      24114222 ops</a:t>
            </a:r>
          </a:p>
          <a:p>
            <a:pPr algn="l">
              <a:spcBef>
                <a:spcPct val="50000"/>
              </a:spcBef>
            </a:pPr>
            <a:r>
              <a:rPr lang="en-US" sz="1200" b="1" dirty="0">
                <a:solidFill>
                  <a:schemeClr val="bg1"/>
                </a:solidFill>
                <a:latin typeface="Courier" pitchFamily="49" charset="0"/>
              </a:rPr>
              <a:t>  BU_L2_REQ_DC             161.490M/sec    1413560527 </a:t>
            </a:r>
            <a:r>
              <a:rPr lang="en-US" sz="1200" b="1" dirty="0" err="1">
                <a:solidFill>
                  <a:schemeClr val="bg1"/>
                </a:solidFill>
                <a:latin typeface="Courier" pitchFamily="49" charset="0"/>
              </a:rPr>
              <a:t>req</a:t>
            </a:r>
            <a:endParaRPr lang="en-US" sz="1200" b="1" dirty="0">
              <a:solidFill>
                <a:schemeClr val="bg1"/>
              </a:solidFill>
              <a:latin typeface="Courier" pitchFamily="49" charset="0"/>
            </a:endParaRPr>
          </a:p>
          <a:p>
            <a:pPr algn="l">
              <a:spcBef>
                <a:spcPct val="50000"/>
              </a:spcBef>
            </a:pPr>
            <a:r>
              <a:rPr lang="en-US" sz="1200" b="1" dirty="0">
                <a:solidFill>
                  <a:schemeClr val="bg1"/>
                </a:solidFill>
                <a:latin typeface="Courier" pitchFamily="49" charset="0"/>
              </a:rPr>
              <a:t>  User time                  8.753 </a:t>
            </a:r>
            <a:r>
              <a:rPr lang="en-US" sz="1200" b="1" dirty="0" err="1">
                <a:solidFill>
                  <a:schemeClr val="bg1"/>
                </a:solidFill>
                <a:latin typeface="Courier" pitchFamily="49" charset="0"/>
              </a:rPr>
              <a:t>secs</a:t>
            </a:r>
            <a:r>
              <a:rPr lang="en-US" sz="1200" b="1" dirty="0">
                <a:solidFill>
                  <a:schemeClr val="bg1"/>
                </a:solidFill>
                <a:latin typeface="Courier" pitchFamily="49" charset="0"/>
              </a:rPr>
              <a:t>   22758444048 cycles</a:t>
            </a:r>
          </a:p>
          <a:p>
            <a:pPr algn="l">
              <a:spcBef>
                <a:spcPct val="50000"/>
              </a:spcBef>
            </a:pPr>
            <a:r>
              <a:rPr lang="en-US" sz="1200" b="1" dirty="0">
                <a:solidFill>
                  <a:schemeClr val="bg1"/>
                </a:solidFill>
                <a:latin typeface="Courier" pitchFamily="49" charset="0"/>
              </a:rPr>
              <a:t>  Utilization rate                             100.0%</a:t>
            </a:r>
          </a:p>
          <a:p>
            <a:pPr algn="l">
              <a:spcBef>
                <a:spcPct val="50000"/>
              </a:spcBef>
            </a:pPr>
            <a:r>
              <a:rPr lang="en-US" sz="1200" b="1" dirty="0">
                <a:solidFill>
                  <a:schemeClr val="bg1"/>
                </a:solidFill>
                <a:latin typeface="Courier" pitchFamily="49" charset="0"/>
              </a:rPr>
              <a:t>  L1 Data cache misses     119.154M/sec    1042981842 misses</a:t>
            </a:r>
          </a:p>
          <a:p>
            <a:pPr algn="l">
              <a:spcBef>
                <a:spcPct val="50000"/>
              </a:spcBef>
            </a:pPr>
            <a:r>
              <a:rPr lang="en-US" sz="1200" b="1" dirty="0">
                <a:solidFill>
                  <a:schemeClr val="bg1"/>
                </a:solidFill>
                <a:latin typeface="Courier" pitchFamily="49" charset="0"/>
              </a:rPr>
              <a:t>  LD &amp; ST per D1 miss                           32.41 ops/miss</a:t>
            </a:r>
          </a:p>
          <a:p>
            <a:pPr algn="l">
              <a:spcBef>
                <a:spcPct val="50000"/>
              </a:spcBef>
            </a:pPr>
            <a:r>
              <a:rPr lang="en-US" sz="1200" b="1" dirty="0">
                <a:solidFill>
                  <a:schemeClr val="bg1"/>
                </a:solidFill>
                <a:latin typeface="Courier" pitchFamily="49" charset="0"/>
              </a:rPr>
              <a:t>  D1 cache hit ratio                            96.9%</a:t>
            </a:r>
          </a:p>
          <a:p>
            <a:pPr algn="l">
              <a:spcBef>
                <a:spcPct val="50000"/>
              </a:spcBef>
            </a:pPr>
            <a:r>
              <a:rPr lang="en-US" sz="1200" b="1" dirty="0">
                <a:solidFill>
                  <a:schemeClr val="bg1"/>
                </a:solidFill>
                <a:latin typeface="Courier" pitchFamily="49" charset="0"/>
              </a:rPr>
              <a:t>  LD &amp; ST per D2 miss                         1401.70 ops/miss</a:t>
            </a:r>
          </a:p>
          <a:p>
            <a:pPr algn="l">
              <a:spcBef>
                <a:spcPct val="50000"/>
              </a:spcBef>
            </a:pPr>
            <a:r>
              <a:rPr lang="en-US" sz="1200" b="1" dirty="0">
                <a:solidFill>
                  <a:schemeClr val="bg1"/>
                </a:solidFill>
                <a:latin typeface="Courier" pitchFamily="49" charset="0"/>
              </a:rPr>
              <a:t>  D2 cache hit ratio                            98.3%</a:t>
            </a:r>
          </a:p>
          <a:p>
            <a:pPr algn="l">
              <a:spcBef>
                <a:spcPct val="50000"/>
              </a:spcBef>
            </a:pPr>
            <a:r>
              <a:rPr lang="en-US" sz="1200" b="1" dirty="0">
                <a:solidFill>
                  <a:schemeClr val="bg1"/>
                </a:solidFill>
                <a:latin typeface="Courier" pitchFamily="49" charset="0"/>
              </a:rPr>
              <a:t>  L2 cache hit ratio                            97.7%</a:t>
            </a:r>
          </a:p>
          <a:p>
            <a:pPr algn="l">
              <a:spcBef>
                <a:spcPct val="50000"/>
              </a:spcBef>
            </a:pPr>
            <a:r>
              <a:rPr lang="en-US" sz="1200" b="1" dirty="0">
                <a:solidFill>
                  <a:schemeClr val="bg1"/>
                </a:solidFill>
                <a:latin typeface="Courier" pitchFamily="49" charset="0"/>
              </a:rPr>
              <a:t>  Memory to D1 refill        2.755M/sec      24114222 lines</a:t>
            </a:r>
          </a:p>
          <a:p>
            <a:pPr algn="l">
              <a:spcBef>
                <a:spcPct val="50000"/>
              </a:spcBef>
            </a:pPr>
            <a:r>
              <a:rPr lang="en-US" sz="1200" b="1" dirty="0">
                <a:solidFill>
                  <a:schemeClr val="bg1"/>
                </a:solidFill>
                <a:latin typeface="Courier" pitchFamily="49" charset="0"/>
              </a:rPr>
              <a:t>  Memory to D1 bandwidth   168.145MB/sec   1543310208 bytes</a:t>
            </a:r>
          </a:p>
          <a:p>
            <a:pPr algn="l">
              <a:spcBef>
                <a:spcPct val="50000"/>
              </a:spcBef>
            </a:pPr>
            <a:r>
              <a:rPr lang="en-US" sz="1200" b="1" dirty="0">
                <a:solidFill>
                  <a:schemeClr val="bg1"/>
                </a:solidFill>
                <a:latin typeface="Courier" pitchFamily="49" charset="0"/>
              </a:rPr>
              <a:t>  L2 to </a:t>
            </a:r>
            <a:r>
              <a:rPr lang="en-US" sz="1200" b="1" dirty="0" err="1">
                <a:solidFill>
                  <a:schemeClr val="bg1"/>
                </a:solidFill>
                <a:latin typeface="Courier" pitchFamily="49" charset="0"/>
              </a:rPr>
              <a:t>Dcache</a:t>
            </a:r>
            <a:r>
              <a:rPr lang="en-US" sz="1200" b="1" dirty="0">
                <a:solidFill>
                  <a:schemeClr val="bg1"/>
                </a:solidFill>
                <a:latin typeface="Courier" pitchFamily="49" charset="0"/>
              </a:rPr>
              <a:t> bandwidth  7104.420MB/sec  65207527680 bytes</a:t>
            </a:r>
          </a:p>
        </p:txBody>
      </p:sp>
    </p:spTree>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2"/>
          <p:cNvSpPr>
            <a:spLocks noGrp="1"/>
          </p:cNvSpPr>
          <p:nvPr>
            <p:ph type="dt" sz="quarter" idx="4294967295"/>
          </p:nvPr>
        </p:nvSpPr>
        <p:spPr>
          <a:xfrm>
            <a:off x="457200" y="6356350"/>
            <a:ext cx="2133600" cy="365125"/>
          </a:xfrm>
          <a:prstGeom prst="rect">
            <a:avLst/>
          </a:prstGeom>
        </p:spPr>
        <p:txBody>
          <a:bodyPr/>
          <a:lstStyle/>
          <a:p>
            <a:pPr>
              <a:defRPr/>
            </a:pPr>
            <a:fld id="{0D62B2FF-266A-4545-A9F0-D37542FE5A64}" type="datetime1">
              <a:rPr lang="en-US"/>
              <a:pPr>
                <a:defRPr/>
              </a:pPr>
              <a:t>9/21/2009</a:t>
            </a:fld>
            <a:endParaRPr lang="en-US"/>
          </a:p>
        </p:txBody>
      </p:sp>
      <p:sp>
        <p:nvSpPr>
          <p:cNvPr id="6" name="Slide Number Placeholder 4"/>
          <p:cNvSpPr>
            <a:spLocks noGrp="1"/>
          </p:cNvSpPr>
          <p:nvPr>
            <p:ph type="sldNum" sz="quarter" idx="4294967295"/>
          </p:nvPr>
        </p:nvSpPr>
        <p:spPr>
          <a:xfrm>
            <a:off x="6553200" y="6356350"/>
            <a:ext cx="2133600" cy="365125"/>
          </a:xfrm>
          <a:prstGeom prst="rect">
            <a:avLst/>
          </a:prstGeom>
        </p:spPr>
        <p:txBody>
          <a:bodyPr/>
          <a:lstStyle/>
          <a:p>
            <a:pPr>
              <a:defRPr/>
            </a:pPr>
            <a:fld id="{E4218081-AD86-4A15-ABF8-A9B916AC6EBB}" type="slidenum">
              <a:rPr lang="en-US"/>
              <a:pPr>
                <a:defRPr/>
              </a:pPr>
              <a:t>58</a:t>
            </a:fld>
            <a:r>
              <a:rPr lang="en-US"/>
              <a:t> </a:t>
            </a:r>
          </a:p>
        </p:txBody>
      </p:sp>
      <p:sp>
        <p:nvSpPr>
          <p:cNvPr id="218116" name="Rectangle 2"/>
          <p:cNvSpPr>
            <a:spLocks noGrp="1" noChangeArrowheads="1"/>
          </p:cNvSpPr>
          <p:nvPr>
            <p:ph type="title"/>
          </p:nvPr>
        </p:nvSpPr>
        <p:spPr/>
        <p:txBody>
          <a:bodyPr/>
          <a:lstStyle/>
          <a:p>
            <a:pPr eaLnBrk="1" hangingPunct="1"/>
            <a:endParaRPr lang="en-US" smtClean="0"/>
          </a:p>
        </p:txBody>
      </p:sp>
      <p:sp>
        <p:nvSpPr>
          <p:cNvPr id="218117" name="Rectangle 3"/>
          <p:cNvSpPr>
            <a:spLocks noChangeArrowheads="1"/>
          </p:cNvSpPr>
          <p:nvPr/>
        </p:nvSpPr>
        <p:spPr bwMode="auto">
          <a:xfrm>
            <a:off x="323850" y="1773238"/>
            <a:ext cx="7993063" cy="4403386"/>
          </a:xfrm>
          <a:prstGeom prst="rect">
            <a:avLst/>
          </a:prstGeom>
          <a:noFill/>
          <a:ln w="9525" algn="ctr">
            <a:noFill/>
            <a:miter lim="800000"/>
            <a:headEnd/>
            <a:tailEnd/>
          </a:ln>
        </p:spPr>
        <p:txBody>
          <a:bodyPr lIns="90000" tIns="46800" rIns="90000" bIns="46800">
            <a:spAutoFit/>
          </a:bodyPr>
          <a:lstStyle/>
          <a:p>
            <a:pPr algn="l"/>
            <a:r>
              <a:rPr lang="pl-PL" sz="1200" dirty="0">
                <a:solidFill>
                  <a:schemeClr val="bg1"/>
                </a:solidFill>
                <a:latin typeface="Courier" pitchFamily="49" charset="0"/>
              </a:rPr>
              <a:t> </a:t>
            </a:r>
            <a:r>
              <a:rPr lang="en-US" sz="1200" dirty="0">
                <a:solidFill>
                  <a:schemeClr val="bg1"/>
                </a:solidFill>
                <a:latin typeface="Courier" pitchFamily="49" charset="0"/>
              </a:rPr>
              <a:t>      </a:t>
            </a:r>
            <a:r>
              <a:rPr lang="pl-PL" sz="1400" b="1" dirty="0">
                <a:solidFill>
                  <a:schemeClr val="bg1"/>
                </a:solidFill>
                <a:latin typeface="Courier New" pitchFamily="49" charset="0"/>
              </a:rPr>
              <a:t>do i3block=2,n3-1,BLOCK3</a:t>
            </a:r>
          </a:p>
          <a:p>
            <a:pPr algn="l"/>
            <a:r>
              <a:rPr lang="pl-PL" sz="1400" b="1" dirty="0">
                <a:solidFill>
                  <a:schemeClr val="bg1"/>
                </a:solidFill>
                <a:latin typeface="Courier New" pitchFamily="49" charset="0"/>
              </a:rPr>
              <a:t>      do i2block=2,n2-1,BLOCK2</a:t>
            </a:r>
          </a:p>
          <a:p>
            <a:pPr algn="l"/>
            <a:r>
              <a:rPr lang="pl-PL" sz="1400" b="1" dirty="0">
                <a:solidFill>
                  <a:schemeClr val="bg1"/>
                </a:solidFill>
                <a:latin typeface="Courier New" pitchFamily="49" charset="0"/>
              </a:rPr>
              <a:t>      do i3=i3block,min(n3-1,i3block+BLOCK3-1)</a:t>
            </a:r>
          </a:p>
          <a:p>
            <a:pPr algn="l"/>
            <a:r>
              <a:rPr lang="pl-PL" sz="1400" b="1" dirty="0">
                <a:solidFill>
                  <a:schemeClr val="bg1"/>
                </a:solidFill>
                <a:latin typeface="Courier New" pitchFamily="49" charset="0"/>
              </a:rPr>
              <a:t>         do i2=i2block,min(n2-1,i2block+BLOCK2-1)</a:t>
            </a:r>
          </a:p>
          <a:p>
            <a:pPr algn="l"/>
            <a:r>
              <a:rPr lang="pl-PL" sz="1400" b="1" dirty="0">
                <a:solidFill>
                  <a:schemeClr val="bg1"/>
                </a:solidFill>
                <a:latin typeface="Courier New" pitchFamily="49" charset="0"/>
              </a:rPr>
              <a:t>            do i1=1,n1</a:t>
            </a:r>
          </a:p>
          <a:p>
            <a:pPr algn="l"/>
            <a:r>
              <a:rPr lang="pl-PL" sz="1400" b="1" dirty="0">
                <a:solidFill>
                  <a:schemeClr val="bg1"/>
                </a:solidFill>
                <a:latin typeface="Courier New" pitchFamily="49" charset="0"/>
              </a:rPr>
              <a:t>               u1(i1) = u(i1,i2-1,i3) + u(i1,i2+1,i3)</a:t>
            </a:r>
          </a:p>
          <a:p>
            <a:pPr algn="l"/>
            <a:r>
              <a:rPr lang="pl-PL" sz="1400" b="1" dirty="0">
                <a:solidFill>
                  <a:schemeClr val="bg1"/>
                </a:solidFill>
                <a:latin typeface="Courier New" pitchFamily="49" charset="0"/>
              </a:rPr>
              <a:t>     &gt;                + u(i1,i2,i3-1) + u(i1,i2,i3+1)</a:t>
            </a:r>
          </a:p>
          <a:p>
            <a:pPr algn="l"/>
            <a:r>
              <a:rPr lang="pl-PL" sz="1400" b="1" dirty="0">
                <a:solidFill>
                  <a:schemeClr val="bg1"/>
                </a:solidFill>
                <a:latin typeface="Courier New" pitchFamily="49" charset="0"/>
              </a:rPr>
              <a:t>               u2(i1) = u(i1,i2-1,i3-1) + u(i1,i2+1,i3-1)</a:t>
            </a:r>
          </a:p>
          <a:p>
            <a:pPr algn="l"/>
            <a:r>
              <a:rPr lang="pl-PL" sz="1400" b="1" dirty="0">
                <a:solidFill>
                  <a:schemeClr val="bg1"/>
                </a:solidFill>
                <a:latin typeface="Courier New" pitchFamily="49" charset="0"/>
              </a:rPr>
              <a:t>     &gt;                + u(i1,i2-1,i3+1) + u(i1,i2+1,i3+1)</a:t>
            </a:r>
          </a:p>
          <a:p>
            <a:pPr algn="l"/>
            <a:r>
              <a:rPr lang="pl-PL" sz="1400" b="1" dirty="0">
                <a:solidFill>
                  <a:schemeClr val="bg1"/>
                </a:solidFill>
                <a:latin typeface="Courier New" pitchFamily="49" charset="0"/>
              </a:rPr>
              <a:t>            enddo</a:t>
            </a:r>
          </a:p>
          <a:p>
            <a:pPr algn="l"/>
            <a:r>
              <a:rPr lang="pl-PL" sz="1400" b="1" dirty="0">
                <a:solidFill>
                  <a:schemeClr val="bg1"/>
                </a:solidFill>
                <a:latin typeface="Courier New" pitchFamily="49" charset="0"/>
              </a:rPr>
              <a:t>            do i1=2,n1-1</a:t>
            </a:r>
          </a:p>
          <a:p>
            <a:pPr algn="l"/>
            <a:r>
              <a:rPr lang="pl-PL" sz="1400" b="1" dirty="0">
                <a:solidFill>
                  <a:schemeClr val="bg1"/>
                </a:solidFill>
                <a:latin typeface="Courier New" pitchFamily="49" charset="0"/>
              </a:rPr>
              <a:t>               r(i1,i2,i3) = v(i1,i2,i3)</a:t>
            </a:r>
          </a:p>
          <a:p>
            <a:pPr algn="l"/>
            <a:r>
              <a:rPr lang="pl-PL" sz="1400" b="1" dirty="0">
                <a:solidFill>
                  <a:schemeClr val="bg1"/>
                </a:solidFill>
                <a:latin typeface="Courier New" pitchFamily="49" charset="0"/>
              </a:rPr>
              <a:t>     &gt;                     - a(0) * u(i1,i2,i3)</a:t>
            </a:r>
          </a:p>
          <a:p>
            <a:pPr algn="l"/>
            <a:r>
              <a:rPr lang="pl-PL" sz="1400" b="1" dirty="0">
                <a:solidFill>
                  <a:schemeClr val="bg1"/>
                </a:solidFill>
                <a:latin typeface="Courier New" pitchFamily="49" charset="0"/>
              </a:rPr>
              <a:t>     &gt;                     - a(2) * ( u2(i1) + u1(i1-1) + u1(i1+1) )</a:t>
            </a:r>
          </a:p>
          <a:p>
            <a:pPr algn="l"/>
            <a:r>
              <a:rPr lang="pl-PL" sz="1400" b="1" dirty="0">
                <a:solidFill>
                  <a:schemeClr val="bg1"/>
                </a:solidFill>
                <a:latin typeface="Courier New" pitchFamily="49" charset="0"/>
              </a:rPr>
              <a:t>     &gt;                     - a(3) * ( u2(i1-1) + u2(i1+1) )</a:t>
            </a:r>
          </a:p>
          <a:p>
            <a:pPr algn="l"/>
            <a:r>
              <a:rPr lang="pl-PL" sz="1400" b="1" dirty="0">
                <a:solidFill>
                  <a:schemeClr val="bg1"/>
                </a:solidFill>
                <a:latin typeface="Courier New" pitchFamily="49" charset="0"/>
              </a:rPr>
              <a:t>            enddo</a:t>
            </a:r>
          </a:p>
          <a:p>
            <a:pPr algn="l"/>
            <a:r>
              <a:rPr lang="pl-PL" sz="1400" b="1" dirty="0">
                <a:solidFill>
                  <a:schemeClr val="bg1"/>
                </a:solidFill>
                <a:latin typeface="Courier New" pitchFamily="49" charset="0"/>
              </a:rPr>
              <a:t>         enddo</a:t>
            </a:r>
          </a:p>
          <a:p>
            <a:pPr algn="l"/>
            <a:r>
              <a:rPr lang="pl-PL" sz="1400" b="1" dirty="0">
                <a:solidFill>
                  <a:schemeClr val="bg1"/>
                </a:solidFill>
                <a:latin typeface="Courier New" pitchFamily="49" charset="0"/>
              </a:rPr>
              <a:t>      enddo</a:t>
            </a:r>
          </a:p>
          <a:p>
            <a:pPr algn="l"/>
            <a:r>
              <a:rPr lang="pl-PL" sz="1400" b="1" dirty="0">
                <a:solidFill>
                  <a:schemeClr val="bg1"/>
                </a:solidFill>
                <a:latin typeface="Courier New" pitchFamily="49" charset="0"/>
              </a:rPr>
              <a:t>      enddo</a:t>
            </a:r>
          </a:p>
          <a:p>
            <a:pPr algn="l"/>
            <a:r>
              <a:rPr lang="pl-PL" sz="1400" b="1" dirty="0">
                <a:solidFill>
                  <a:schemeClr val="bg1"/>
                </a:solidFill>
                <a:latin typeface="Courier New" pitchFamily="49" charset="0"/>
              </a:rPr>
              <a:t>      enddo</a:t>
            </a:r>
          </a:p>
        </p:txBody>
      </p:sp>
    </p:spTree>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2"/>
          <p:cNvSpPr>
            <a:spLocks noGrp="1"/>
          </p:cNvSpPr>
          <p:nvPr>
            <p:ph type="dt" sz="quarter" idx="4294967295"/>
          </p:nvPr>
        </p:nvSpPr>
        <p:spPr>
          <a:xfrm>
            <a:off x="457200" y="6356350"/>
            <a:ext cx="2133600" cy="365125"/>
          </a:xfrm>
          <a:prstGeom prst="rect">
            <a:avLst/>
          </a:prstGeom>
        </p:spPr>
        <p:txBody>
          <a:bodyPr/>
          <a:lstStyle/>
          <a:p>
            <a:pPr>
              <a:defRPr/>
            </a:pPr>
            <a:fld id="{C89BE644-2FE4-4B92-BC83-4BBE9B6C89FB}" type="datetime1">
              <a:rPr lang="en-US"/>
              <a:pPr>
                <a:defRPr/>
              </a:pPr>
              <a:t>9/21/2009</a:t>
            </a:fld>
            <a:endParaRPr lang="en-US"/>
          </a:p>
        </p:txBody>
      </p:sp>
      <p:sp>
        <p:nvSpPr>
          <p:cNvPr id="6" name="Slide Number Placeholder 4"/>
          <p:cNvSpPr>
            <a:spLocks noGrp="1"/>
          </p:cNvSpPr>
          <p:nvPr>
            <p:ph type="sldNum" sz="quarter" idx="4294967295"/>
          </p:nvPr>
        </p:nvSpPr>
        <p:spPr>
          <a:xfrm>
            <a:off x="6553200" y="6356350"/>
            <a:ext cx="2133600" cy="365125"/>
          </a:xfrm>
          <a:prstGeom prst="rect">
            <a:avLst/>
          </a:prstGeom>
        </p:spPr>
        <p:txBody>
          <a:bodyPr/>
          <a:lstStyle/>
          <a:p>
            <a:pPr>
              <a:defRPr/>
            </a:pPr>
            <a:fld id="{5F8A78F9-8E67-49F5-B924-7C0E5AEACEAE}" type="slidenum">
              <a:rPr lang="en-US"/>
              <a:pPr>
                <a:defRPr/>
              </a:pPr>
              <a:t>59</a:t>
            </a:fld>
            <a:r>
              <a:rPr lang="en-US"/>
              <a:t> </a:t>
            </a:r>
          </a:p>
        </p:txBody>
      </p:sp>
      <p:sp>
        <p:nvSpPr>
          <p:cNvPr id="219140" name="Rectangle 2"/>
          <p:cNvSpPr>
            <a:spLocks noGrp="1" noChangeArrowheads="1"/>
          </p:cNvSpPr>
          <p:nvPr>
            <p:ph type="title"/>
          </p:nvPr>
        </p:nvSpPr>
        <p:spPr/>
        <p:txBody>
          <a:bodyPr/>
          <a:lstStyle/>
          <a:p>
            <a:pPr eaLnBrk="1" hangingPunct="1"/>
            <a:endParaRPr lang="en-US" smtClean="0"/>
          </a:p>
        </p:txBody>
      </p:sp>
      <p:sp>
        <p:nvSpPr>
          <p:cNvPr id="219141" name="Rectangle 3"/>
          <p:cNvSpPr>
            <a:spLocks noChangeArrowheads="1"/>
          </p:cNvSpPr>
          <p:nvPr/>
        </p:nvSpPr>
        <p:spPr bwMode="auto">
          <a:xfrm>
            <a:off x="250825" y="1196975"/>
            <a:ext cx="8064500" cy="5265160"/>
          </a:xfrm>
          <a:prstGeom prst="rect">
            <a:avLst/>
          </a:prstGeom>
          <a:noFill/>
          <a:ln w="9525" algn="ctr">
            <a:noFill/>
            <a:miter lim="800000"/>
            <a:headEnd/>
            <a:tailEnd/>
          </a:ln>
        </p:spPr>
        <p:txBody>
          <a:bodyPr lIns="90000" tIns="46800" rIns="90000" bIns="46800">
            <a:spAutoFit/>
          </a:bodyPr>
          <a:lstStyle/>
          <a:p>
            <a:pPr algn="l"/>
            <a:r>
              <a:rPr lang="pl-PL" sz="1200" dirty="0">
                <a:solidFill>
                  <a:schemeClr val="bg1"/>
                </a:solidFill>
                <a:latin typeface="Courier" pitchFamily="49" charset="0"/>
              </a:rPr>
              <a:t> </a:t>
            </a:r>
            <a:r>
              <a:rPr lang="en-US" sz="1200" dirty="0">
                <a:solidFill>
                  <a:schemeClr val="bg1"/>
                </a:solidFill>
                <a:latin typeface="Courier" pitchFamily="49" charset="0"/>
              </a:rPr>
              <a:t>     </a:t>
            </a:r>
            <a:r>
              <a:rPr lang="pl-PL" sz="1400" b="1" dirty="0">
                <a:solidFill>
                  <a:schemeClr val="bg1"/>
                </a:solidFill>
                <a:latin typeface="Courier New" pitchFamily="49" charset="0"/>
              </a:rPr>
              <a:t>do i3block=2,n3-1,BLOCK3</a:t>
            </a:r>
          </a:p>
          <a:p>
            <a:pPr algn="l"/>
            <a:r>
              <a:rPr lang="pl-PL" sz="1400" b="1" dirty="0">
                <a:solidFill>
                  <a:schemeClr val="bg1"/>
                </a:solidFill>
                <a:latin typeface="Courier New" pitchFamily="49" charset="0"/>
              </a:rPr>
              <a:t>      do i2block=2,n2-1,BLOCK2</a:t>
            </a:r>
          </a:p>
          <a:p>
            <a:pPr algn="l"/>
            <a:r>
              <a:rPr lang="pl-PL" sz="1400" b="1" dirty="0">
                <a:solidFill>
                  <a:schemeClr val="bg1"/>
                </a:solidFill>
                <a:latin typeface="Courier New" pitchFamily="49" charset="0"/>
              </a:rPr>
              <a:t>      do i3=i3block,min(n3-1,i3block+BLOCK3-1)</a:t>
            </a:r>
          </a:p>
          <a:p>
            <a:pPr algn="l"/>
            <a:r>
              <a:rPr lang="pl-PL" sz="1400" b="1" dirty="0">
                <a:solidFill>
                  <a:schemeClr val="bg1"/>
                </a:solidFill>
                <a:latin typeface="Courier New" pitchFamily="49" charset="0"/>
              </a:rPr>
              <a:t>         do i2=i2block,min(n2-1,i2block+BLOCK2-1)</a:t>
            </a:r>
          </a:p>
          <a:p>
            <a:pPr algn="l"/>
            <a:r>
              <a:rPr lang="pl-PL" sz="1400" b="1" dirty="0">
                <a:solidFill>
                  <a:schemeClr val="bg1"/>
                </a:solidFill>
                <a:latin typeface="Courier New" pitchFamily="49" charset="0"/>
              </a:rPr>
              <a:t>            do i1=2,n1-1</a:t>
            </a:r>
          </a:p>
          <a:p>
            <a:pPr algn="l"/>
            <a:r>
              <a:rPr lang="pl-PL" sz="1400" b="1" dirty="0">
                <a:solidFill>
                  <a:schemeClr val="bg1"/>
                </a:solidFill>
                <a:latin typeface="Courier New" pitchFamily="49" charset="0"/>
              </a:rPr>
              <a:t>               u21 = u(i1,i2-1,i3-1) + u(i1,i2+1,i3-1)</a:t>
            </a:r>
          </a:p>
          <a:p>
            <a:pPr algn="l"/>
            <a:r>
              <a:rPr lang="pl-PL" sz="1400" b="1" dirty="0">
                <a:solidFill>
                  <a:schemeClr val="bg1"/>
                </a:solidFill>
                <a:latin typeface="Courier New" pitchFamily="49" charset="0"/>
              </a:rPr>
              <a:t>     &gt;                + u(i1,i2-1,i3+1) + u(i1,i2+1,i3+1)</a:t>
            </a:r>
          </a:p>
          <a:p>
            <a:pPr algn="l"/>
            <a:r>
              <a:rPr lang="pl-PL" sz="1400" b="1" dirty="0">
                <a:solidFill>
                  <a:schemeClr val="bg1"/>
                </a:solidFill>
                <a:latin typeface="Courier New" pitchFamily="49" charset="0"/>
              </a:rPr>
              <a:t>               u21p1 = u(i1+1,i2-1,i3-1) + u(i1+1,i2+1,i3-1)</a:t>
            </a:r>
          </a:p>
          <a:p>
            <a:pPr algn="l"/>
            <a:r>
              <a:rPr lang="pl-PL" sz="1400" b="1" dirty="0">
                <a:solidFill>
                  <a:schemeClr val="bg1"/>
                </a:solidFill>
                <a:latin typeface="Courier New" pitchFamily="49" charset="0"/>
              </a:rPr>
              <a:t>     &gt;                + u(i1+1,i2-1,i3+1) + u(i1+1,i2+1,i3+1)</a:t>
            </a:r>
          </a:p>
          <a:p>
            <a:pPr algn="l"/>
            <a:r>
              <a:rPr lang="pl-PL" sz="1400" b="1" dirty="0">
                <a:solidFill>
                  <a:schemeClr val="bg1"/>
                </a:solidFill>
                <a:latin typeface="Courier New" pitchFamily="49" charset="0"/>
              </a:rPr>
              <a:t>               u21m1 = u(i1-1,i2-1,i3-1) + u(i1-1,i2+1,i3-1)</a:t>
            </a:r>
          </a:p>
          <a:p>
            <a:pPr algn="l"/>
            <a:r>
              <a:rPr lang="pl-PL" sz="1400" b="1" dirty="0">
                <a:solidFill>
                  <a:schemeClr val="bg1"/>
                </a:solidFill>
                <a:latin typeface="Courier New" pitchFamily="49" charset="0"/>
              </a:rPr>
              <a:t>     &gt;                + u(i1-1,i2-1,i3+1) + u(i1-1,i2+1,i3+1)</a:t>
            </a:r>
          </a:p>
          <a:p>
            <a:pPr algn="l"/>
            <a:r>
              <a:rPr lang="pl-PL" sz="1400" b="1" dirty="0">
                <a:solidFill>
                  <a:schemeClr val="bg1"/>
                </a:solidFill>
                <a:latin typeface="Courier New" pitchFamily="49" charset="0"/>
              </a:rPr>
              <a:t>               u11p1 = u(i1+1,i2-1,i3) + u(i1+1,i2+1,i3)</a:t>
            </a:r>
          </a:p>
          <a:p>
            <a:pPr algn="l"/>
            <a:r>
              <a:rPr lang="pl-PL" sz="1400" b="1" dirty="0">
                <a:solidFill>
                  <a:schemeClr val="bg1"/>
                </a:solidFill>
                <a:latin typeface="Courier New" pitchFamily="49" charset="0"/>
              </a:rPr>
              <a:t>     &gt;                + u(i1+1,i2,i3-1) + u(i1+1,i2,i3+1)</a:t>
            </a:r>
          </a:p>
          <a:p>
            <a:pPr algn="l"/>
            <a:r>
              <a:rPr lang="pl-PL" sz="1400" b="1" dirty="0">
                <a:solidFill>
                  <a:schemeClr val="bg1"/>
                </a:solidFill>
                <a:latin typeface="Courier New" pitchFamily="49" charset="0"/>
              </a:rPr>
              <a:t>               u11m1 = u(i1-1,i2-1,i3) + u(i1-1,i2+1,i3)</a:t>
            </a:r>
          </a:p>
          <a:p>
            <a:pPr algn="l"/>
            <a:r>
              <a:rPr lang="pl-PL" sz="1400" b="1" dirty="0">
                <a:solidFill>
                  <a:schemeClr val="bg1"/>
                </a:solidFill>
                <a:latin typeface="Courier New" pitchFamily="49" charset="0"/>
              </a:rPr>
              <a:t>     &gt;                + u(i1-1,i2,i3-1) + u(i1-1,i2,i3+1)</a:t>
            </a:r>
          </a:p>
          <a:p>
            <a:pPr algn="l"/>
            <a:r>
              <a:rPr lang="pl-PL" sz="1400" b="1" dirty="0">
                <a:solidFill>
                  <a:schemeClr val="bg1"/>
                </a:solidFill>
                <a:latin typeface="Courier New" pitchFamily="49" charset="0"/>
              </a:rPr>
              <a:t>               r(i1,i2,i3) = v(i1,i2,i3)</a:t>
            </a:r>
          </a:p>
          <a:p>
            <a:pPr algn="l"/>
            <a:r>
              <a:rPr lang="pl-PL" sz="1400" b="1" dirty="0">
                <a:solidFill>
                  <a:schemeClr val="bg1"/>
                </a:solidFill>
                <a:latin typeface="Courier New" pitchFamily="49" charset="0"/>
              </a:rPr>
              <a:t>     &gt;                     - a(0) * u(i1,i2,i3)</a:t>
            </a:r>
          </a:p>
          <a:p>
            <a:pPr algn="l"/>
            <a:r>
              <a:rPr lang="pl-PL" sz="1400" b="1" dirty="0">
                <a:solidFill>
                  <a:schemeClr val="bg1"/>
                </a:solidFill>
                <a:latin typeface="Courier New" pitchFamily="49" charset="0"/>
              </a:rPr>
              <a:t>     &gt;                     - a(2) * ( u21 + u11m1 + u11p1 )</a:t>
            </a:r>
          </a:p>
          <a:p>
            <a:pPr algn="l"/>
            <a:r>
              <a:rPr lang="pl-PL" sz="1400" b="1" dirty="0">
                <a:solidFill>
                  <a:schemeClr val="bg1"/>
                </a:solidFill>
                <a:latin typeface="Courier New" pitchFamily="49" charset="0"/>
              </a:rPr>
              <a:t>     &gt;                     - a(3) * ( u21m1 + u21p1 )</a:t>
            </a:r>
          </a:p>
          <a:p>
            <a:pPr algn="l"/>
            <a:r>
              <a:rPr lang="pl-PL" sz="1400" b="1" dirty="0">
                <a:solidFill>
                  <a:schemeClr val="bg1"/>
                </a:solidFill>
                <a:latin typeface="Courier New" pitchFamily="49" charset="0"/>
              </a:rPr>
              <a:t>            enddo</a:t>
            </a:r>
          </a:p>
          <a:p>
            <a:pPr algn="l"/>
            <a:r>
              <a:rPr lang="pl-PL" sz="1400" b="1" dirty="0">
                <a:solidFill>
                  <a:schemeClr val="bg1"/>
                </a:solidFill>
                <a:latin typeface="Courier New" pitchFamily="49" charset="0"/>
              </a:rPr>
              <a:t>         enddo</a:t>
            </a:r>
          </a:p>
          <a:p>
            <a:pPr algn="l"/>
            <a:r>
              <a:rPr lang="pl-PL" sz="1400" b="1" dirty="0">
                <a:solidFill>
                  <a:schemeClr val="bg1"/>
                </a:solidFill>
                <a:latin typeface="Courier New" pitchFamily="49" charset="0"/>
              </a:rPr>
              <a:t>      enddo</a:t>
            </a:r>
          </a:p>
          <a:p>
            <a:pPr algn="l"/>
            <a:r>
              <a:rPr lang="pl-PL" sz="1400" b="1" dirty="0">
                <a:solidFill>
                  <a:schemeClr val="bg1"/>
                </a:solidFill>
                <a:latin typeface="Courier New" pitchFamily="49" charset="0"/>
              </a:rPr>
              <a:t>      enddo</a:t>
            </a:r>
          </a:p>
          <a:p>
            <a:pPr algn="l"/>
            <a:r>
              <a:rPr lang="pl-PL" sz="1400" b="1" dirty="0">
                <a:solidFill>
                  <a:schemeClr val="bg1"/>
                </a:solidFill>
                <a:latin typeface="Courier New" pitchFamily="49" charset="0"/>
              </a:rPr>
              <a:t>      enddo</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Date Placeholder 3"/>
          <p:cNvSpPr>
            <a:spLocks noGrp="1"/>
          </p:cNvSpPr>
          <p:nvPr>
            <p:ph type="dt" sz="quarter" idx="4294967295"/>
          </p:nvPr>
        </p:nvSpPr>
        <p:spPr>
          <a:xfrm>
            <a:off x="457200" y="6356350"/>
            <a:ext cx="2133600" cy="365125"/>
          </a:xfrm>
          <a:prstGeom prst="rect">
            <a:avLst/>
          </a:prstGeom>
        </p:spPr>
        <p:txBody>
          <a:bodyPr/>
          <a:lstStyle/>
          <a:p>
            <a:pPr>
              <a:defRPr/>
            </a:pPr>
            <a:fld id="{01D34144-8E4E-43CA-9CD9-679BD6EBB0EE}" type="datetime1">
              <a:rPr lang="en-US"/>
              <a:pPr>
                <a:defRPr/>
              </a:pPr>
              <a:t>9/21/2009</a:t>
            </a:fld>
            <a:endParaRPr lang="en-US"/>
          </a:p>
        </p:txBody>
      </p:sp>
      <p:sp>
        <p:nvSpPr>
          <p:cNvPr id="24" name="Slide Number Placeholder 5"/>
          <p:cNvSpPr>
            <a:spLocks noGrp="1"/>
          </p:cNvSpPr>
          <p:nvPr>
            <p:ph type="sldNum" sz="quarter" idx="4294967295"/>
          </p:nvPr>
        </p:nvSpPr>
        <p:spPr>
          <a:xfrm>
            <a:off x="6553200" y="6356350"/>
            <a:ext cx="2133600" cy="365125"/>
          </a:xfrm>
          <a:prstGeom prst="rect">
            <a:avLst/>
          </a:prstGeom>
        </p:spPr>
        <p:txBody>
          <a:bodyPr/>
          <a:lstStyle/>
          <a:p>
            <a:pPr>
              <a:defRPr/>
            </a:pPr>
            <a:fld id="{E71FADE4-BA9C-4C0E-A7C4-3DE3471F2543}" type="slidenum">
              <a:rPr lang="en-US"/>
              <a:pPr>
                <a:defRPr/>
              </a:pPr>
              <a:t>6</a:t>
            </a:fld>
            <a:r>
              <a:rPr lang="en-US"/>
              <a:t> </a:t>
            </a:r>
          </a:p>
        </p:txBody>
      </p:sp>
      <p:sp>
        <p:nvSpPr>
          <p:cNvPr id="1272834" name="Rectangle 2"/>
          <p:cNvSpPr>
            <a:spLocks noChangeArrowheads="1"/>
          </p:cNvSpPr>
          <p:nvPr/>
        </p:nvSpPr>
        <p:spPr bwMode="auto">
          <a:xfrm>
            <a:off x="4475163" y="5073650"/>
            <a:ext cx="3841750" cy="881063"/>
          </a:xfrm>
          <a:prstGeom prst="rect">
            <a:avLst/>
          </a:prstGeom>
          <a:solidFill>
            <a:schemeClr val="bg1"/>
          </a:solidFill>
          <a:ln w="12700">
            <a:solidFill>
              <a:schemeClr val="tx1"/>
            </a:solidFill>
            <a:miter lim="800000"/>
            <a:headEnd/>
            <a:tailEnd type="none" w="lg" len="sm"/>
          </a:ln>
          <a:effectLst>
            <a:outerShdw dist="107763" dir="2700000" algn="ctr" rotWithShape="0">
              <a:schemeClr val="bg2">
                <a:alpha val="50000"/>
              </a:schemeClr>
            </a:outerShdw>
          </a:effectLst>
        </p:spPr>
        <p:txBody>
          <a:bodyPr wrap="none" tIns="91440" bIns="91440" anchor="ctr">
            <a:spAutoFit/>
          </a:bodyPr>
          <a:lstStyle/>
          <a:p>
            <a:pPr>
              <a:defRPr/>
            </a:pPr>
            <a:endParaRPr lang="en-US"/>
          </a:p>
        </p:txBody>
      </p:sp>
      <p:sp>
        <p:nvSpPr>
          <p:cNvPr id="1272835" name="Rectangle 3"/>
          <p:cNvSpPr>
            <a:spLocks noChangeArrowheads="1"/>
          </p:cNvSpPr>
          <p:nvPr/>
        </p:nvSpPr>
        <p:spPr bwMode="auto">
          <a:xfrm>
            <a:off x="5110163" y="4511675"/>
            <a:ext cx="652462" cy="230188"/>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36" name="Rectangle 4"/>
          <p:cNvSpPr>
            <a:spLocks noChangeArrowheads="1"/>
          </p:cNvSpPr>
          <p:nvPr/>
        </p:nvSpPr>
        <p:spPr bwMode="auto">
          <a:xfrm>
            <a:off x="5119688" y="3530600"/>
            <a:ext cx="652462" cy="230188"/>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37" name="Rectangle 5"/>
          <p:cNvSpPr>
            <a:spLocks noChangeArrowheads="1"/>
          </p:cNvSpPr>
          <p:nvPr/>
        </p:nvSpPr>
        <p:spPr bwMode="auto">
          <a:xfrm>
            <a:off x="5119688" y="3048000"/>
            <a:ext cx="652462" cy="230188"/>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38" name="Rectangle 6"/>
          <p:cNvSpPr>
            <a:spLocks noChangeArrowheads="1"/>
          </p:cNvSpPr>
          <p:nvPr/>
        </p:nvSpPr>
        <p:spPr bwMode="auto">
          <a:xfrm>
            <a:off x="5119688" y="3763963"/>
            <a:ext cx="652462" cy="230187"/>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39" name="Rectangle 7"/>
          <p:cNvSpPr>
            <a:spLocks noChangeArrowheads="1"/>
          </p:cNvSpPr>
          <p:nvPr/>
        </p:nvSpPr>
        <p:spPr bwMode="auto">
          <a:xfrm>
            <a:off x="1528763" y="4505325"/>
            <a:ext cx="652462" cy="230188"/>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40" name="Rectangle 8"/>
          <p:cNvSpPr>
            <a:spLocks noChangeArrowheads="1"/>
          </p:cNvSpPr>
          <p:nvPr/>
        </p:nvSpPr>
        <p:spPr bwMode="auto">
          <a:xfrm>
            <a:off x="1525588" y="3541713"/>
            <a:ext cx="652462" cy="230187"/>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41" name="Rectangle 9"/>
          <p:cNvSpPr>
            <a:spLocks noChangeArrowheads="1"/>
          </p:cNvSpPr>
          <p:nvPr/>
        </p:nvSpPr>
        <p:spPr bwMode="auto">
          <a:xfrm>
            <a:off x="1527175" y="2339975"/>
            <a:ext cx="652463" cy="230188"/>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42" name="Rectangle 10"/>
          <p:cNvSpPr>
            <a:spLocks noChangeArrowheads="1"/>
          </p:cNvSpPr>
          <p:nvPr/>
        </p:nvSpPr>
        <p:spPr bwMode="auto">
          <a:xfrm>
            <a:off x="1527175" y="3309938"/>
            <a:ext cx="652463" cy="230187"/>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43" name="Rectangle 11"/>
          <p:cNvSpPr>
            <a:spLocks noChangeArrowheads="1"/>
          </p:cNvSpPr>
          <p:nvPr/>
        </p:nvSpPr>
        <p:spPr bwMode="auto">
          <a:xfrm>
            <a:off x="1528763" y="4267200"/>
            <a:ext cx="652462" cy="230188"/>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44" name="Rectangle 12"/>
          <p:cNvSpPr>
            <a:spLocks noChangeArrowheads="1"/>
          </p:cNvSpPr>
          <p:nvPr/>
        </p:nvSpPr>
        <p:spPr bwMode="auto">
          <a:xfrm>
            <a:off x="1524000" y="5254625"/>
            <a:ext cx="652463" cy="230188"/>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45" name="Rectangle 13"/>
          <p:cNvSpPr>
            <a:spLocks noChangeArrowheads="1"/>
          </p:cNvSpPr>
          <p:nvPr/>
        </p:nvSpPr>
        <p:spPr bwMode="auto">
          <a:xfrm>
            <a:off x="1528763" y="2578100"/>
            <a:ext cx="652462" cy="230188"/>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46" name="Rectangle 14"/>
          <p:cNvSpPr>
            <a:spLocks noChangeArrowheads="1"/>
          </p:cNvSpPr>
          <p:nvPr/>
        </p:nvSpPr>
        <p:spPr bwMode="auto">
          <a:xfrm>
            <a:off x="4705350" y="381000"/>
            <a:ext cx="1828800" cy="533400"/>
          </a:xfrm>
          <a:prstGeom prst="rect">
            <a:avLst/>
          </a:prstGeom>
          <a:solidFill>
            <a:schemeClr val="bg1"/>
          </a:solidFill>
          <a:ln w="12700">
            <a:solidFill>
              <a:schemeClr val="tx1"/>
            </a:solidFill>
            <a:miter lim="800000"/>
            <a:headEnd type="none" w="sm" len="sm"/>
            <a:tailEnd type="none" w="sm" len="sm"/>
          </a:ln>
          <a:effectLst>
            <a:outerShdw dist="107763" dir="2700000" algn="ctr" rotWithShape="0">
              <a:schemeClr val="bg2">
                <a:alpha val="50000"/>
              </a:schemeClr>
            </a:outerShdw>
          </a:effectLst>
        </p:spPr>
        <p:txBody>
          <a:bodyPr wrap="none" anchor="ctr"/>
          <a:lstStyle/>
          <a:p>
            <a:pPr>
              <a:defRPr/>
            </a:pPr>
            <a:endParaRPr lang="en-US"/>
          </a:p>
        </p:txBody>
      </p:sp>
      <p:sp>
        <p:nvSpPr>
          <p:cNvPr id="1272847" name="Rectangle 15"/>
          <p:cNvSpPr>
            <a:spLocks noChangeArrowheads="1"/>
          </p:cNvSpPr>
          <p:nvPr/>
        </p:nvSpPr>
        <p:spPr bwMode="auto">
          <a:xfrm>
            <a:off x="1162050" y="422275"/>
            <a:ext cx="1828800" cy="533400"/>
          </a:xfrm>
          <a:prstGeom prst="rect">
            <a:avLst/>
          </a:prstGeom>
          <a:solidFill>
            <a:schemeClr val="bg1"/>
          </a:solidFill>
          <a:ln w="12700">
            <a:solidFill>
              <a:schemeClr val="tx1"/>
            </a:solidFill>
            <a:miter lim="800000"/>
            <a:headEnd type="none" w="sm" len="sm"/>
            <a:tailEnd type="none" w="sm" len="sm"/>
          </a:ln>
          <a:effectLst>
            <a:outerShdw dist="107763" dir="2700000" algn="ctr" rotWithShape="0">
              <a:schemeClr val="bg2">
                <a:alpha val="50000"/>
              </a:schemeClr>
            </a:outerShdw>
          </a:effectLst>
        </p:spPr>
        <p:txBody>
          <a:bodyPr wrap="none" anchor="ctr"/>
          <a:lstStyle/>
          <a:p>
            <a:pPr>
              <a:defRPr/>
            </a:pPr>
            <a:endParaRPr lang="en-US"/>
          </a:p>
        </p:txBody>
      </p:sp>
      <p:sp>
        <p:nvSpPr>
          <p:cNvPr id="62482" name="Text Box 16"/>
          <p:cNvSpPr txBox="1">
            <a:spLocks noChangeArrowheads="1"/>
          </p:cNvSpPr>
          <p:nvPr/>
        </p:nvSpPr>
        <p:spPr bwMode="auto">
          <a:xfrm>
            <a:off x="1152525" y="409575"/>
            <a:ext cx="2209800" cy="457200"/>
          </a:xfrm>
          <a:prstGeom prst="rect">
            <a:avLst/>
          </a:prstGeom>
          <a:noFill/>
          <a:ln w="12700">
            <a:noFill/>
            <a:miter lim="800000"/>
            <a:headEnd type="none" w="sm" len="sm"/>
            <a:tailEnd type="none" w="sm" len="sm"/>
          </a:ln>
        </p:spPr>
        <p:txBody>
          <a:bodyPr>
            <a:spAutoFit/>
          </a:bodyPr>
          <a:lstStyle/>
          <a:p>
            <a:pPr algn="l" eaLnBrk="1" hangingPunct="1">
              <a:spcBef>
                <a:spcPct val="50000"/>
              </a:spcBef>
            </a:pPr>
            <a:r>
              <a:rPr lang="en-US" sz="2400">
                <a:latin typeface="Times New Roman" pitchFamily="18" charset="0"/>
              </a:rPr>
              <a:t>Scalar SSE:</a:t>
            </a:r>
          </a:p>
        </p:txBody>
      </p:sp>
      <p:sp>
        <p:nvSpPr>
          <p:cNvPr id="62483" name="Text Box 17"/>
          <p:cNvSpPr txBox="1">
            <a:spLocks noChangeArrowheads="1"/>
          </p:cNvSpPr>
          <p:nvPr/>
        </p:nvSpPr>
        <p:spPr bwMode="auto">
          <a:xfrm>
            <a:off x="4705350" y="381000"/>
            <a:ext cx="2209800" cy="457200"/>
          </a:xfrm>
          <a:prstGeom prst="rect">
            <a:avLst/>
          </a:prstGeom>
          <a:noFill/>
          <a:ln w="12700">
            <a:noFill/>
            <a:miter lim="800000"/>
            <a:headEnd type="none" w="sm" len="sm"/>
            <a:tailEnd type="none" w="sm" len="sm"/>
          </a:ln>
        </p:spPr>
        <p:txBody>
          <a:bodyPr>
            <a:spAutoFit/>
          </a:bodyPr>
          <a:lstStyle/>
          <a:p>
            <a:pPr algn="l" eaLnBrk="1" hangingPunct="1">
              <a:spcBef>
                <a:spcPct val="50000"/>
              </a:spcBef>
            </a:pPr>
            <a:r>
              <a:rPr lang="en-US" sz="2400">
                <a:latin typeface="Times New Roman" pitchFamily="18" charset="0"/>
              </a:rPr>
              <a:t>Vector SSE:</a:t>
            </a:r>
          </a:p>
        </p:txBody>
      </p:sp>
      <p:sp>
        <p:nvSpPr>
          <p:cNvPr id="1272850" name="Rectangle 18"/>
          <p:cNvSpPr>
            <a:spLocks noChangeArrowheads="1"/>
          </p:cNvSpPr>
          <p:nvPr/>
        </p:nvSpPr>
        <p:spPr bwMode="auto">
          <a:xfrm>
            <a:off x="1528763" y="2806700"/>
            <a:ext cx="652462" cy="268288"/>
          </a:xfrm>
          <a:prstGeom prst="rect">
            <a:avLst/>
          </a:prstGeom>
          <a:solidFill>
            <a:srgbClr val="FFFF00"/>
          </a:solidFill>
          <a:ln w="12700">
            <a:noFill/>
            <a:miter lim="800000"/>
            <a:headEnd type="none" w="sm" len="sm"/>
            <a:tailEnd type="none" w="sm" len="sm"/>
          </a:ln>
        </p:spPr>
        <p:txBody>
          <a:bodyPr wrap="none" anchor="ctr"/>
          <a:lstStyle/>
          <a:p>
            <a:endParaRPr lang="en-US"/>
          </a:p>
        </p:txBody>
      </p:sp>
      <p:sp>
        <p:nvSpPr>
          <p:cNvPr id="1272851" name="Text Box 19"/>
          <p:cNvSpPr txBox="1">
            <a:spLocks noChangeArrowheads="1"/>
          </p:cNvSpPr>
          <p:nvPr/>
        </p:nvSpPr>
        <p:spPr bwMode="auto">
          <a:xfrm>
            <a:off x="4486275" y="5019675"/>
            <a:ext cx="4114800" cy="914400"/>
          </a:xfrm>
          <a:prstGeom prst="rect">
            <a:avLst/>
          </a:prstGeom>
          <a:noFill/>
          <a:ln w="25400">
            <a:noFill/>
            <a:miter lim="800000"/>
            <a:headEnd/>
            <a:tailEnd type="none" w="lg" len="sm"/>
          </a:ln>
        </p:spPr>
        <p:txBody>
          <a:bodyPr tIns="91440" bIns="91440">
            <a:spAutoFit/>
          </a:bodyPr>
          <a:lstStyle/>
          <a:p>
            <a:pPr algn="l" eaLnBrk="1" hangingPunct="1"/>
            <a:r>
              <a:rPr lang="en-US" sz="2400">
                <a:latin typeface="Futura Bk" pitchFamily="34" charset="0"/>
              </a:rPr>
              <a:t>Facerec Scalar: 104.2 sec</a:t>
            </a:r>
          </a:p>
          <a:p>
            <a:pPr algn="l" eaLnBrk="1" hangingPunct="1"/>
            <a:r>
              <a:rPr lang="en-US" sz="2400">
                <a:latin typeface="Futura Bk" pitchFamily="34" charset="0"/>
              </a:rPr>
              <a:t>Facerec Vector:   84.3 sec</a:t>
            </a:r>
          </a:p>
        </p:txBody>
      </p:sp>
      <p:sp>
        <p:nvSpPr>
          <p:cNvPr id="62486" name="Rectangle 20"/>
          <p:cNvSpPr>
            <a:spLocks noChangeArrowheads="1"/>
          </p:cNvSpPr>
          <p:nvPr/>
        </p:nvSpPr>
        <p:spPr bwMode="auto">
          <a:xfrm>
            <a:off x="1152525" y="1019175"/>
            <a:ext cx="3048000" cy="4981575"/>
          </a:xfrm>
          <a:prstGeom prst="rect">
            <a:avLst/>
          </a:prstGeom>
          <a:noFill/>
          <a:ln w="9525">
            <a:noFill/>
            <a:miter lim="800000"/>
            <a:headEnd/>
            <a:tailEnd/>
          </a:ln>
        </p:spPr>
        <p:txBody>
          <a:bodyPr lIns="92075" tIns="46038" rIns="92075" bIns="46038">
            <a:spAutoFit/>
          </a:bodyPr>
          <a:lstStyle/>
          <a:p>
            <a:pPr algn="l" eaLnBrk="1" hangingPunct="1"/>
            <a:r>
              <a:rPr lang="en-US" sz="1600" dirty="0">
                <a:latin typeface="Times New Roman" pitchFamily="18" charset="0"/>
              </a:rPr>
              <a:t>.</a:t>
            </a:r>
            <a:r>
              <a:rPr lang="en-US" sz="1600" dirty="0">
                <a:solidFill>
                  <a:schemeClr val="bg1"/>
                </a:solidFill>
                <a:latin typeface="Times New Roman" pitchFamily="18" charset="0"/>
              </a:rPr>
              <a:t>LB6_668:</a:t>
            </a:r>
          </a:p>
          <a:p>
            <a:pPr algn="l" eaLnBrk="1" hangingPunct="1"/>
            <a:r>
              <a:rPr lang="en-US" sz="1600" dirty="0">
                <a:solidFill>
                  <a:schemeClr val="bg1"/>
                </a:solidFill>
                <a:latin typeface="Times New Roman" pitchFamily="18" charset="0"/>
              </a:rPr>
              <a:t># </a:t>
            </a:r>
            <a:r>
              <a:rPr lang="en-US" sz="1600" dirty="0" err="1">
                <a:solidFill>
                  <a:schemeClr val="bg1"/>
                </a:solidFill>
                <a:latin typeface="Times New Roman" pitchFamily="18" charset="0"/>
              </a:rPr>
              <a:t>lineno</a:t>
            </a:r>
            <a:r>
              <a:rPr lang="en-US" sz="1600" dirty="0">
                <a:solidFill>
                  <a:schemeClr val="bg1"/>
                </a:solidFill>
                <a:latin typeface="Times New Roman" pitchFamily="18" charset="0"/>
              </a:rPr>
              <a:t>: 358</a:t>
            </a:r>
          </a:p>
          <a:p>
            <a:pPr algn="l" eaLnBrk="1" hangingPunct="1"/>
            <a:r>
              <a:rPr lang="en-US" sz="1600" dirty="0">
                <a:solidFill>
                  <a:schemeClr val="bg1"/>
                </a:solidFill>
                <a:latin typeface="Times New Roman" pitchFamily="18" charset="0"/>
              </a:rPr>
              <a:t>        </a:t>
            </a:r>
            <a:r>
              <a:rPr lang="en-US" sz="1600" dirty="0" err="1">
                <a:solidFill>
                  <a:schemeClr val="bg1"/>
                </a:solidFill>
                <a:latin typeface="Times New Roman" pitchFamily="18" charset="0"/>
              </a:rPr>
              <a:t>movss</a:t>
            </a:r>
            <a:r>
              <a:rPr lang="en-US" sz="1600" dirty="0">
                <a:solidFill>
                  <a:schemeClr val="bg1"/>
                </a:solidFill>
                <a:latin typeface="Times New Roman" pitchFamily="18" charset="0"/>
              </a:rPr>
              <a:t>   -12(%</a:t>
            </a:r>
            <a:r>
              <a:rPr lang="en-US" sz="1600" dirty="0" err="1">
                <a:solidFill>
                  <a:schemeClr val="bg1"/>
                </a:solidFill>
                <a:latin typeface="Times New Roman" pitchFamily="18" charset="0"/>
              </a:rPr>
              <a:t>rax</a:t>
            </a:r>
            <a:r>
              <a:rPr lang="en-US" sz="1600" dirty="0">
                <a:solidFill>
                  <a:schemeClr val="bg1"/>
                </a:solidFill>
                <a:latin typeface="Times New Roman" pitchFamily="18" charset="0"/>
              </a:rPr>
              <a:t>),%xmm2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movss</a:t>
            </a:r>
            <a:r>
              <a:rPr lang="en-US" sz="1600" dirty="0">
                <a:solidFill>
                  <a:schemeClr val="bg1"/>
                </a:solidFill>
                <a:latin typeface="Times New Roman" pitchFamily="18" charset="0"/>
              </a:rPr>
              <a:t>   -4(%</a:t>
            </a:r>
            <a:r>
              <a:rPr lang="en-US" sz="1600" dirty="0" err="1">
                <a:solidFill>
                  <a:schemeClr val="bg1"/>
                </a:solidFill>
                <a:latin typeface="Times New Roman" pitchFamily="18" charset="0"/>
              </a:rPr>
              <a:t>rax</a:t>
            </a:r>
            <a:r>
              <a:rPr lang="en-US" sz="1600" dirty="0">
                <a:solidFill>
                  <a:schemeClr val="bg1"/>
                </a:solidFill>
                <a:latin typeface="Times New Roman" pitchFamily="18" charset="0"/>
              </a:rPr>
              <a:t>),%xmm3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subl</a:t>
            </a:r>
            <a:r>
              <a:rPr lang="en-US" sz="1600" dirty="0">
                <a:solidFill>
                  <a:schemeClr val="bg1"/>
                </a:solidFill>
                <a:latin typeface="Times New Roman" pitchFamily="18" charset="0"/>
              </a:rPr>
              <a:t>    $1,%edx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mulss</a:t>
            </a:r>
            <a:r>
              <a:rPr lang="en-US" sz="1600" dirty="0">
                <a:solidFill>
                  <a:schemeClr val="bg1"/>
                </a:solidFill>
                <a:latin typeface="Times New Roman" pitchFamily="18" charset="0"/>
              </a:rPr>
              <a:t>   -12(%</a:t>
            </a:r>
            <a:r>
              <a:rPr lang="en-US" sz="1600" dirty="0" err="1">
                <a:solidFill>
                  <a:schemeClr val="bg1"/>
                </a:solidFill>
                <a:latin typeface="Times New Roman" pitchFamily="18" charset="0"/>
              </a:rPr>
              <a:t>rcx</a:t>
            </a:r>
            <a:r>
              <a:rPr lang="en-US" sz="1600" dirty="0">
                <a:solidFill>
                  <a:schemeClr val="bg1"/>
                </a:solidFill>
                <a:latin typeface="Times New Roman" pitchFamily="18" charset="0"/>
              </a:rPr>
              <a:t>),%xmm2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addss</a:t>
            </a:r>
            <a:r>
              <a:rPr lang="en-US" sz="1600" dirty="0">
                <a:solidFill>
                  <a:schemeClr val="bg1"/>
                </a:solidFill>
                <a:latin typeface="Times New Roman" pitchFamily="18" charset="0"/>
              </a:rPr>
              <a:t>   %xmm0,%xmm2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mulss</a:t>
            </a:r>
            <a:r>
              <a:rPr lang="en-US" sz="1600" dirty="0">
                <a:solidFill>
                  <a:schemeClr val="bg1"/>
                </a:solidFill>
                <a:latin typeface="Times New Roman" pitchFamily="18" charset="0"/>
              </a:rPr>
              <a:t>   -4(%</a:t>
            </a:r>
            <a:r>
              <a:rPr lang="en-US" sz="1600" dirty="0" err="1">
                <a:solidFill>
                  <a:schemeClr val="bg1"/>
                </a:solidFill>
                <a:latin typeface="Times New Roman" pitchFamily="18" charset="0"/>
              </a:rPr>
              <a:t>rcx</a:t>
            </a:r>
            <a:r>
              <a:rPr lang="en-US" sz="1600" dirty="0">
                <a:solidFill>
                  <a:schemeClr val="bg1"/>
                </a:solidFill>
                <a:latin typeface="Times New Roman" pitchFamily="18" charset="0"/>
              </a:rPr>
              <a:t>),%xmm3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movss</a:t>
            </a:r>
            <a:r>
              <a:rPr lang="en-US" sz="1600" dirty="0">
                <a:solidFill>
                  <a:schemeClr val="bg1"/>
                </a:solidFill>
                <a:latin typeface="Times New Roman" pitchFamily="18" charset="0"/>
              </a:rPr>
              <a:t>   -8(%</a:t>
            </a:r>
            <a:r>
              <a:rPr lang="en-US" sz="1600" dirty="0" err="1">
                <a:solidFill>
                  <a:schemeClr val="bg1"/>
                </a:solidFill>
                <a:latin typeface="Times New Roman" pitchFamily="18" charset="0"/>
              </a:rPr>
              <a:t>rax</a:t>
            </a:r>
            <a:r>
              <a:rPr lang="en-US" sz="1600" dirty="0">
                <a:solidFill>
                  <a:schemeClr val="bg1"/>
                </a:solidFill>
                <a:latin typeface="Times New Roman" pitchFamily="18" charset="0"/>
              </a:rPr>
              <a:t>),%xmm0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mulss</a:t>
            </a:r>
            <a:r>
              <a:rPr lang="en-US" sz="1600" dirty="0">
                <a:solidFill>
                  <a:schemeClr val="bg1"/>
                </a:solidFill>
                <a:latin typeface="Times New Roman" pitchFamily="18" charset="0"/>
              </a:rPr>
              <a:t>   -8(%</a:t>
            </a:r>
            <a:r>
              <a:rPr lang="en-US" sz="1600" dirty="0" err="1">
                <a:solidFill>
                  <a:schemeClr val="bg1"/>
                </a:solidFill>
                <a:latin typeface="Times New Roman" pitchFamily="18" charset="0"/>
              </a:rPr>
              <a:t>rcx</a:t>
            </a:r>
            <a:r>
              <a:rPr lang="en-US" sz="1600" dirty="0">
                <a:solidFill>
                  <a:schemeClr val="bg1"/>
                </a:solidFill>
                <a:latin typeface="Times New Roman" pitchFamily="18" charset="0"/>
              </a:rPr>
              <a:t>),%xmm0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addss</a:t>
            </a:r>
            <a:r>
              <a:rPr lang="en-US" sz="1600" dirty="0">
                <a:solidFill>
                  <a:schemeClr val="bg1"/>
                </a:solidFill>
                <a:latin typeface="Times New Roman" pitchFamily="18" charset="0"/>
              </a:rPr>
              <a:t>   %xmm0,%xmm2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movss</a:t>
            </a:r>
            <a:r>
              <a:rPr lang="en-US" sz="1600" dirty="0">
                <a:solidFill>
                  <a:schemeClr val="bg1"/>
                </a:solidFill>
                <a:latin typeface="Times New Roman" pitchFamily="18" charset="0"/>
              </a:rPr>
              <a:t>   (%</a:t>
            </a:r>
            <a:r>
              <a:rPr lang="en-US" sz="1600" dirty="0" err="1">
                <a:solidFill>
                  <a:schemeClr val="bg1"/>
                </a:solidFill>
                <a:latin typeface="Times New Roman" pitchFamily="18" charset="0"/>
              </a:rPr>
              <a:t>rax</a:t>
            </a:r>
            <a:r>
              <a:rPr lang="en-US" sz="1600" dirty="0">
                <a:solidFill>
                  <a:schemeClr val="bg1"/>
                </a:solidFill>
                <a:latin typeface="Times New Roman" pitchFamily="18" charset="0"/>
              </a:rPr>
              <a:t>),%xmm0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addq</a:t>
            </a:r>
            <a:r>
              <a:rPr lang="en-US" sz="1600" dirty="0">
                <a:solidFill>
                  <a:schemeClr val="bg1"/>
                </a:solidFill>
                <a:latin typeface="Times New Roman" pitchFamily="18" charset="0"/>
              </a:rPr>
              <a:t>    $16,%rax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addss</a:t>
            </a:r>
            <a:r>
              <a:rPr lang="en-US" sz="1600" dirty="0">
                <a:solidFill>
                  <a:schemeClr val="bg1"/>
                </a:solidFill>
                <a:latin typeface="Times New Roman" pitchFamily="18" charset="0"/>
              </a:rPr>
              <a:t>   %xmm3,%xmm2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mulss</a:t>
            </a:r>
            <a:r>
              <a:rPr lang="en-US" sz="1600" dirty="0">
                <a:solidFill>
                  <a:schemeClr val="bg1"/>
                </a:solidFill>
                <a:latin typeface="Times New Roman" pitchFamily="18" charset="0"/>
              </a:rPr>
              <a:t>   (%</a:t>
            </a:r>
            <a:r>
              <a:rPr lang="en-US" sz="1600" dirty="0" err="1">
                <a:solidFill>
                  <a:schemeClr val="bg1"/>
                </a:solidFill>
                <a:latin typeface="Times New Roman" pitchFamily="18" charset="0"/>
              </a:rPr>
              <a:t>rcx</a:t>
            </a:r>
            <a:r>
              <a:rPr lang="en-US" sz="1600" dirty="0">
                <a:solidFill>
                  <a:schemeClr val="bg1"/>
                </a:solidFill>
                <a:latin typeface="Times New Roman" pitchFamily="18" charset="0"/>
              </a:rPr>
              <a:t>),%xmm0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addq</a:t>
            </a:r>
            <a:r>
              <a:rPr lang="en-US" sz="1600" dirty="0">
                <a:solidFill>
                  <a:schemeClr val="bg1"/>
                </a:solidFill>
                <a:latin typeface="Times New Roman" pitchFamily="18" charset="0"/>
              </a:rPr>
              <a:t>    $16,%rcx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testl</a:t>
            </a:r>
            <a:r>
              <a:rPr lang="en-US" sz="1600" dirty="0">
                <a:solidFill>
                  <a:schemeClr val="bg1"/>
                </a:solidFill>
                <a:latin typeface="Times New Roman" pitchFamily="18" charset="0"/>
              </a:rPr>
              <a:t>   %</a:t>
            </a:r>
            <a:r>
              <a:rPr lang="en-US" sz="1600" dirty="0" err="1">
                <a:solidFill>
                  <a:schemeClr val="bg1"/>
                </a:solidFill>
                <a:latin typeface="Times New Roman" pitchFamily="18" charset="0"/>
              </a:rPr>
              <a:t>edx,%edx</a:t>
            </a:r>
            <a:r>
              <a:rPr lang="en-US" sz="1600" dirty="0">
                <a:solidFill>
                  <a:schemeClr val="bg1"/>
                </a:solidFill>
                <a:latin typeface="Times New Roman" pitchFamily="18" charset="0"/>
              </a:rPr>
              <a:t>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addss</a:t>
            </a:r>
            <a:r>
              <a:rPr lang="en-US" sz="1600" dirty="0">
                <a:solidFill>
                  <a:schemeClr val="bg1"/>
                </a:solidFill>
                <a:latin typeface="Times New Roman" pitchFamily="18" charset="0"/>
              </a:rPr>
              <a:t>   %xmm0,%xmm2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movaps</a:t>
            </a:r>
            <a:r>
              <a:rPr lang="en-US" sz="1600" dirty="0">
                <a:solidFill>
                  <a:schemeClr val="bg1"/>
                </a:solidFill>
                <a:latin typeface="Times New Roman" pitchFamily="18" charset="0"/>
              </a:rPr>
              <a:t>  %xmm2,%xmm0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jg</a:t>
            </a:r>
            <a:r>
              <a:rPr lang="en-US" sz="1600" dirty="0">
                <a:solidFill>
                  <a:schemeClr val="bg1"/>
                </a:solidFill>
                <a:latin typeface="Times New Roman" pitchFamily="18" charset="0"/>
              </a:rPr>
              <a:t>      .LB6_625 </a:t>
            </a:r>
          </a:p>
        </p:txBody>
      </p:sp>
      <p:sp>
        <p:nvSpPr>
          <p:cNvPr id="62487" name="Rectangle 21"/>
          <p:cNvSpPr>
            <a:spLocks noChangeArrowheads="1"/>
          </p:cNvSpPr>
          <p:nvPr/>
        </p:nvSpPr>
        <p:spPr bwMode="auto">
          <a:xfrm>
            <a:off x="4686300" y="1009650"/>
            <a:ext cx="3505200" cy="4003675"/>
          </a:xfrm>
          <a:prstGeom prst="rect">
            <a:avLst/>
          </a:prstGeom>
          <a:noFill/>
          <a:ln w="9525">
            <a:noFill/>
            <a:miter lim="800000"/>
            <a:headEnd/>
            <a:tailEnd/>
          </a:ln>
        </p:spPr>
        <p:txBody>
          <a:bodyPr lIns="92075" tIns="46038" rIns="92075" bIns="46038">
            <a:spAutoFit/>
          </a:bodyPr>
          <a:lstStyle/>
          <a:p>
            <a:pPr algn="l" eaLnBrk="1" hangingPunct="1"/>
            <a:r>
              <a:rPr lang="en-US" sz="1600" dirty="0">
                <a:solidFill>
                  <a:schemeClr val="bg1"/>
                </a:solidFill>
                <a:latin typeface="Times New Roman" pitchFamily="18" charset="0"/>
              </a:rPr>
              <a:t>.LB6_1245: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lineno</a:t>
            </a:r>
            <a:r>
              <a:rPr lang="en-US" sz="1600" dirty="0">
                <a:solidFill>
                  <a:schemeClr val="bg1"/>
                </a:solidFill>
                <a:latin typeface="Times New Roman" pitchFamily="18" charset="0"/>
              </a:rPr>
              <a:t>: 358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movlps</a:t>
            </a:r>
            <a:r>
              <a:rPr lang="en-US" sz="1600" dirty="0">
                <a:solidFill>
                  <a:schemeClr val="bg1"/>
                </a:solidFill>
                <a:latin typeface="Times New Roman" pitchFamily="18" charset="0"/>
              </a:rPr>
              <a:t>  (%</a:t>
            </a:r>
            <a:r>
              <a:rPr lang="en-US" sz="1600" dirty="0" err="1">
                <a:solidFill>
                  <a:schemeClr val="bg1"/>
                </a:solidFill>
                <a:latin typeface="Times New Roman" pitchFamily="18" charset="0"/>
              </a:rPr>
              <a:t>rdx,%rcx</a:t>
            </a:r>
            <a:r>
              <a:rPr lang="en-US" sz="1600" dirty="0">
                <a:solidFill>
                  <a:schemeClr val="bg1"/>
                </a:solidFill>
                <a:latin typeface="Times New Roman" pitchFamily="18" charset="0"/>
              </a:rPr>
              <a:t>),%xmm2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subl</a:t>
            </a:r>
            <a:r>
              <a:rPr lang="en-US" sz="1600" dirty="0">
                <a:solidFill>
                  <a:schemeClr val="bg1"/>
                </a:solidFill>
                <a:latin typeface="Times New Roman" pitchFamily="18" charset="0"/>
              </a:rPr>
              <a:t>    $8,%eax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movlps</a:t>
            </a:r>
            <a:r>
              <a:rPr lang="en-US" sz="1600" dirty="0">
                <a:solidFill>
                  <a:schemeClr val="bg1"/>
                </a:solidFill>
                <a:latin typeface="Times New Roman" pitchFamily="18" charset="0"/>
              </a:rPr>
              <a:t>  16(%</a:t>
            </a:r>
            <a:r>
              <a:rPr lang="en-US" sz="1600" dirty="0" err="1">
                <a:solidFill>
                  <a:schemeClr val="bg1"/>
                </a:solidFill>
                <a:latin typeface="Times New Roman" pitchFamily="18" charset="0"/>
              </a:rPr>
              <a:t>rcx,%rdx</a:t>
            </a:r>
            <a:r>
              <a:rPr lang="en-US" sz="1600" dirty="0">
                <a:solidFill>
                  <a:schemeClr val="bg1"/>
                </a:solidFill>
                <a:latin typeface="Times New Roman" pitchFamily="18" charset="0"/>
              </a:rPr>
              <a:t>),%xmm3</a:t>
            </a:r>
          </a:p>
          <a:p>
            <a:pPr algn="l" eaLnBrk="1" hangingPunct="1"/>
            <a:r>
              <a:rPr lang="en-US" sz="1600" dirty="0">
                <a:solidFill>
                  <a:schemeClr val="bg1"/>
                </a:solidFill>
                <a:latin typeface="Times New Roman" pitchFamily="18" charset="0"/>
              </a:rPr>
              <a:t>        prefetcht0  64(%</a:t>
            </a:r>
            <a:r>
              <a:rPr lang="en-US" sz="1600" dirty="0" err="1">
                <a:solidFill>
                  <a:schemeClr val="bg1"/>
                </a:solidFill>
                <a:latin typeface="Times New Roman" pitchFamily="18" charset="0"/>
              </a:rPr>
              <a:t>rcx,%rsi</a:t>
            </a:r>
            <a:r>
              <a:rPr lang="en-US" sz="1600" dirty="0">
                <a:solidFill>
                  <a:schemeClr val="bg1"/>
                </a:solidFill>
                <a:latin typeface="Times New Roman" pitchFamily="18" charset="0"/>
              </a:rPr>
              <a:t>)</a:t>
            </a:r>
          </a:p>
          <a:p>
            <a:pPr algn="l" eaLnBrk="1" hangingPunct="1"/>
            <a:r>
              <a:rPr lang="en-US" sz="1600" dirty="0">
                <a:solidFill>
                  <a:schemeClr val="bg1"/>
                </a:solidFill>
                <a:latin typeface="Times New Roman" pitchFamily="18" charset="0"/>
              </a:rPr>
              <a:t>        prefetcht0  64(%</a:t>
            </a:r>
            <a:r>
              <a:rPr lang="en-US" sz="1600" dirty="0" err="1">
                <a:solidFill>
                  <a:schemeClr val="bg1"/>
                </a:solidFill>
                <a:latin typeface="Times New Roman" pitchFamily="18" charset="0"/>
              </a:rPr>
              <a:t>rcx,%rdx</a:t>
            </a:r>
            <a:r>
              <a:rPr lang="en-US" sz="1600" dirty="0">
                <a:solidFill>
                  <a:schemeClr val="bg1"/>
                </a:solidFill>
                <a:latin typeface="Times New Roman" pitchFamily="18" charset="0"/>
              </a:rPr>
              <a:t>)</a:t>
            </a:r>
          </a:p>
          <a:p>
            <a:pPr algn="l" eaLnBrk="1" hangingPunct="1"/>
            <a:r>
              <a:rPr lang="en-US" sz="1600" dirty="0">
                <a:solidFill>
                  <a:schemeClr val="bg1"/>
                </a:solidFill>
                <a:latin typeface="Times New Roman" pitchFamily="18" charset="0"/>
              </a:rPr>
              <a:t>        </a:t>
            </a:r>
            <a:r>
              <a:rPr lang="en-US" sz="1600" dirty="0" err="1">
                <a:solidFill>
                  <a:schemeClr val="bg1"/>
                </a:solidFill>
                <a:latin typeface="Times New Roman" pitchFamily="18" charset="0"/>
              </a:rPr>
              <a:t>movhps</a:t>
            </a:r>
            <a:r>
              <a:rPr lang="en-US" sz="1600" dirty="0">
                <a:solidFill>
                  <a:schemeClr val="bg1"/>
                </a:solidFill>
                <a:latin typeface="Times New Roman" pitchFamily="18" charset="0"/>
              </a:rPr>
              <a:t>  8(%</a:t>
            </a:r>
            <a:r>
              <a:rPr lang="en-US" sz="1600" dirty="0" err="1">
                <a:solidFill>
                  <a:schemeClr val="bg1"/>
                </a:solidFill>
                <a:latin typeface="Times New Roman" pitchFamily="18" charset="0"/>
              </a:rPr>
              <a:t>rcx,%rdx</a:t>
            </a:r>
            <a:r>
              <a:rPr lang="en-US" sz="1600" dirty="0">
                <a:solidFill>
                  <a:schemeClr val="bg1"/>
                </a:solidFill>
                <a:latin typeface="Times New Roman" pitchFamily="18" charset="0"/>
              </a:rPr>
              <a:t>),%xmm2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mulps</a:t>
            </a:r>
            <a:r>
              <a:rPr lang="en-US" sz="1600" dirty="0">
                <a:solidFill>
                  <a:schemeClr val="bg1"/>
                </a:solidFill>
                <a:latin typeface="Times New Roman" pitchFamily="18" charset="0"/>
              </a:rPr>
              <a:t>   (%</a:t>
            </a:r>
            <a:r>
              <a:rPr lang="en-US" sz="1600" dirty="0" err="1">
                <a:solidFill>
                  <a:schemeClr val="bg1"/>
                </a:solidFill>
                <a:latin typeface="Times New Roman" pitchFamily="18" charset="0"/>
              </a:rPr>
              <a:t>rsi,%rcx</a:t>
            </a:r>
            <a:r>
              <a:rPr lang="en-US" sz="1600" dirty="0">
                <a:solidFill>
                  <a:schemeClr val="bg1"/>
                </a:solidFill>
                <a:latin typeface="Times New Roman" pitchFamily="18" charset="0"/>
              </a:rPr>
              <a:t>),%xmm2</a:t>
            </a:r>
          </a:p>
          <a:p>
            <a:pPr algn="l" eaLnBrk="1" hangingPunct="1"/>
            <a:r>
              <a:rPr lang="en-US" sz="1600" dirty="0">
                <a:solidFill>
                  <a:schemeClr val="bg1"/>
                </a:solidFill>
                <a:latin typeface="Times New Roman" pitchFamily="18" charset="0"/>
              </a:rPr>
              <a:t>        </a:t>
            </a:r>
            <a:r>
              <a:rPr lang="en-US" sz="1600" dirty="0" err="1">
                <a:solidFill>
                  <a:schemeClr val="bg1"/>
                </a:solidFill>
                <a:latin typeface="Times New Roman" pitchFamily="18" charset="0"/>
              </a:rPr>
              <a:t>movhps</a:t>
            </a:r>
            <a:r>
              <a:rPr lang="en-US" sz="1600" dirty="0">
                <a:solidFill>
                  <a:schemeClr val="bg1"/>
                </a:solidFill>
                <a:latin typeface="Times New Roman" pitchFamily="18" charset="0"/>
              </a:rPr>
              <a:t>  24(%</a:t>
            </a:r>
            <a:r>
              <a:rPr lang="en-US" sz="1600" dirty="0" err="1">
                <a:solidFill>
                  <a:schemeClr val="bg1"/>
                </a:solidFill>
                <a:latin typeface="Times New Roman" pitchFamily="18" charset="0"/>
              </a:rPr>
              <a:t>rcx,%rdx</a:t>
            </a:r>
            <a:r>
              <a:rPr lang="en-US" sz="1600" dirty="0">
                <a:solidFill>
                  <a:schemeClr val="bg1"/>
                </a:solidFill>
                <a:latin typeface="Times New Roman" pitchFamily="18" charset="0"/>
              </a:rPr>
              <a:t>),%xmm3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addps</a:t>
            </a:r>
            <a:r>
              <a:rPr lang="en-US" sz="1600" dirty="0">
                <a:solidFill>
                  <a:schemeClr val="bg1"/>
                </a:solidFill>
                <a:latin typeface="Times New Roman" pitchFamily="18" charset="0"/>
              </a:rPr>
              <a:t>   %xmm2,%xmm0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mulps</a:t>
            </a:r>
            <a:r>
              <a:rPr lang="en-US" sz="1600" dirty="0">
                <a:solidFill>
                  <a:schemeClr val="bg1"/>
                </a:solidFill>
                <a:latin typeface="Times New Roman" pitchFamily="18" charset="0"/>
              </a:rPr>
              <a:t>   16(%</a:t>
            </a:r>
            <a:r>
              <a:rPr lang="en-US" sz="1600" dirty="0" err="1">
                <a:solidFill>
                  <a:schemeClr val="bg1"/>
                </a:solidFill>
                <a:latin typeface="Times New Roman" pitchFamily="18" charset="0"/>
              </a:rPr>
              <a:t>rcx,%rsi</a:t>
            </a:r>
            <a:r>
              <a:rPr lang="en-US" sz="1600" dirty="0">
                <a:solidFill>
                  <a:schemeClr val="bg1"/>
                </a:solidFill>
                <a:latin typeface="Times New Roman" pitchFamily="18" charset="0"/>
              </a:rPr>
              <a:t>),%xmm3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addq</a:t>
            </a:r>
            <a:r>
              <a:rPr lang="en-US" sz="1600" dirty="0">
                <a:solidFill>
                  <a:schemeClr val="bg1"/>
                </a:solidFill>
                <a:latin typeface="Times New Roman" pitchFamily="18" charset="0"/>
              </a:rPr>
              <a:t>    $32,%rcx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testl</a:t>
            </a:r>
            <a:r>
              <a:rPr lang="en-US" sz="1600" dirty="0">
                <a:solidFill>
                  <a:schemeClr val="bg1"/>
                </a:solidFill>
                <a:latin typeface="Times New Roman" pitchFamily="18" charset="0"/>
              </a:rPr>
              <a:t>   %</a:t>
            </a:r>
            <a:r>
              <a:rPr lang="en-US" sz="1600" dirty="0" err="1">
                <a:solidFill>
                  <a:schemeClr val="bg1"/>
                </a:solidFill>
                <a:latin typeface="Times New Roman" pitchFamily="18" charset="0"/>
              </a:rPr>
              <a:t>eax,%eax</a:t>
            </a:r>
            <a:r>
              <a:rPr lang="en-US" sz="1600" dirty="0">
                <a:solidFill>
                  <a:schemeClr val="bg1"/>
                </a:solidFill>
                <a:latin typeface="Times New Roman" pitchFamily="18" charset="0"/>
              </a:rPr>
              <a:t>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addps</a:t>
            </a:r>
            <a:r>
              <a:rPr lang="en-US" sz="1600" dirty="0">
                <a:solidFill>
                  <a:schemeClr val="bg1"/>
                </a:solidFill>
                <a:latin typeface="Times New Roman" pitchFamily="18" charset="0"/>
              </a:rPr>
              <a:t>   %xmm3,%xmm0 </a:t>
            </a:r>
            <a:br>
              <a:rPr lang="en-US" sz="1600" dirty="0">
                <a:solidFill>
                  <a:schemeClr val="bg1"/>
                </a:solidFill>
                <a:latin typeface="Times New Roman" pitchFamily="18" charset="0"/>
              </a:rPr>
            </a:br>
            <a:r>
              <a:rPr lang="en-US" sz="1600" dirty="0">
                <a:solidFill>
                  <a:schemeClr val="bg1"/>
                </a:solidFill>
                <a:latin typeface="Times New Roman" pitchFamily="18" charset="0"/>
              </a:rPr>
              <a:t>        </a:t>
            </a:r>
            <a:r>
              <a:rPr lang="en-US" sz="1600" dirty="0" err="1">
                <a:solidFill>
                  <a:schemeClr val="bg1"/>
                </a:solidFill>
                <a:latin typeface="Times New Roman" pitchFamily="18" charset="0"/>
              </a:rPr>
              <a:t>jg</a:t>
            </a:r>
            <a:r>
              <a:rPr lang="en-US" sz="1600" dirty="0">
                <a:solidFill>
                  <a:schemeClr val="bg1"/>
                </a:solidFill>
                <a:latin typeface="Times New Roman" pitchFamily="18" charset="0"/>
              </a:rPr>
              <a:t>      .LB6_1245:</a:t>
            </a:r>
          </a:p>
        </p:txBody>
      </p:sp>
      <p:sp>
        <p:nvSpPr>
          <p:cNvPr id="25" name="TextBox 24"/>
          <p:cNvSpPr txBox="1"/>
          <p:nvPr/>
        </p:nvSpPr>
        <p:spPr>
          <a:xfrm>
            <a:off x="6781800" y="533400"/>
            <a:ext cx="2164310" cy="523220"/>
          </a:xfrm>
          <a:prstGeom prst="rect">
            <a:avLst/>
          </a:prstGeom>
          <a:noFill/>
        </p:spPr>
        <p:txBody>
          <a:bodyPr wrap="none" rtlCol="0">
            <a:spAutoFit/>
          </a:bodyPr>
          <a:lstStyle/>
          <a:p>
            <a:r>
              <a:rPr lang="en-US" sz="2800" dirty="0" smtClean="0"/>
              <a:t>For Dual Core</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72839"/>
                                        </p:tgtEl>
                                        <p:attrNameLst>
                                          <p:attrName>style.visibility</p:attrName>
                                        </p:attrNameLst>
                                      </p:cBhvr>
                                      <p:to>
                                        <p:strVal val="visible"/>
                                      </p:to>
                                    </p:set>
                                    <p:animEffect transition="in" filter="box(in)">
                                      <p:cBhvr>
                                        <p:cTn id="7" dur="500"/>
                                        <p:tgtEl>
                                          <p:spTgt spid="1272839"/>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272841"/>
                                        </p:tgtEl>
                                        <p:attrNameLst>
                                          <p:attrName>style.visibility</p:attrName>
                                        </p:attrNameLst>
                                      </p:cBhvr>
                                      <p:to>
                                        <p:strVal val="visible"/>
                                      </p:to>
                                    </p:set>
                                    <p:animEffect transition="in" filter="box(in)">
                                      <p:cBhvr>
                                        <p:cTn id="10" dur="500"/>
                                        <p:tgtEl>
                                          <p:spTgt spid="1272841"/>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272842"/>
                                        </p:tgtEl>
                                        <p:attrNameLst>
                                          <p:attrName>style.visibility</p:attrName>
                                        </p:attrNameLst>
                                      </p:cBhvr>
                                      <p:to>
                                        <p:strVal val="visible"/>
                                      </p:to>
                                    </p:set>
                                    <p:animEffect transition="in" filter="box(in)">
                                      <p:cBhvr>
                                        <p:cTn id="13" dur="500"/>
                                        <p:tgtEl>
                                          <p:spTgt spid="1272842"/>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272843"/>
                                        </p:tgtEl>
                                        <p:attrNameLst>
                                          <p:attrName>style.visibility</p:attrName>
                                        </p:attrNameLst>
                                      </p:cBhvr>
                                      <p:to>
                                        <p:strVal val="visible"/>
                                      </p:to>
                                    </p:set>
                                    <p:animEffect transition="in" filter="box(in)">
                                      <p:cBhvr>
                                        <p:cTn id="16" dur="500"/>
                                        <p:tgtEl>
                                          <p:spTgt spid="1272843"/>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272845"/>
                                        </p:tgtEl>
                                        <p:attrNameLst>
                                          <p:attrName>style.visibility</p:attrName>
                                        </p:attrNameLst>
                                      </p:cBhvr>
                                      <p:to>
                                        <p:strVal val="visible"/>
                                      </p:to>
                                    </p:set>
                                    <p:animEffect transition="in" filter="box(in)">
                                      <p:cBhvr>
                                        <p:cTn id="19" dur="500"/>
                                        <p:tgtEl>
                                          <p:spTgt spid="1272845"/>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272850"/>
                                        </p:tgtEl>
                                        <p:attrNameLst>
                                          <p:attrName>style.visibility</p:attrName>
                                        </p:attrNameLst>
                                      </p:cBhvr>
                                      <p:to>
                                        <p:strVal val="visible"/>
                                      </p:to>
                                    </p:set>
                                    <p:animEffect transition="in" filter="box(in)">
                                      <p:cBhvr>
                                        <p:cTn id="22" dur="500"/>
                                        <p:tgtEl>
                                          <p:spTgt spid="1272850"/>
                                        </p:tgtEl>
                                      </p:cBhvr>
                                    </p:animEffect>
                                  </p:childTnLst>
                                </p:cTn>
                              </p:par>
                              <p:par>
                                <p:cTn id="23" presetID="1" presetClass="entr" presetSubtype="0" fill="hold" grpId="0" nodeType="withEffect">
                                  <p:stCondLst>
                                    <p:cond delay="0"/>
                                  </p:stCondLst>
                                  <p:childTnLst>
                                    <p:set>
                                      <p:cBhvr>
                                        <p:cTn id="24" dur="1" fill="hold">
                                          <p:stCondLst>
                                            <p:cond delay="0"/>
                                          </p:stCondLst>
                                        </p:cTn>
                                        <p:tgtEl>
                                          <p:spTgt spid="12728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728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272835"/>
                                        </p:tgtEl>
                                        <p:attrNameLst>
                                          <p:attrName>style.visibility</p:attrName>
                                        </p:attrNameLst>
                                      </p:cBhvr>
                                      <p:to>
                                        <p:strVal val="visible"/>
                                      </p:to>
                                    </p:set>
                                    <p:animEffect transition="in" filter="box(in)">
                                      <p:cBhvr>
                                        <p:cTn id="31" dur="500"/>
                                        <p:tgtEl>
                                          <p:spTgt spid="1272835"/>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1272836"/>
                                        </p:tgtEl>
                                        <p:attrNameLst>
                                          <p:attrName>style.visibility</p:attrName>
                                        </p:attrNameLst>
                                      </p:cBhvr>
                                      <p:to>
                                        <p:strVal val="visible"/>
                                      </p:to>
                                    </p:set>
                                    <p:animEffect transition="in" filter="box(in)">
                                      <p:cBhvr>
                                        <p:cTn id="34" dur="500"/>
                                        <p:tgtEl>
                                          <p:spTgt spid="1272836"/>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1272837"/>
                                        </p:tgtEl>
                                        <p:attrNameLst>
                                          <p:attrName>style.visibility</p:attrName>
                                        </p:attrNameLst>
                                      </p:cBhvr>
                                      <p:to>
                                        <p:strVal val="visible"/>
                                      </p:to>
                                    </p:set>
                                    <p:animEffect transition="in" filter="box(in)">
                                      <p:cBhvr>
                                        <p:cTn id="37" dur="500"/>
                                        <p:tgtEl>
                                          <p:spTgt spid="1272837"/>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1272838"/>
                                        </p:tgtEl>
                                        <p:attrNameLst>
                                          <p:attrName>style.visibility</p:attrName>
                                        </p:attrNameLst>
                                      </p:cBhvr>
                                      <p:to>
                                        <p:strVal val="visible"/>
                                      </p:to>
                                    </p:set>
                                    <p:animEffect transition="in" filter="box(in)">
                                      <p:cBhvr>
                                        <p:cTn id="40" dur="500"/>
                                        <p:tgtEl>
                                          <p:spTgt spid="1272838"/>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27283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72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2834" grpId="0" animBg="1"/>
      <p:bldP spid="1272835" grpId="0" animBg="1"/>
      <p:bldP spid="1272836" grpId="0" animBg="1"/>
      <p:bldP spid="1272837" grpId="0" animBg="1"/>
      <p:bldP spid="1272838" grpId="0" animBg="1"/>
      <p:bldP spid="1272839" grpId="0" animBg="1"/>
      <p:bldP spid="1272840" grpId="0" animBg="1"/>
      <p:bldP spid="1272841" grpId="0" animBg="1"/>
      <p:bldP spid="1272842" grpId="0" animBg="1"/>
      <p:bldP spid="1272843" grpId="0" animBg="1"/>
      <p:bldP spid="1272844" grpId="0" animBg="1"/>
      <p:bldP spid="1272845" grpId="0" animBg="1"/>
      <p:bldP spid="1272850" grpId="0" animBg="1"/>
      <p:bldP spid="1272851"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Title 6"/>
          <p:cNvSpPr>
            <a:spLocks noGrp="1"/>
          </p:cNvSpPr>
          <p:nvPr>
            <p:ph type="title"/>
          </p:nvPr>
        </p:nvSpPr>
        <p:spPr/>
        <p:txBody>
          <a:bodyPr/>
          <a:lstStyle/>
          <a:p>
            <a:r>
              <a:rPr lang="en-US" smtClean="0"/>
              <a:t>MHD3D Original</a:t>
            </a:r>
          </a:p>
        </p:txBody>
      </p:sp>
      <p:sp>
        <p:nvSpPr>
          <p:cNvPr id="5" name="Date Placeholder 4"/>
          <p:cNvSpPr>
            <a:spLocks noGrp="1"/>
          </p:cNvSpPr>
          <p:nvPr>
            <p:ph type="dt" sz="quarter" idx="4294967295"/>
          </p:nvPr>
        </p:nvSpPr>
        <p:spPr>
          <a:xfrm>
            <a:off x="457200" y="6356350"/>
            <a:ext cx="2133600" cy="365125"/>
          </a:xfrm>
          <a:prstGeom prst="rect">
            <a:avLst/>
          </a:prstGeom>
        </p:spPr>
        <p:txBody>
          <a:bodyPr/>
          <a:lstStyle/>
          <a:p>
            <a:pPr>
              <a:defRPr/>
            </a:pPr>
            <a:fld id="{7D23C7AA-FCB3-4A55-B3E5-C6643EE27DFA}" type="datetime1">
              <a:rPr lang="en-US" smtClean="0"/>
              <a:pPr>
                <a:defRPr/>
              </a:pPr>
              <a:t>9/21/2009</a:t>
            </a:fld>
            <a:endParaRPr lang="en-US"/>
          </a:p>
        </p:txBody>
      </p:sp>
      <p:sp>
        <p:nvSpPr>
          <p:cNvPr id="6" name="Slide Number Placeholder 5"/>
          <p:cNvSpPr>
            <a:spLocks noGrp="1"/>
          </p:cNvSpPr>
          <p:nvPr>
            <p:ph type="sldNum" sz="quarter" idx="4294967295"/>
          </p:nvPr>
        </p:nvSpPr>
        <p:spPr>
          <a:xfrm>
            <a:off x="6553200" y="6356350"/>
            <a:ext cx="2133600" cy="365125"/>
          </a:xfrm>
          <a:prstGeom prst="rect">
            <a:avLst/>
          </a:prstGeom>
        </p:spPr>
        <p:txBody>
          <a:bodyPr/>
          <a:lstStyle/>
          <a:p>
            <a:pPr>
              <a:defRPr/>
            </a:pPr>
            <a:fld id="{773DFFAF-A465-46E8-914E-D78FB190A889}" type="slidenum">
              <a:rPr lang="en-US" smtClean="0"/>
              <a:pPr>
                <a:defRPr/>
              </a:pPr>
              <a:t>60</a:t>
            </a:fld>
            <a:r>
              <a:rPr lang="en-US" smtClean="0"/>
              <a:t> </a:t>
            </a:r>
            <a:endParaRPr lang="en-US"/>
          </a:p>
        </p:txBody>
      </p:sp>
      <p:sp>
        <p:nvSpPr>
          <p:cNvPr id="226309" name="Rectangle 7"/>
          <p:cNvSpPr>
            <a:spLocks noChangeArrowheads="1"/>
          </p:cNvSpPr>
          <p:nvPr/>
        </p:nvSpPr>
        <p:spPr bwMode="auto">
          <a:xfrm>
            <a:off x="357188" y="1857375"/>
            <a:ext cx="7929562" cy="1754188"/>
          </a:xfrm>
          <a:prstGeom prst="rect">
            <a:avLst/>
          </a:prstGeom>
          <a:noFill/>
          <a:ln w="9525">
            <a:noFill/>
            <a:miter lim="800000"/>
            <a:headEnd/>
            <a:tailEnd/>
          </a:ln>
        </p:spPr>
        <p:txBody>
          <a:bodyPr>
            <a:spAutoFit/>
          </a:bodyPr>
          <a:lstStyle/>
          <a:p>
            <a:pPr algn="l"/>
            <a:r>
              <a:rPr lang="en-US" sz="1200" dirty="0">
                <a:solidFill>
                  <a:schemeClr val="bg1"/>
                </a:solidFill>
                <a:latin typeface="Courier New" pitchFamily="49" charset="0"/>
                <a:cs typeface="Courier New" pitchFamily="49" charset="0"/>
              </a:rPr>
              <a:t>      DO 200 K=0,KX</a:t>
            </a:r>
          </a:p>
          <a:p>
            <a:pPr algn="l"/>
            <a:r>
              <a:rPr lang="en-US" sz="1200" dirty="0">
                <a:solidFill>
                  <a:schemeClr val="bg1"/>
                </a:solidFill>
                <a:latin typeface="Courier New" pitchFamily="49" charset="0"/>
                <a:cs typeface="Courier New" pitchFamily="49" charset="0"/>
              </a:rPr>
              <a:t>      DO 200 J=0,JX</a:t>
            </a:r>
          </a:p>
          <a:p>
            <a:pPr algn="l"/>
            <a:r>
              <a:rPr lang="en-US" sz="1200" dirty="0">
                <a:solidFill>
                  <a:schemeClr val="bg1"/>
                </a:solidFill>
                <a:latin typeface="Courier New" pitchFamily="49" charset="0"/>
                <a:cs typeface="Courier New" pitchFamily="49" charset="0"/>
              </a:rPr>
              <a:t>      DO 200 I=0,IX</a:t>
            </a:r>
          </a:p>
          <a:p>
            <a:pPr algn="l"/>
            <a:r>
              <a:rPr lang="en-US" sz="1200" dirty="0">
                <a:solidFill>
                  <a:schemeClr val="bg1"/>
                </a:solidFill>
                <a:latin typeface="Courier New" pitchFamily="49" charset="0"/>
                <a:cs typeface="Courier New" pitchFamily="49" charset="0"/>
              </a:rPr>
              <a:t>         F(I,J,K)=RVX(I,J,K)</a:t>
            </a:r>
          </a:p>
          <a:p>
            <a:pPr algn="l"/>
            <a:r>
              <a:rPr lang="en-US" sz="1200" dirty="0">
                <a:solidFill>
                  <a:schemeClr val="bg1"/>
                </a:solidFill>
                <a:latin typeface="Courier New" pitchFamily="49" charset="0"/>
                <a:cs typeface="Courier New" pitchFamily="49" charset="0"/>
              </a:rPr>
              <a:t>         G(I,J,K)=RVY(I,J,K)</a:t>
            </a:r>
          </a:p>
          <a:p>
            <a:pPr algn="l"/>
            <a:r>
              <a:rPr lang="en-US" sz="1200" dirty="0">
                <a:solidFill>
                  <a:schemeClr val="bg1"/>
                </a:solidFill>
                <a:latin typeface="Courier New" pitchFamily="49" charset="0"/>
                <a:cs typeface="Courier New" pitchFamily="49" charset="0"/>
              </a:rPr>
              <a:t>         H(I,J,K)=RVZ(I,J,K)</a:t>
            </a:r>
          </a:p>
          <a:p>
            <a:pPr algn="l"/>
            <a:r>
              <a:rPr lang="en-US" sz="1200" dirty="0">
                <a:solidFill>
                  <a:schemeClr val="bg1"/>
                </a:solidFill>
                <a:latin typeface="Courier New" pitchFamily="49" charset="0"/>
                <a:cs typeface="Courier New" pitchFamily="49" charset="0"/>
              </a:rPr>
              <a:t>         S(I,J,K)=0.</a:t>
            </a:r>
          </a:p>
          <a:p>
            <a:pPr algn="l"/>
            <a:r>
              <a:rPr lang="en-US" sz="1200" dirty="0">
                <a:solidFill>
                  <a:schemeClr val="bg1"/>
                </a:solidFill>
                <a:latin typeface="Courier New" pitchFamily="49" charset="0"/>
                <a:cs typeface="Courier New" pitchFamily="49" charset="0"/>
              </a:rPr>
              <a:t>200   CONTINUE</a:t>
            </a:r>
          </a:p>
          <a:p>
            <a:pPr algn="l"/>
            <a:r>
              <a:rPr lang="en-US" sz="1200" dirty="0">
                <a:solidFill>
                  <a:schemeClr val="bg1"/>
                </a:solidFill>
                <a:latin typeface="Courier New" pitchFamily="49" charset="0"/>
                <a:cs typeface="Courier New" pitchFamily="49" charset="0"/>
              </a:rPr>
              <a:t>      CALL HALF(RO,ROH,DRO,F,G,H,S)</a:t>
            </a:r>
          </a:p>
        </p:txBody>
      </p:sp>
    </p:spTree>
  </p:cSld>
  <p:clrMapOvr>
    <a:masterClrMapping/>
  </p:clrMapOvr>
  <p:transition>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Title 1"/>
          <p:cNvSpPr>
            <a:spLocks noGrp="1"/>
          </p:cNvSpPr>
          <p:nvPr>
            <p:ph type="title"/>
          </p:nvPr>
        </p:nvSpPr>
        <p:spPr/>
        <p:txBody>
          <a:bodyPr/>
          <a:lstStyle/>
          <a:p>
            <a:r>
              <a:rPr lang="en-US" smtClean="0"/>
              <a:t>Original HALF</a:t>
            </a:r>
          </a:p>
        </p:txBody>
      </p:sp>
      <p:sp>
        <p:nvSpPr>
          <p:cNvPr id="3" name="Date Placeholder 2"/>
          <p:cNvSpPr>
            <a:spLocks noGrp="1"/>
          </p:cNvSpPr>
          <p:nvPr>
            <p:ph type="dt" sz="quarter" idx="4294967295"/>
          </p:nvPr>
        </p:nvSpPr>
        <p:spPr>
          <a:xfrm>
            <a:off x="457200" y="6356350"/>
            <a:ext cx="2133600" cy="365125"/>
          </a:xfrm>
          <a:prstGeom prst="rect">
            <a:avLst/>
          </a:prstGeom>
        </p:spPr>
        <p:txBody>
          <a:bodyPr/>
          <a:lstStyle/>
          <a:p>
            <a:pPr>
              <a:defRPr/>
            </a:pPr>
            <a:fld id="{C278BB14-0508-4E2C-B264-28DD407C20EA}" type="datetime1">
              <a:rPr lang="en-US" smtClean="0"/>
              <a:pPr>
                <a:defRPr/>
              </a:pPr>
              <a:t>9/21/2009</a:t>
            </a:fld>
            <a:endParaRPr lang="en-US"/>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FD06A808-0592-421E-A3BD-58CC9272ACAB}" type="slidenum">
              <a:rPr lang="en-US" smtClean="0"/>
              <a:pPr>
                <a:defRPr/>
              </a:pPr>
              <a:t>61</a:t>
            </a:fld>
            <a:r>
              <a:rPr lang="en-US" smtClean="0"/>
              <a:t> </a:t>
            </a:r>
            <a:endParaRPr lang="en-US"/>
          </a:p>
        </p:txBody>
      </p:sp>
      <p:sp>
        <p:nvSpPr>
          <p:cNvPr id="227333" name="TextBox 4"/>
          <p:cNvSpPr txBox="1">
            <a:spLocks noChangeArrowheads="1"/>
          </p:cNvSpPr>
          <p:nvPr/>
        </p:nvSpPr>
        <p:spPr bwMode="auto">
          <a:xfrm>
            <a:off x="714375" y="2143125"/>
            <a:ext cx="6878638" cy="2678113"/>
          </a:xfrm>
          <a:prstGeom prst="rect">
            <a:avLst/>
          </a:prstGeom>
          <a:noFill/>
          <a:ln w="9525">
            <a:noFill/>
            <a:miter lim="800000"/>
            <a:headEnd/>
            <a:tailEnd/>
          </a:ln>
        </p:spPr>
        <p:txBody>
          <a:bodyPr wrap="none">
            <a:spAutoFit/>
          </a:bodyPr>
          <a:lstStyle/>
          <a:p>
            <a:pPr algn="l"/>
            <a:r>
              <a:rPr lang="en-US" sz="1200" dirty="0">
                <a:solidFill>
                  <a:schemeClr val="bg1"/>
                </a:solidFill>
                <a:latin typeface="Courier New" pitchFamily="49" charset="0"/>
                <a:cs typeface="Courier New" pitchFamily="49" charset="0"/>
              </a:rPr>
              <a:t>C=======================================================================</a:t>
            </a:r>
          </a:p>
          <a:p>
            <a:pPr algn="l"/>
            <a:r>
              <a:rPr lang="en-US" sz="1200" dirty="0">
                <a:solidFill>
                  <a:schemeClr val="bg1"/>
                </a:solidFill>
                <a:latin typeface="Courier New" pitchFamily="49" charset="0"/>
                <a:cs typeface="Courier New" pitchFamily="49" charset="0"/>
              </a:rPr>
              <a:t>      DO 100 K=1,KXS1</a:t>
            </a:r>
          </a:p>
          <a:p>
            <a:pPr algn="l"/>
            <a:r>
              <a:rPr lang="en-US" sz="1200" dirty="0">
                <a:solidFill>
                  <a:schemeClr val="bg1"/>
                </a:solidFill>
                <a:latin typeface="Courier New" pitchFamily="49" charset="0"/>
                <a:cs typeface="Courier New" pitchFamily="49" charset="0"/>
              </a:rPr>
              <a:t>      DO 100 J=1,JXS1</a:t>
            </a:r>
          </a:p>
          <a:p>
            <a:pPr algn="l"/>
            <a:r>
              <a:rPr lang="en-US" sz="1200" dirty="0">
                <a:solidFill>
                  <a:schemeClr val="bg1"/>
                </a:solidFill>
                <a:latin typeface="Courier New" pitchFamily="49" charset="0"/>
                <a:cs typeface="Courier New" pitchFamily="49" charset="0"/>
              </a:rPr>
              <a:t>      DO 100 I=1,IXS1</a:t>
            </a:r>
          </a:p>
          <a:p>
            <a:pPr algn="l"/>
            <a:r>
              <a:rPr lang="en-US" sz="1200" dirty="0">
                <a:solidFill>
                  <a:schemeClr val="bg1"/>
                </a:solidFill>
                <a:latin typeface="Courier New" pitchFamily="49" charset="0"/>
                <a:cs typeface="Courier New" pitchFamily="49" charset="0"/>
              </a:rPr>
              <a:t>         DU(I,J,K)=DU(I,J,K)-0.5*DT*</a:t>
            </a:r>
          </a:p>
          <a:p>
            <a:pPr algn="l"/>
            <a:r>
              <a:rPr lang="en-US" sz="1200" dirty="0">
                <a:solidFill>
                  <a:schemeClr val="bg1"/>
                </a:solidFill>
                <a:latin typeface="Courier New" pitchFamily="49" charset="0"/>
                <a:cs typeface="Courier New" pitchFamily="49" charset="0"/>
              </a:rPr>
              <a:t>     &amp;            (0.5*RDXM(I)*(F(I+1,J,K)-F(I-1,J,K))</a:t>
            </a:r>
          </a:p>
          <a:p>
            <a:pPr algn="l"/>
            <a:r>
              <a:rPr lang="en-US" sz="1200" dirty="0">
                <a:solidFill>
                  <a:schemeClr val="bg1"/>
                </a:solidFill>
                <a:latin typeface="Courier New" pitchFamily="49" charset="0"/>
                <a:cs typeface="Courier New" pitchFamily="49" charset="0"/>
              </a:rPr>
              <a:t>     &amp;            +0.5*RDYM(J)*(G(I,J+1,K)-G(I,J-1,K))</a:t>
            </a:r>
          </a:p>
          <a:p>
            <a:pPr algn="l"/>
            <a:r>
              <a:rPr lang="en-US" sz="1200" dirty="0">
                <a:solidFill>
                  <a:schemeClr val="bg1"/>
                </a:solidFill>
                <a:latin typeface="Courier New" pitchFamily="49" charset="0"/>
                <a:cs typeface="Courier New" pitchFamily="49" charset="0"/>
              </a:rPr>
              <a:t>     &amp;            +0.5*RDZM(K)*(H(I,J,K+1)-H(I,J,K-1))</a:t>
            </a:r>
          </a:p>
          <a:p>
            <a:pPr algn="l"/>
            <a:r>
              <a:rPr lang="en-US" sz="1200" dirty="0">
                <a:solidFill>
                  <a:schemeClr val="bg1"/>
                </a:solidFill>
                <a:latin typeface="Courier New" pitchFamily="49" charset="0"/>
                <a:cs typeface="Courier New" pitchFamily="49" charset="0"/>
              </a:rPr>
              <a:t>     &amp;            +S(I,J,K))</a:t>
            </a:r>
          </a:p>
          <a:p>
            <a:pPr algn="l"/>
            <a:r>
              <a:rPr lang="en-US" sz="1200" dirty="0">
                <a:solidFill>
                  <a:schemeClr val="bg1"/>
                </a:solidFill>
                <a:latin typeface="Courier New" pitchFamily="49" charset="0"/>
                <a:cs typeface="Courier New" pitchFamily="49" charset="0"/>
              </a:rPr>
              <a:t>100   CONTINUE</a:t>
            </a:r>
          </a:p>
          <a:p>
            <a:pPr algn="l"/>
            <a:r>
              <a:rPr lang="en-US" sz="1200" dirty="0">
                <a:solidFill>
                  <a:schemeClr val="bg1"/>
                </a:solidFill>
                <a:latin typeface="Courier New" pitchFamily="49" charset="0"/>
                <a:cs typeface="Courier New" pitchFamily="49" charset="0"/>
              </a:rPr>
              <a:t>C=======================================================================</a:t>
            </a:r>
          </a:p>
          <a:p>
            <a:pPr algn="l"/>
            <a:r>
              <a:rPr lang="en-US" sz="1200" dirty="0">
                <a:solidFill>
                  <a:schemeClr val="bg1"/>
                </a:solidFill>
                <a:latin typeface="Courier New" pitchFamily="49" charset="0"/>
                <a:cs typeface="Courier New" pitchFamily="49" charset="0"/>
              </a:rPr>
              <a:t>C***  proceed half step using flux across cell boundary              ***</a:t>
            </a:r>
          </a:p>
          <a:p>
            <a:pPr algn="l"/>
            <a:r>
              <a:rPr lang="en-US" sz="1200" dirty="0">
                <a:solidFill>
                  <a:schemeClr val="bg1"/>
                </a:solidFill>
                <a:latin typeface="Courier New" pitchFamily="49" charset="0"/>
                <a:cs typeface="Courier New" pitchFamily="49" charset="0"/>
              </a:rPr>
              <a:t>C=======================================================================</a:t>
            </a:r>
          </a:p>
          <a:p>
            <a:pPr algn="l"/>
            <a:endParaRPr lang="en-US" sz="1200" dirty="0">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Title 1"/>
          <p:cNvSpPr>
            <a:spLocks noGrp="1"/>
          </p:cNvSpPr>
          <p:nvPr>
            <p:ph type="title"/>
          </p:nvPr>
        </p:nvSpPr>
        <p:spPr/>
        <p:txBody>
          <a:bodyPr/>
          <a:lstStyle/>
          <a:p>
            <a:r>
              <a:rPr lang="en-US" smtClean="0"/>
              <a:t>Original HALF</a:t>
            </a:r>
          </a:p>
        </p:txBody>
      </p:sp>
      <p:sp>
        <p:nvSpPr>
          <p:cNvPr id="3" name="Date Placeholder 2"/>
          <p:cNvSpPr>
            <a:spLocks noGrp="1"/>
          </p:cNvSpPr>
          <p:nvPr>
            <p:ph type="dt" sz="quarter" idx="4294967295"/>
          </p:nvPr>
        </p:nvSpPr>
        <p:spPr>
          <a:xfrm>
            <a:off x="457200" y="6356350"/>
            <a:ext cx="2133600" cy="365125"/>
          </a:xfrm>
          <a:prstGeom prst="rect">
            <a:avLst/>
          </a:prstGeom>
        </p:spPr>
        <p:txBody>
          <a:bodyPr/>
          <a:lstStyle/>
          <a:p>
            <a:pPr>
              <a:defRPr/>
            </a:pPr>
            <a:fld id="{C278BB14-0508-4E2C-B264-28DD407C20EA}" type="datetime1">
              <a:rPr lang="en-US" smtClean="0"/>
              <a:pPr>
                <a:defRPr/>
              </a:pPr>
              <a:t>9/21/2009</a:t>
            </a:fld>
            <a:endParaRPr lang="en-US"/>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2497E959-721E-4FF4-8FD5-425834BC6D68}" type="slidenum">
              <a:rPr lang="en-US" smtClean="0"/>
              <a:pPr>
                <a:defRPr/>
              </a:pPr>
              <a:t>62</a:t>
            </a:fld>
            <a:r>
              <a:rPr lang="en-US" smtClean="0"/>
              <a:t> </a:t>
            </a:r>
            <a:endParaRPr lang="en-US"/>
          </a:p>
        </p:txBody>
      </p:sp>
      <p:sp>
        <p:nvSpPr>
          <p:cNvPr id="228357" name="TextBox 4"/>
          <p:cNvSpPr txBox="1">
            <a:spLocks noChangeArrowheads="1"/>
          </p:cNvSpPr>
          <p:nvPr/>
        </p:nvSpPr>
        <p:spPr bwMode="auto">
          <a:xfrm>
            <a:off x="785813" y="1071563"/>
            <a:ext cx="5856287" cy="6002337"/>
          </a:xfrm>
          <a:prstGeom prst="rect">
            <a:avLst/>
          </a:prstGeom>
          <a:noFill/>
          <a:ln w="9525">
            <a:noFill/>
            <a:miter lim="800000"/>
            <a:headEnd/>
            <a:tailEnd/>
          </a:ln>
        </p:spPr>
        <p:txBody>
          <a:bodyPr wrap="none">
            <a:spAutoFit/>
          </a:bodyPr>
          <a:lstStyle/>
          <a:p>
            <a:pPr algn="l"/>
            <a:r>
              <a:rPr lang="en-US" sz="1200" dirty="0">
                <a:solidFill>
                  <a:schemeClr val="bg1"/>
                </a:solidFill>
                <a:latin typeface="Courier New" pitchFamily="49" charset="0"/>
                <a:cs typeface="Courier New" pitchFamily="49" charset="0"/>
              </a:rPr>
              <a:t>      DO 200 K=0,KXS1</a:t>
            </a:r>
          </a:p>
          <a:p>
            <a:pPr algn="l"/>
            <a:r>
              <a:rPr lang="en-US" sz="1200" dirty="0">
                <a:solidFill>
                  <a:schemeClr val="bg1"/>
                </a:solidFill>
                <a:latin typeface="Courier New" pitchFamily="49" charset="0"/>
                <a:cs typeface="Courier New" pitchFamily="49" charset="0"/>
              </a:rPr>
              <a:t>      DO 200 J=0,JXS1</a:t>
            </a:r>
          </a:p>
          <a:p>
            <a:pPr algn="l"/>
            <a:r>
              <a:rPr lang="en-US" sz="1200" dirty="0">
                <a:solidFill>
                  <a:schemeClr val="bg1"/>
                </a:solidFill>
                <a:latin typeface="Courier New" pitchFamily="49" charset="0"/>
                <a:cs typeface="Courier New" pitchFamily="49" charset="0"/>
              </a:rPr>
              <a:t>      DO 200 I=0,IXS1</a:t>
            </a:r>
          </a:p>
          <a:p>
            <a:pPr algn="l"/>
            <a:r>
              <a:rPr lang="en-US" sz="1200" dirty="0">
                <a:solidFill>
                  <a:schemeClr val="bg1"/>
                </a:solidFill>
                <a:latin typeface="Courier New" pitchFamily="49" charset="0"/>
                <a:cs typeface="Courier New" pitchFamily="49" charset="0"/>
              </a:rPr>
              <a:t>C----------- cell average ---------------------</a:t>
            </a:r>
          </a:p>
          <a:p>
            <a:pPr algn="l"/>
            <a:r>
              <a:rPr lang="en-US" sz="1200" dirty="0">
                <a:solidFill>
                  <a:schemeClr val="bg1"/>
                </a:solidFill>
                <a:latin typeface="Courier New" pitchFamily="49" charset="0"/>
                <a:cs typeface="Courier New" pitchFamily="49" charset="0"/>
              </a:rPr>
              <a:t>         UH =0.125*(U(I+1,J+1,K+1)+U(I,J+1,K+1)</a:t>
            </a:r>
          </a:p>
          <a:p>
            <a:pPr algn="l"/>
            <a:r>
              <a:rPr lang="en-US" sz="1200" dirty="0">
                <a:solidFill>
                  <a:schemeClr val="bg1"/>
                </a:solidFill>
                <a:latin typeface="Courier New" pitchFamily="49" charset="0"/>
                <a:cs typeface="Courier New" pitchFamily="49" charset="0"/>
              </a:rPr>
              <a:t>     &amp;             +U(I+1,J+1,K)  +U(I,J+1,K)</a:t>
            </a:r>
          </a:p>
          <a:p>
            <a:pPr algn="l"/>
            <a:r>
              <a:rPr lang="en-US" sz="1200" dirty="0">
                <a:solidFill>
                  <a:schemeClr val="bg1"/>
                </a:solidFill>
                <a:latin typeface="Courier New" pitchFamily="49" charset="0"/>
                <a:cs typeface="Courier New" pitchFamily="49" charset="0"/>
              </a:rPr>
              <a:t>     &amp;             +U(I+1,J,K+1)  +U(I,J,K+1)</a:t>
            </a:r>
          </a:p>
          <a:p>
            <a:pPr algn="l"/>
            <a:r>
              <a:rPr lang="en-US" sz="1200" dirty="0">
                <a:solidFill>
                  <a:schemeClr val="bg1"/>
                </a:solidFill>
                <a:latin typeface="Courier New" pitchFamily="49" charset="0"/>
                <a:cs typeface="Courier New" pitchFamily="49" charset="0"/>
              </a:rPr>
              <a:t>     &amp;             +U(I+1,J,K)    +U(I,J,K))</a:t>
            </a:r>
          </a:p>
          <a:p>
            <a:pPr algn="l"/>
            <a:r>
              <a:rPr lang="en-US" sz="1200" dirty="0">
                <a:solidFill>
                  <a:schemeClr val="bg1"/>
                </a:solidFill>
                <a:latin typeface="Courier New" pitchFamily="49" charset="0"/>
                <a:cs typeface="Courier New" pitchFamily="49" charset="0"/>
              </a:rPr>
              <a:t>         SH =0.125*(S(I+1,J+1,K+1)+S(I,J+1,K+1)</a:t>
            </a:r>
          </a:p>
          <a:p>
            <a:pPr algn="l"/>
            <a:r>
              <a:rPr lang="en-US" sz="1200" dirty="0">
                <a:solidFill>
                  <a:schemeClr val="bg1"/>
                </a:solidFill>
                <a:latin typeface="Courier New" pitchFamily="49" charset="0"/>
                <a:cs typeface="Courier New" pitchFamily="49" charset="0"/>
              </a:rPr>
              <a:t>     &amp;             +S(I+1,J+1,K)  +S(I,J+1,K)</a:t>
            </a:r>
          </a:p>
          <a:p>
            <a:pPr algn="l"/>
            <a:r>
              <a:rPr lang="en-US" sz="1200" dirty="0">
                <a:solidFill>
                  <a:schemeClr val="bg1"/>
                </a:solidFill>
                <a:latin typeface="Courier New" pitchFamily="49" charset="0"/>
                <a:cs typeface="Courier New" pitchFamily="49" charset="0"/>
              </a:rPr>
              <a:t>     &amp;             +S(I+1,J,K+1)  +S(I,J,K+1)</a:t>
            </a:r>
          </a:p>
          <a:p>
            <a:pPr algn="l"/>
            <a:r>
              <a:rPr lang="en-US" sz="1200" dirty="0">
                <a:solidFill>
                  <a:schemeClr val="bg1"/>
                </a:solidFill>
                <a:latin typeface="Courier New" pitchFamily="49" charset="0"/>
                <a:cs typeface="Courier New" pitchFamily="49" charset="0"/>
              </a:rPr>
              <a:t>     &amp;             +S(I+1,J,K)    +S(I,J,K))</a:t>
            </a:r>
          </a:p>
          <a:p>
            <a:pPr algn="l"/>
            <a:r>
              <a:rPr lang="en-US" sz="1200" dirty="0">
                <a:solidFill>
                  <a:schemeClr val="bg1"/>
                </a:solidFill>
                <a:latin typeface="Courier New" pitchFamily="49" charset="0"/>
                <a:cs typeface="Courier New" pitchFamily="49" charset="0"/>
              </a:rPr>
              <a:t>C----------- flux across cell boundary ----------------------</a:t>
            </a:r>
          </a:p>
          <a:p>
            <a:pPr algn="l"/>
            <a:r>
              <a:rPr lang="en-US" sz="1200" dirty="0">
                <a:solidFill>
                  <a:schemeClr val="bg1"/>
                </a:solidFill>
                <a:latin typeface="Courier New" pitchFamily="49" charset="0"/>
                <a:cs typeface="Courier New" pitchFamily="49" charset="0"/>
              </a:rPr>
              <a:t>         DFDX = 0.25*RDX(I)*(F(I+1,J+1,K+1)-F(I,  J+1,K+1)</a:t>
            </a:r>
          </a:p>
          <a:p>
            <a:pPr algn="l"/>
            <a:r>
              <a:rPr lang="en-US" sz="1200" dirty="0">
                <a:solidFill>
                  <a:schemeClr val="bg1"/>
                </a:solidFill>
                <a:latin typeface="Courier New" pitchFamily="49" charset="0"/>
                <a:cs typeface="Courier New" pitchFamily="49" charset="0"/>
              </a:rPr>
              <a:t>     &amp;                      +F(I+1,J+1,K)  -F(I,  J+1,K)</a:t>
            </a:r>
          </a:p>
          <a:p>
            <a:pPr algn="l"/>
            <a:r>
              <a:rPr lang="en-US" sz="1200" dirty="0">
                <a:solidFill>
                  <a:schemeClr val="bg1"/>
                </a:solidFill>
                <a:latin typeface="Courier New" pitchFamily="49" charset="0"/>
                <a:cs typeface="Courier New" pitchFamily="49" charset="0"/>
              </a:rPr>
              <a:t>     &amp;                      +F(I+1,J,  K+1)-F(I,  J,  K+1)</a:t>
            </a:r>
          </a:p>
          <a:p>
            <a:pPr algn="l"/>
            <a:r>
              <a:rPr lang="en-US" sz="1200" dirty="0">
                <a:solidFill>
                  <a:schemeClr val="bg1"/>
                </a:solidFill>
                <a:latin typeface="Courier New" pitchFamily="49" charset="0"/>
                <a:cs typeface="Courier New" pitchFamily="49" charset="0"/>
              </a:rPr>
              <a:t>     &amp;                      +F(I+1,J,  K)  -F(I,  J,  K))</a:t>
            </a:r>
          </a:p>
          <a:p>
            <a:pPr algn="l"/>
            <a:r>
              <a:rPr lang="en-US" sz="1200" dirty="0">
                <a:solidFill>
                  <a:schemeClr val="bg1"/>
                </a:solidFill>
                <a:latin typeface="Courier New" pitchFamily="49" charset="0"/>
                <a:cs typeface="Courier New" pitchFamily="49" charset="0"/>
              </a:rPr>
              <a:t>         DGDY = 0.25*RDY(J)*(G(I+1,J+1,K+1)-G(I+1,J,  K+1)</a:t>
            </a:r>
          </a:p>
          <a:p>
            <a:pPr algn="l"/>
            <a:r>
              <a:rPr lang="en-US" sz="1200" dirty="0">
                <a:solidFill>
                  <a:schemeClr val="bg1"/>
                </a:solidFill>
                <a:latin typeface="Courier New" pitchFamily="49" charset="0"/>
                <a:cs typeface="Courier New" pitchFamily="49" charset="0"/>
              </a:rPr>
              <a:t>     &amp;                      +G(I+1,J+1,K)  -G(I+1,J,  K)</a:t>
            </a:r>
          </a:p>
          <a:p>
            <a:pPr algn="l"/>
            <a:r>
              <a:rPr lang="en-US" sz="1200" dirty="0">
                <a:solidFill>
                  <a:schemeClr val="bg1"/>
                </a:solidFill>
                <a:latin typeface="Courier New" pitchFamily="49" charset="0"/>
                <a:cs typeface="Courier New" pitchFamily="49" charset="0"/>
              </a:rPr>
              <a:t>     &amp;                      +G(I,  J+1,K+1)-G(I,  J,  K+1)</a:t>
            </a:r>
          </a:p>
          <a:p>
            <a:pPr algn="l"/>
            <a:r>
              <a:rPr lang="en-US" sz="1200" dirty="0">
                <a:solidFill>
                  <a:schemeClr val="bg1"/>
                </a:solidFill>
                <a:latin typeface="Courier New" pitchFamily="49" charset="0"/>
                <a:cs typeface="Courier New" pitchFamily="49" charset="0"/>
              </a:rPr>
              <a:t>     &amp;                      +G(I,  J+1,K)  -G(I,  J,  K))</a:t>
            </a:r>
          </a:p>
          <a:p>
            <a:pPr algn="l"/>
            <a:r>
              <a:rPr lang="en-US" sz="1200" dirty="0">
                <a:solidFill>
                  <a:schemeClr val="bg1"/>
                </a:solidFill>
                <a:latin typeface="Courier New" pitchFamily="49" charset="0"/>
                <a:cs typeface="Courier New" pitchFamily="49" charset="0"/>
              </a:rPr>
              <a:t>         DHDZ = 0.25*RDZ(K)*(</a:t>
            </a:r>
          </a:p>
          <a:p>
            <a:pPr algn="l"/>
            <a:r>
              <a:rPr lang="en-US" sz="1200" dirty="0">
                <a:solidFill>
                  <a:schemeClr val="bg1"/>
                </a:solidFill>
                <a:latin typeface="Courier New" pitchFamily="49" charset="0"/>
                <a:cs typeface="Courier New" pitchFamily="49" charset="0"/>
              </a:rPr>
              <a:t>     &amp;                       H(I+1,J+1,K+1)-H(I+1,J+1,K)</a:t>
            </a:r>
          </a:p>
          <a:p>
            <a:pPr algn="l"/>
            <a:r>
              <a:rPr lang="en-US" sz="1200" dirty="0">
                <a:solidFill>
                  <a:schemeClr val="bg1"/>
                </a:solidFill>
                <a:latin typeface="Courier New" pitchFamily="49" charset="0"/>
                <a:cs typeface="Courier New" pitchFamily="49" charset="0"/>
              </a:rPr>
              <a:t>     &amp;                      +H(I+1,J,  K+1)-H(I+1,J,  K)</a:t>
            </a:r>
          </a:p>
          <a:p>
            <a:pPr algn="l"/>
            <a:r>
              <a:rPr lang="en-US" sz="1200" dirty="0">
                <a:solidFill>
                  <a:schemeClr val="bg1"/>
                </a:solidFill>
                <a:latin typeface="Courier New" pitchFamily="49" charset="0"/>
                <a:cs typeface="Courier New" pitchFamily="49" charset="0"/>
              </a:rPr>
              <a:t>     &amp;                      +H(I,  J+1,K+1)-H(I,  J+1,K)</a:t>
            </a:r>
          </a:p>
          <a:p>
            <a:pPr algn="l"/>
            <a:r>
              <a:rPr lang="en-US" sz="1200" dirty="0">
                <a:solidFill>
                  <a:schemeClr val="bg1"/>
                </a:solidFill>
                <a:latin typeface="Courier New" pitchFamily="49" charset="0"/>
                <a:cs typeface="Courier New" pitchFamily="49" charset="0"/>
              </a:rPr>
              <a:t>     &amp;                      +H(I,  J,  K+1)-H(I,  J,  K))</a:t>
            </a:r>
          </a:p>
          <a:p>
            <a:pPr algn="l"/>
            <a:r>
              <a:rPr lang="en-US" sz="1200" dirty="0">
                <a:solidFill>
                  <a:schemeClr val="bg1"/>
                </a:solidFill>
                <a:latin typeface="Courier New" pitchFamily="49" charset="0"/>
                <a:cs typeface="Courier New" pitchFamily="49" charset="0"/>
              </a:rPr>
              <a:t>C------------ summation of all terms ------------------------</a:t>
            </a:r>
          </a:p>
          <a:p>
            <a:pPr algn="l"/>
            <a:r>
              <a:rPr lang="en-US" sz="1200" dirty="0">
                <a:solidFill>
                  <a:schemeClr val="bg1"/>
                </a:solidFill>
                <a:latin typeface="Courier New" pitchFamily="49" charset="0"/>
                <a:cs typeface="Courier New" pitchFamily="49" charset="0"/>
              </a:rPr>
              <a:t>         UN(I,J,K)  = UH-DT*(DFDX+DGDY+DHDZ+SH)</a:t>
            </a:r>
          </a:p>
          <a:p>
            <a:pPr algn="l"/>
            <a:r>
              <a:rPr lang="en-US" sz="1200" dirty="0">
                <a:solidFill>
                  <a:schemeClr val="bg1"/>
                </a:solidFill>
                <a:latin typeface="Courier New" pitchFamily="49" charset="0"/>
                <a:cs typeface="Courier New" pitchFamily="49" charset="0"/>
              </a:rPr>
              <a:t>200   CONTINUE</a:t>
            </a:r>
          </a:p>
          <a:p>
            <a:pPr algn="l"/>
            <a:r>
              <a:rPr lang="en-US" sz="1200" dirty="0">
                <a:solidFill>
                  <a:schemeClr val="bg1"/>
                </a:solidFill>
                <a:latin typeface="Courier New" pitchFamily="49" charset="0"/>
                <a:cs typeface="Courier New" pitchFamily="49" charset="0"/>
              </a:rPr>
              <a:t>      RETURN</a:t>
            </a:r>
          </a:p>
          <a:p>
            <a:pPr algn="l"/>
            <a:r>
              <a:rPr lang="en-US" sz="1200" dirty="0">
                <a:solidFill>
                  <a:schemeClr val="bg1"/>
                </a:solidFill>
                <a:latin typeface="Courier New" pitchFamily="49" charset="0"/>
                <a:cs typeface="Courier New" pitchFamily="49" charset="0"/>
              </a:rPr>
              <a:t>      END</a:t>
            </a:r>
          </a:p>
          <a:p>
            <a:pPr algn="l"/>
            <a:endParaRPr lang="en-US" sz="1200" dirty="0">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Title 1"/>
          <p:cNvSpPr>
            <a:spLocks noGrp="1"/>
          </p:cNvSpPr>
          <p:nvPr>
            <p:ph type="title"/>
          </p:nvPr>
        </p:nvSpPr>
        <p:spPr/>
        <p:txBody>
          <a:bodyPr/>
          <a:lstStyle/>
          <a:p>
            <a:r>
              <a:rPr lang="en-US" smtClean="0"/>
              <a:t>Storage Analysis</a:t>
            </a:r>
          </a:p>
        </p:txBody>
      </p:sp>
      <p:sp>
        <p:nvSpPr>
          <p:cNvPr id="3" name="Date Placeholder 2"/>
          <p:cNvSpPr>
            <a:spLocks noGrp="1"/>
          </p:cNvSpPr>
          <p:nvPr>
            <p:ph type="dt" sz="quarter" idx="4294967295"/>
          </p:nvPr>
        </p:nvSpPr>
        <p:spPr>
          <a:xfrm>
            <a:off x="457200" y="6356350"/>
            <a:ext cx="2133600" cy="365125"/>
          </a:xfrm>
          <a:prstGeom prst="rect">
            <a:avLst/>
          </a:prstGeom>
        </p:spPr>
        <p:txBody>
          <a:bodyPr/>
          <a:lstStyle/>
          <a:p>
            <a:pPr>
              <a:defRPr/>
            </a:pPr>
            <a:fld id="{C278BB14-0508-4E2C-B264-28DD407C20EA}" type="datetime1">
              <a:rPr lang="en-US" smtClean="0"/>
              <a:pPr>
                <a:defRPr/>
              </a:pPr>
              <a:t>9/21/2009</a:t>
            </a:fld>
            <a:endParaRPr lang="en-US"/>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D39A6125-D804-49AE-9C4F-0B936942856A}" type="slidenum">
              <a:rPr lang="en-US" smtClean="0"/>
              <a:pPr>
                <a:defRPr/>
              </a:pPr>
              <a:t>63</a:t>
            </a:fld>
            <a:r>
              <a:rPr lang="en-US" smtClean="0"/>
              <a:t> </a:t>
            </a:r>
            <a:endParaRPr lang="en-US"/>
          </a:p>
        </p:txBody>
      </p:sp>
      <p:graphicFrame>
        <p:nvGraphicFramePr>
          <p:cNvPr id="5" name="Table 4"/>
          <p:cNvGraphicFramePr>
            <a:graphicFrameLocks noGrp="1"/>
          </p:cNvGraphicFramePr>
          <p:nvPr/>
        </p:nvGraphicFramePr>
        <p:xfrm>
          <a:off x="571500" y="1643063"/>
          <a:ext cx="7296855" cy="3000395"/>
        </p:xfrm>
        <a:graphic>
          <a:graphicData uri="http://schemas.openxmlformats.org/drawingml/2006/table">
            <a:tbl>
              <a:tblPr>
                <a:tableStyleId>{5940675A-B579-460E-94D1-54222C63F5DA}</a:tableStyleId>
              </a:tblPr>
              <a:tblGrid>
                <a:gridCol w="1093112"/>
                <a:gridCol w="692810"/>
                <a:gridCol w="812183"/>
                <a:gridCol w="783125"/>
                <a:gridCol w="783125"/>
                <a:gridCol w="783125"/>
                <a:gridCol w="783125"/>
                <a:gridCol w="783125"/>
                <a:gridCol w="783125"/>
              </a:tblGrid>
              <a:tr h="600079">
                <a:tc>
                  <a:txBody>
                    <a:bodyPr/>
                    <a:lstStyle/>
                    <a:p>
                      <a:pPr algn="l" fontAlgn="b"/>
                      <a:r>
                        <a:rPr lang="en-US" sz="1200" b="1" u="none" strike="noStrike" dirty="0">
                          <a:solidFill>
                            <a:schemeClr val="bg1"/>
                          </a:solidFill>
                        </a:rPr>
                        <a:t>Original</a:t>
                      </a:r>
                      <a:endParaRPr lang="en-US" sz="1200" b="1" i="0" u="none" strike="noStrike" dirty="0">
                        <a:solidFill>
                          <a:schemeClr val="bg1"/>
                        </a:solidFill>
                        <a:latin typeface="Calibri"/>
                      </a:endParaRPr>
                    </a:p>
                  </a:txBody>
                  <a:tcPr marL="9525" marR="9525" marT="9525" marB="0" anchor="b"/>
                </a:tc>
                <a:tc>
                  <a:txBody>
                    <a:bodyPr/>
                    <a:lstStyle/>
                    <a:p>
                      <a:pPr algn="l" fontAlgn="b"/>
                      <a:endParaRPr lang="en-US" sz="1200" b="1" i="0" u="none" strike="noStrike">
                        <a:solidFill>
                          <a:schemeClr val="bg1"/>
                        </a:solidFill>
                        <a:latin typeface="Calibri"/>
                      </a:endParaRPr>
                    </a:p>
                  </a:txBody>
                  <a:tcPr marL="9525" marR="9525" marT="9525" marB="0" anchor="b"/>
                </a:tc>
                <a:tc>
                  <a:txBody>
                    <a:bodyPr/>
                    <a:lstStyle/>
                    <a:p>
                      <a:pPr algn="l" fontAlgn="b"/>
                      <a:endParaRPr lang="en-US" sz="1200" b="1" i="0" u="none" strike="noStrike">
                        <a:solidFill>
                          <a:schemeClr val="bg1"/>
                        </a:solidFill>
                        <a:latin typeface="Calibri"/>
                      </a:endParaRPr>
                    </a:p>
                  </a:txBody>
                  <a:tcPr marL="9525" marR="9525" marT="9525" marB="0" anchor="b"/>
                </a:tc>
                <a:tc>
                  <a:txBody>
                    <a:bodyPr/>
                    <a:lstStyle/>
                    <a:p>
                      <a:pPr algn="l" fontAlgn="b"/>
                      <a:endParaRPr lang="en-US" sz="1200" b="1" i="0" u="none" strike="noStrike">
                        <a:solidFill>
                          <a:schemeClr val="bg1"/>
                        </a:solidFill>
                        <a:latin typeface="Calibri"/>
                      </a:endParaRPr>
                    </a:p>
                  </a:txBody>
                  <a:tcPr marL="9525" marR="9525" marT="9525" marB="0" anchor="b"/>
                </a:tc>
                <a:tc>
                  <a:txBody>
                    <a:bodyPr/>
                    <a:lstStyle/>
                    <a:p>
                      <a:pPr algn="l" fontAlgn="b"/>
                      <a:endParaRPr lang="en-US" sz="1200" b="1" i="0" u="none" strike="noStrike">
                        <a:solidFill>
                          <a:schemeClr val="bg1"/>
                        </a:solidFill>
                        <a:latin typeface="Calibri"/>
                      </a:endParaRPr>
                    </a:p>
                  </a:txBody>
                  <a:tcPr marL="9525" marR="9525" marT="9525" marB="0" anchor="b"/>
                </a:tc>
                <a:tc>
                  <a:txBody>
                    <a:bodyPr/>
                    <a:lstStyle/>
                    <a:p>
                      <a:pPr algn="l" fontAlgn="b"/>
                      <a:endParaRPr lang="en-US" sz="1200" b="1" i="0" u="none" strike="noStrike">
                        <a:solidFill>
                          <a:schemeClr val="bg1"/>
                        </a:solidFill>
                        <a:latin typeface="Calibri"/>
                      </a:endParaRPr>
                    </a:p>
                  </a:txBody>
                  <a:tcPr marL="9525" marR="9525" marT="9525" marB="0" anchor="b"/>
                </a:tc>
                <a:tc>
                  <a:txBody>
                    <a:bodyPr/>
                    <a:lstStyle/>
                    <a:p>
                      <a:pPr algn="l" fontAlgn="b"/>
                      <a:endParaRPr lang="en-US" sz="1200" b="1" i="0" u="none" strike="noStrike">
                        <a:solidFill>
                          <a:schemeClr val="bg1"/>
                        </a:solidFill>
                        <a:latin typeface="Calibri"/>
                      </a:endParaRPr>
                    </a:p>
                  </a:txBody>
                  <a:tcPr marL="9525" marR="9525" marT="9525" marB="0" anchor="b"/>
                </a:tc>
                <a:tc>
                  <a:txBody>
                    <a:bodyPr/>
                    <a:lstStyle/>
                    <a:p>
                      <a:pPr algn="l" fontAlgn="b"/>
                      <a:endParaRPr lang="en-US" sz="1200" b="1" i="0" u="none" strike="noStrike">
                        <a:solidFill>
                          <a:schemeClr val="bg1"/>
                        </a:solidFill>
                        <a:latin typeface="Calibri"/>
                      </a:endParaRPr>
                    </a:p>
                  </a:txBody>
                  <a:tcPr marL="9525" marR="9525" marT="9525" marB="0" anchor="b"/>
                </a:tc>
                <a:tc>
                  <a:txBody>
                    <a:bodyPr/>
                    <a:lstStyle/>
                    <a:p>
                      <a:pPr algn="l" fontAlgn="b"/>
                      <a:endParaRPr lang="en-US" sz="1200" b="1" i="0" u="none" strike="noStrike">
                        <a:solidFill>
                          <a:schemeClr val="bg1"/>
                        </a:solidFill>
                        <a:latin typeface="Calibri"/>
                      </a:endParaRPr>
                    </a:p>
                  </a:txBody>
                  <a:tcPr marL="9525" marR="9525" marT="9525" marB="0" anchor="b"/>
                </a:tc>
              </a:tr>
              <a:tr h="600079">
                <a:tc>
                  <a:txBody>
                    <a:bodyPr/>
                    <a:lstStyle/>
                    <a:p>
                      <a:pPr algn="l" fontAlgn="b"/>
                      <a:endParaRPr lang="en-US" sz="1200" b="1" i="0" u="none" strike="noStrike">
                        <a:solidFill>
                          <a:schemeClr val="bg1"/>
                        </a:solidFill>
                        <a:latin typeface="Calibri"/>
                      </a:endParaRPr>
                    </a:p>
                  </a:txBody>
                  <a:tcPr marL="9525" marR="9525" marT="9525" marB="0" anchor="b"/>
                </a:tc>
                <a:tc>
                  <a:txBody>
                    <a:bodyPr/>
                    <a:lstStyle/>
                    <a:p>
                      <a:pPr algn="l" fontAlgn="b"/>
                      <a:r>
                        <a:rPr lang="en-US" sz="1200" b="1" u="none" strike="noStrike" dirty="0">
                          <a:solidFill>
                            <a:schemeClr val="bg1"/>
                          </a:solidFill>
                        </a:rPr>
                        <a:t>Variables</a:t>
                      </a:r>
                      <a:endParaRPr lang="en-US" sz="1200" b="1" i="0" u="none" strike="noStrike" dirty="0">
                        <a:solidFill>
                          <a:schemeClr val="bg1"/>
                        </a:solidFill>
                        <a:latin typeface="Calibri"/>
                      </a:endParaRPr>
                    </a:p>
                  </a:txBody>
                  <a:tcPr marL="9525" marR="9525" marT="9525" marB="0" anchor="b"/>
                </a:tc>
                <a:tc>
                  <a:txBody>
                    <a:bodyPr/>
                    <a:lstStyle/>
                    <a:p>
                      <a:pPr algn="l" fontAlgn="b"/>
                      <a:r>
                        <a:rPr lang="en-US" sz="1200" b="1" u="none" strike="noStrike" dirty="0">
                          <a:solidFill>
                            <a:schemeClr val="bg1"/>
                          </a:solidFill>
                        </a:rPr>
                        <a:t>NX</a:t>
                      </a:r>
                      <a:endParaRPr lang="en-US" sz="1200" b="1" i="0" u="none" strike="noStrike" dirty="0">
                        <a:solidFill>
                          <a:schemeClr val="bg1"/>
                        </a:solidFill>
                        <a:latin typeface="Calibri"/>
                      </a:endParaRPr>
                    </a:p>
                  </a:txBody>
                  <a:tcPr marL="9525" marR="9525" marT="9525" marB="0" anchor="b"/>
                </a:tc>
                <a:tc>
                  <a:txBody>
                    <a:bodyPr/>
                    <a:lstStyle/>
                    <a:p>
                      <a:pPr algn="l" fontAlgn="b"/>
                      <a:r>
                        <a:rPr lang="en-US" sz="1200" b="1" u="none" strike="noStrike" dirty="0">
                          <a:solidFill>
                            <a:schemeClr val="bg1"/>
                          </a:solidFill>
                        </a:rPr>
                        <a:t>NY</a:t>
                      </a:r>
                      <a:endParaRPr lang="en-US" sz="1200" b="1" i="0" u="none" strike="noStrike" dirty="0">
                        <a:solidFill>
                          <a:schemeClr val="bg1"/>
                        </a:solidFill>
                        <a:latin typeface="Calibri"/>
                      </a:endParaRPr>
                    </a:p>
                  </a:txBody>
                  <a:tcPr marL="9525" marR="9525" marT="9525" marB="0" anchor="b"/>
                </a:tc>
                <a:tc>
                  <a:txBody>
                    <a:bodyPr/>
                    <a:lstStyle/>
                    <a:p>
                      <a:pPr algn="l" fontAlgn="b"/>
                      <a:r>
                        <a:rPr lang="en-US" sz="1200" b="1" u="none" strike="noStrike">
                          <a:solidFill>
                            <a:schemeClr val="bg1"/>
                          </a:solidFill>
                        </a:rPr>
                        <a:t>NZ</a:t>
                      </a:r>
                      <a:endParaRPr lang="en-US" sz="1200" b="1" i="0" u="none" strike="noStrike">
                        <a:solidFill>
                          <a:schemeClr val="bg1"/>
                        </a:solidFill>
                        <a:latin typeface="Calibri"/>
                      </a:endParaRPr>
                    </a:p>
                  </a:txBody>
                  <a:tcPr marL="9525" marR="9525" marT="9525" marB="0" anchor="b"/>
                </a:tc>
                <a:tc>
                  <a:txBody>
                    <a:bodyPr/>
                    <a:lstStyle/>
                    <a:p>
                      <a:pPr algn="l" fontAlgn="b"/>
                      <a:r>
                        <a:rPr lang="en-US" sz="1200" b="1" u="none" strike="noStrike">
                          <a:solidFill>
                            <a:schemeClr val="bg1"/>
                          </a:solidFill>
                        </a:rPr>
                        <a:t>Mwords</a:t>
                      </a:r>
                      <a:endParaRPr lang="en-US" sz="1200" b="1" i="0" u="none" strike="noStrike">
                        <a:solidFill>
                          <a:schemeClr val="bg1"/>
                        </a:solidFill>
                        <a:latin typeface="Calibri"/>
                      </a:endParaRPr>
                    </a:p>
                  </a:txBody>
                  <a:tcPr marL="9525" marR="9525" marT="9525" marB="0" anchor="b"/>
                </a:tc>
                <a:tc>
                  <a:txBody>
                    <a:bodyPr/>
                    <a:lstStyle/>
                    <a:p>
                      <a:pPr algn="l" fontAlgn="b"/>
                      <a:r>
                        <a:rPr lang="en-US" sz="1200" b="1" u="none" strike="noStrike">
                          <a:solidFill>
                            <a:schemeClr val="bg1"/>
                          </a:solidFill>
                        </a:rPr>
                        <a:t>MB</a:t>
                      </a:r>
                      <a:endParaRPr lang="en-US" sz="1200" b="1" i="0" u="none" strike="noStrike">
                        <a:solidFill>
                          <a:schemeClr val="bg1"/>
                        </a:solidFill>
                        <a:latin typeface="Calibri"/>
                      </a:endParaRPr>
                    </a:p>
                  </a:txBody>
                  <a:tcPr marL="9525" marR="9525" marT="9525" marB="0" anchor="b"/>
                </a:tc>
                <a:tc>
                  <a:txBody>
                    <a:bodyPr/>
                    <a:lstStyle/>
                    <a:p>
                      <a:pPr algn="l" fontAlgn="b"/>
                      <a:r>
                        <a:rPr lang="en-US" sz="1200" b="1" u="none" strike="noStrike">
                          <a:solidFill>
                            <a:schemeClr val="bg1"/>
                          </a:solidFill>
                        </a:rPr>
                        <a:t>L2</a:t>
                      </a:r>
                      <a:endParaRPr lang="en-US" sz="1200" b="1" i="0" u="none" strike="noStrike">
                        <a:solidFill>
                          <a:schemeClr val="bg1"/>
                        </a:solidFill>
                        <a:latin typeface="Calibri"/>
                      </a:endParaRPr>
                    </a:p>
                  </a:txBody>
                  <a:tcPr marL="9525" marR="9525" marT="9525" marB="0" anchor="b"/>
                </a:tc>
                <a:tc>
                  <a:txBody>
                    <a:bodyPr/>
                    <a:lstStyle/>
                    <a:p>
                      <a:pPr algn="l" fontAlgn="b"/>
                      <a:r>
                        <a:rPr lang="en-US" sz="1200" b="1" u="none" strike="noStrike" dirty="0" smtClean="0">
                          <a:solidFill>
                            <a:schemeClr val="bg1"/>
                          </a:solidFill>
                        </a:rPr>
                        <a:t>TLBs</a:t>
                      </a:r>
                      <a:endParaRPr lang="en-US" sz="1200" b="1" i="0" u="none" strike="noStrike" dirty="0">
                        <a:solidFill>
                          <a:schemeClr val="bg1"/>
                        </a:solidFill>
                        <a:latin typeface="Calibri"/>
                      </a:endParaRPr>
                    </a:p>
                  </a:txBody>
                  <a:tcPr marL="9525" marR="9525" marT="9525" marB="0" anchor="b"/>
                </a:tc>
              </a:tr>
              <a:tr h="600079">
                <a:tc>
                  <a:txBody>
                    <a:bodyPr/>
                    <a:lstStyle/>
                    <a:p>
                      <a:pPr algn="l" fontAlgn="b"/>
                      <a:r>
                        <a:rPr lang="en-US" sz="1200" b="1" u="none" strike="noStrike">
                          <a:solidFill>
                            <a:schemeClr val="bg1"/>
                          </a:solidFill>
                        </a:rPr>
                        <a:t>Loop 200</a:t>
                      </a:r>
                      <a:endParaRPr lang="en-US" sz="1200" b="1" i="0" u="none" strike="noStrike">
                        <a:solidFill>
                          <a:schemeClr val="bg1"/>
                        </a:solidFill>
                        <a:latin typeface="Calibri"/>
                      </a:endParaRPr>
                    </a:p>
                  </a:txBody>
                  <a:tcPr marL="9525" marR="9525" marT="9525" marB="0" anchor="b"/>
                </a:tc>
                <a:tc>
                  <a:txBody>
                    <a:bodyPr/>
                    <a:lstStyle/>
                    <a:p>
                      <a:pPr algn="r" fontAlgn="b"/>
                      <a:r>
                        <a:rPr lang="en-US" sz="1200" b="1" i="0" u="none" strike="noStrike" dirty="0" smtClean="0">
                          <a:solidFill>
                            <a:schemeClr val="bg1"/>
                          </a:solidFill>
                          <a:latin typeface="+mn-lt"/>
                        </a:rPr>
                        <a:t>7</a:t>
                      </a:r>
                      <a:endParaRPr lang="en-US" sz="1200" b="1" i="0" u="none" strike="noStrike" dirty="0">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259</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dirty="0">
                          <a:solidFill>
                            <a:schemeClr val="bg1"/>
                          </a:solidFill>
                        </a:rPr>
                        <a:t>255</a:t>
                      </a:r>
                      <a:endParaRPr lang="en-US" sz="1200" b="1" i="0" u="none" strike="noStrike" dirty="0">
                        <a:solidFill>
                          <a:schemeClr val="bg1"/>
                        </a:solidFill>
                        <a:latin typeface="Calibri"/>
                      </a:endParaRPr>
                    </a:p>
                  </a:txBody>
                  <a:tcPr marL="9525" marR="9525" marT="9525" marB="0" anchor="b"/>
                </a:tc>
                <a:tc>
                  <a:txBody>
                    <a:bodyPr/>
                    <a:lstStyle/>
                    <a:p>
                      <a:pPr algn="r" fontAlgn="b"/>
                      <a:r>
                        <a:rPr lang="en-US" sz="1200" b="1" u="none" strike="noStrike" dirty="0">
                          <a:solidFill>
                            <a:schemeClr val="bg1"/>
                          </a:solidFill>
                        </a:rPr>
                        <a:t>9</a:t>
                      </a:r>
                      <a:endParaRPr lang="en-US" sz="1200" b="1" i="0" u="none" strike="noStrike" dirty="0">
                        <a:solidFill>
                          <a:schemeClr val="bg1"/>
                        </a:solidFill>
                        <a:latin typeface="Calibri"/>
                      </a:endParaRPr>
                    </a:p>
                  </a:txBody>
                  <a:tcPr marL="9525" marR="9525" marT="9525" marB="0" anchor="b"/>
                </a:tc>
                <a:tc>
                  <a:txBody>
                    <a:bodyPr/>
                    <a:lstStyle/>
                    <a:p>
                      <a:pPr algn="r" fontAlgn="b"/>
                      <a:r>
                        <a:rPr lang="en-US" sz="1200" b="1" u="none" strike="noStrike" dirty="0" smtClean="0">
                          <a:solidFill>
                            <a:schemeClr val="bg1"/>
                          </a:solidFill>
                        </a:rPr>
                        <a:t>20.8</a:t>
                      </a:r>
                      <a:endParaRPr lang="en-US" sz="1200" b="1" i="0" u="none" strike="noStrike" dirty="0">
                        <a:solidFill>
                          <a:schemeClr val="bg1"/>
                        </a:solidFill>
                        <a:latin typeface="Calibri"/>
                      </a:endParaRPr>
                    </a:p>
                  </a:txBody>
                  <a:tcPr marL="9525" marR="9525" marT="9525" marB="0" anchor="b"/>
                </a:tc>
                <a:tc>
                  <a:txBody>
                    <a:bodyPr/>
                    <a:lstStyle/>
                    <a:p>
                      <a:pPr algn="r" fontAlgn="b"/>
                      <a:r>
                        <a:rPr lang="en-US" sz="1200" b="1" u="none" strike="noStrike" dirty="0" smtClean="0">
                          <a:solidFill>
                            <a:schemeClr val="bg1"/>
                          </a:solidFill>
                        </a:rPr>
                        <a:t>43.2</a:t>
                      </a:r>
                      <a:endParaRPr lang="en-US" sz="1200" b="1" i="0" u="none" strike="noStrike" dirty="0">
                        <a:solidFill>
                          <a:schemeClr val="bg1"/>
                        </a:solidFill>
                        <a:latin typeface="Calibri"/>
                      </a:endParaRPr>
                    </a:p>
                  </a:txBody>
                  <a:tcPr marL="9525" marR="9525" marT="9525" marB="0" anchor="b"/>
                </a:tc>
                <a:tc>
                  <a:txBody>
                    <a:bodyPr/>
                    <a:lstStyle/>
                    <a:p>
                      <a:pPr algn="r" fontAlgn="b"/>
                      <a:r>
                        <a:rPr lang="en-US" sz="1200" b="1" u="none" strike="noStrike" dirty="0" smtClean="0">
                          <a:solidFill>
                            <a:schemeClr val="bg1"/>
                          </a:solidFill>
                        </a:rPr>
                        <a:t>75</a:t>
                      </a:r>
                      <a:endParaRPr lang="en-US" sz="1200" b="1" i="0" u="none" strike="noStrike" dirty="0">
                        <a:solidFill>
                          <a:schemeClr val="bg1"/>
                        </a:solidFill>
                        <a:latin typeface="Calibri"/>
                      </a:endParaRPr>
                    </a:p>
                  </a:txBody>
                  <a:tcPr marL="9525" marR="9525" marT="9525" marB="0" anchor="b"/>
                </a:tc>
                <a:tc>
                  <a:txBody>
                    <a:bodyPr/>
                    <a:lstStyle/>
                    <a:p>
                      <a:pPr algn="r" fontAlgn="b"/>
                      <a:r>
                        <a:rPr lang="en-US" sz="1200" b="1" i="0" u="none" strike="noStrike" dirty="0" smtClean="0">
                          <a:solidFill>
                            <a:schemeClr val="bg1"/>
                          </a:solidFill>
                          <a:latin typeface="+mn-lt"/>
                        </a:rPr>
                        <a:t>38</a:t>
                      </a:r>
                      <a:endParaRPr lang="en-US" sz="1200" b="1" i="0" u="none" strike="noStrike" dirty="0">
                        <a:solidFill>
                          <a:schemeClr val="bg1"/>
                        </a:solidFill>
                        <a:latin typeface="Calibri"/>
                      </a:endParaRPr>
                    </a:p>
                  </a:txBody>
                  <a:tcPr marL="9525" marR="9525" marT="9525" marB="0" anchor="b"/>
                </a:tc>
              </a:tr>
              <a:tr h="600079">
                <a:tc>
                  <a:txBody>
                    <a:bodyPr/>
                    <a:lstStyle/>
                    <a:p>
                      <a:pPr algn="l" fontAlgn="b"/>
                      <a:r>
                        <a:rPr lang="en-US" sz="1200" b="1" u="none" strike="noStrike">
                          <a:solidFill>
                            <a:schemeClr val="bg1"/>
                          </a:solidFill>
                        </a:rPr>
                        <a:t>Half Do 100</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5</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259</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255</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dirty="0">
                          <a:solidFill>
                            <a:schemeClr val="bg1"/>
                          </a:solidFill>
                        </a:rPr>
                        <a:t>9</a:t>
                      </a:r>
                      <a:endParaRPr lang="en-US" sz="1200" b="1" i="0" u="none" strike="noStrike" dirty="0">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2.972025</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dirty="0">
                          <a:solidFill>
                            <a:schemeClr val="bg1"/>
                          </a:solidFill>
                        </a:rPr>
                        <a:t>11.8881</a:t>
                      </a:r>
                      <a:endParaRPr lang="en-US" sz="1200" b="1" i="0" u="none" strike="noStrike" dirty="0">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23.7762</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dirty="0" smtClean="0">
                          <a:solidFill>
                            <a:schemeClr val="bg1"/>
                          </a:solidFill>
                        </a:rPr>
                        <a:t>11</a:t>
                      </a:r>
                      <a:endParaRPr lang="en-US" sz="1200" b="1" i="0" u="none" strike="noStrike" dirty="0">
                        <a:solidFill>
                          <a:schemeClr val="bg1"/>
                        </a:solidFill>
                        <a:latin typeface="Calibri"/>
                      </a:endParaRPr>
                    </a:p>
                  </a:txBody>
                  <a:tcPr marL="9525" marR="9525" marT="9525" marB="0" anchor="b"/>
                </a:tc>
              </a:tr>
              <a:tr h="600079">
                <a:tc>
                  <a:txBody>
                    <a:bodyPr/>
                    <a:lstStyle/>
                    <a:p>
                      <a:pPr algn="l" fontAlgn="b"/>
                      <a:r>
                        <a:rPr lang="en-US" sz="1200" b="1" u="none" strike="noStrike">
                          <a:solidFill>
                            <a:schemeClr val="bg1"/>
                          </a:solidFill>
                        </a:rPr>
                        <a:t>Half Do 200</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6</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259</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255</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9</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a:solidFill>
                            <a:schemeClr val="bg1"/>
                          </a:solidFill>
                        </a:rPr>
                        <a:t>3.56643</a:t>
                      </a:r>
                      <a:endParaRPr lang="en-US" sz="1200" b="1" i="0" u="none" strike="noStrike">
                        <a:solidFill>
                          <a:schemeClr val="bg1"/>
                        </a:solidFill>
                        <a:latin typeface="Calibri"/>
                      </a:endParaRPr>
                    </a:p>
                  </a:txBody>
                  <a:tcPr marL="9525" marR="9525" marT="9525" marB="0" anchor="b"/>
                </a:tc>
                <a:tc>
                  <a:txBody>
                    <a:bodyPr/>
                    <a:lstStyle/>
                    <a:p>
                      <a:pPr algn="r" fontAlgn="b"/>
                      <a:r>
                        <a:rPr lang="en-US" sz="1200" b="1" u="none" strike="noStrike" dirty="0">
                          <a:solidFill>
                            <a:schemeClr val="bg1"/>
                          </a:solidFill>
                        </a:rPr>
                        <a:t>14.26572</a:t>
                      </a:r>
                      <a:endParaRPr lang="en-US" sz="1200" b="1" i="0" u="none" strike="noStrike" dirty="0">
                        <a:solidFill>
                          <a:schemeClr val="bg1"/>
                        </a:solidFill>
                        <a:latin typeface="Calibri"/>
                      </a:endParaRPr>
                    </a:p>
                  </a:txBody>
                  <a:tcPr marL="9525" marR="9525" marT="9525" marB="0" anchor="b"/>
                </a:tc>
                <a:tc>
                  <a:txBody>
                    <a:bodyPr/>
                    <a:lstStyle/>
                    <a:p>
                      <a:pPr algn="r" fontAlgn="b"/>
                      <a:r>
                        <a:rPr lang="en-US" sz="1200" b="1" u="none" strike="noStrike" dirty="0">
                          <a:solidFill>
                            <a:schemeClr val="bg1"/>
                          </a:solidFill>
                        </a:rPr>
                        <a:t>28.53144</a:t>
                      </a:r>
                      <a:endParaRPr lang="en-US" sz="1200" b="1" i="0" u="none" strike="noStrike" dirty="0">
                        <a:solidFill>
                          <a:schemeClr val="bg1"/>
                        </a:solidFill>
                        <a:latin typeface="Calibri"/>
                      </a:endParaRPr>
                    </a:p>
                  </a:txBody>
                  <a:tcPr marL="9525" marR="9525" marT="9525" marB="0" anchor="b"/>
                </a:tc>
                <a:tc>
                  <a:txBody>
                    <a:bodyPr/>
                    <a:lstStyle/>
                    <a:p>
                      <a:pPr algn="r" fontAlgn="b"/>
                      <a:r>
                        <a:rPr lang="en-US" sz="1400" b="1" u="none" strike="noStrike" dirty="0" smtClean="0">
                          <a:solidFill>
                            <a:schemeClr val="bg1"/>
                          </a:solidFill>
                        </a:rPr>
                        <a:t>14</a:t>
                      </a:r>
                      <a:endParaRPr lang="en-US" sz="1200" b="1" i="0" u="none" strike="noStrike" dirty="0">
                        <a:solidFill>
                          <a:schemeClr val="bg1"/>
                        </a:solidFill>
                        <a:latin typeface="Calibri"/>
                      </a:endParaRPr>
                    </a:p>
                  </a:txBody>
                  <a:tcPr marL="9525" marR="9525" marT="9525" marB="0" anchor="b"/>
                </a:tc>
              </a:tr>
            </a:tbl>
          </a:graphicData>
        </a:graphic>
      </p:graphicFrame>
    </p:spTree>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le 1"/>
          <p:cNvSpPr>
            <a:spLocks noGrp="1"/>
          </p:cNvSpPr>
          <p:nvPr>
            <p:ph type="title"/>
          </p:nvPr>
        </p:nvSpPr>
        <p:spPr/>
        <p:txBody>
          <a:bodyPr/>
          <a:lstStyle/>
          <a:p>
            <a:endParaRPr lang="en-US" smtClean="0"/>
          </a:p>
        </p:txBody>
      </p:sp>
      <p:sp>
        <p:nvSpPr>
          <p:cNvPr id="3" name="Date Placeholder 2"/>
          <p:cNvSpPr>
            <a:spLocks noGrp="1"/>
          </p:cNvSpPr>
          <p:nvPr>
            <p:ph type="dt" sz="quarter" idx="4294967295"/>
          </p:nvPr>
        </p:nvSpPr>
        <p:spPr>
          <a:xfrm>
            <a:off x="457200" y="6356350"/>
            <a:ext cx="2133600" cy="365125"/>
          </a:xfrm>
          <a:prstGeom prst="rect">
            <a:avLst/>
          </a:prstGeom>
        </p:spPr>
        <p:txBody>
          <a:bodyPr/>
          <a:lstStyle/>
          <a:p>
            <a:pPr>
              <a:defRPr/>
            </a:pPr>
            <a:fld id="{13F6180E-E653-4037-A4A2-B521238D4E6C}" type="datetime1">
              <a:rPr lang="en-US" smtClean="0"/>
              <a:pPr>
                <a:defRPr/>
              </a:pPr>
              <a:t>9/21/2009</a:t>
            </a:fld>
            <a:endParaRPr lang="en-US"/>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04D2BEF4-0F04-4C4D-9759-F3C00AC87275}" type="slidenum">
              <a:rPr lang="en-US" smtClean="0"/>
              <a:pPr>
                <a:defRPr/>
              </a:pPr>
              <a:t>64</a:t>
            </a:fld>
            <a:r>
              <a:rPr lang="en-US" dirty="0" smtClean="0"/>
              <a:t> </a:t>
            </a:r>
            <a:endParaRPr lang="en-US" dirty="0"/>
          </a:p>
        </p:txBody>
      </p:sp>
      <p:sp>
        <p:nvSpPr>
          <p:cNvPr id="230405" name="Cube 4"/>
          <p:cNvSpPr>
            <a:spLocks noChangeArrowheads="1"/>
          </p:cNvSpPr>
          <p:nvPr/>
        </p:nvSpPr>
        <p:spPr bwMode="auto">
          <a:xfrm>
            <a:off x="2286000" y="1428750"/>
            <a:ext cx="4429125" cy="3929063"/>
          </a:xfrm>
          <a:prstGeom prst="cube">
            <a:avLst>
              <a:gd name="adj" fmla="val 25000"/>
            </a:avLst>
          </a:prstGeom>
          <a:noFill/>
          <a:ln w="9525" algn="ctr">
            <a:solidFill>
              <a:schemeClr val="bg1"/>
            </a:solidFill>
            <a:round/>
            <a:headEnd/>
            <a:tailEnd/>
          </a:ln>
        </p:spPr>
        <p:txBody>
          <a:bodyPr wrap="none" lIns="90000" tIns="46800" rIns="90000" bIns="46800" anchor="ctr"/>
          <a:lstStyle/>
          <a:p>
            <a:endParaRPr lang="en-US"/>
          </a:p>
        </p:txBody>
      </p:sp>
      <p:sp>
        <p:nvSpPr>
          <p:cNvPr id="230406" name="TextBox 5"/>
          <p:cNvSpPr txBox="1">
            <a:spLocks noChangeArrowheads="1"/>
          </p:cNvSpPr>
          <p:nvPr/>
        </p:nvSpPr>
        <p:spPr bwMode="auto">
          <a:xfrm>
            <a:off x="3929063" y="2000250"/>
            <a:ext cx="504825" cy="369888"/>
          </a:xfrm>
          <a:prstGeom prst="rect">
            <a:avLst/>
          </a:prstGeom>
          <a:noFill/>
          <a:ln w="9525">
            <a:solidFill>
              <a:schemeClr val="bg1"/>
            </a:solidFill>
            <a:miter lim="800000"/>
            <a:headEnd/>
            <a:tailEnd/>
          </a:ln>
        </p:spPr>
        <p:txBody>
          <a:bodyPr wrap="none">
            <a:spAutoFit/>
          </a:bodyPr>
          <a:lstStyle/>
          <a:p>
            <a:r>
              <a:rPr lang="en-US" dirty="0">
                <a:solidFill>
                  <a:schemeClr val="bg1"/>
                </a:solidFill>
              </a:rPr>
              <a:t>NX</a:t>
            </a:r>
          </a:p>
        </p:txBody>
      </p:sp>
      <p:sp>
        <p:nvSpPr>
          <p:cNvPr id="230407" name="TextBox 6"/>
          <p:cNvSpPr txBox="1">
            <a:spLocks noChangeArrowheads="1"/>
          </p:cNvSpPr>
          <p:nvPr/>
        </p:nvSpPr>
        <p:spPr bwMode="auto">
          <a:xfrm>
            <a:off x="1500188" y="3500438"/>
            <a:ext cx="504825" cy="369887"/>
          </a:xfrm>
          <a:prstGeom prst="rect">
            <a:avLst/>
          </a:prstGeom>
          <a:noFill/>
          <a:ln w="9525">
            <a:solidFill>
              <a:schemeClr val="bg1"/>
            </a:solidFill>
            <a:miter lim="800000"/>
            <a:headEnd/>
            <a:tailEnd/>
          </a:ln>
        </p:spPr>
        <p:txBody>
          <a:bodyPr wrap="none">
            <a:spAutoFit/>
          </a:bodyPr>
          <a:lstStyle/>
          <a:p>
            <a:r>
              <a:rPr lang="en-US" dirty="0">
                <a:solidFill>
                  <a:schemeClr val="bg1"/>
                </a:solidFill>
              </a:rPr>
              <a:t>NY</a:t>
            </a:r>
          </a:p>
        </p:txBody>
      </p:sp>
      <p:sp>
        <p:nvSpPr>
          <p:cNvPr id="230408" name="TextBox 7"/>
          <p:cNvSpPr txBox="1">
            <a:spLocks noChangeArrowheads="1"/>
          </p:cNvSpPr>
          <p:nvPr/>
        </p:nvSpPr>
        <p:spPr bwMode="auto">
          <a:xfrm>
            <a:off x="5643563" y="1500188"/>
            <a:ext cx="492125" cy="369887"/>
          </a:xfrm>
          <a:prstGeom prst="rect">
            <a:avLst/>
          </a:prstGeom>
          <a:noFill/>
          <a:ln w="9525">
            <a:solidFill>
              <a:schemeClr val="bg1"/>
            </a:solidFill>
            <a:miter lim="800000"/>
            <a:headEnd/>
            <a:tailEnd/>
          </a:ln>
        </p:spPr>
        <p:txBody>
          <a:bodyPr wrap="none">
            <a:spAutoFit/>
          </a:bodyPr>
          <a:lstStyle/>
          <a:p>
            <a:r>
              <a:rPr lang="en-US" dirty="0">
                <a:solidFill>
                  <a:schemeClr val="bg1"/>
                </a:solidFill>
              </a:rPr>
              <a:t>NZ</a:t>
            </a:r>
          </a:p>
        </p:txBody>
      </p:sp>
      <p:cxnSp>
        <p:nvCxnSpPr>
          <p:cNvPr id="230409" name="Straight Connector 9"/>
          <p:cNvCxnSpPr>
            <a:cxnSpLocks noChangeShapeType="1"/>
          </p:cNvCxnSpPr>
          <p:nvPr/>
        </p:nvCxnSpPr>
        <p:spPr bwMode="auto">
          <a:xfrm rot="5400000">
            <a:off x="6751638" y="5322888"/>
            <a:ext cx="1500187" cy="1587"/>
          </a:xfrm>
          <a:prstGeom prst="line">
            <a:avLst/>
          </a:prstGeom>
          <a:noFill/>
          <a:ln w="9525" algn="ctr">
            <a:solidFill>
              <a:schemeClr val="bg1"/>
            </a:solidFill>
            <a:round/>
            <a:headEnd/>
            <a:tailEnd/>
          </a:ln>
        </p:spPr>
      </p:cxnSp>
      <p:cxnSp>
        <p:nvCxnSpPr>
          <p:cNvPr id="230410" name="Straight Connector 11"/>
          <p:cNvCxnSpPr>
            <a:cxnSpLocks noChangeShapeType="1"/>
          </p:cNvCxnSpPr>
          <p:nvPr/>
        </p:nvCxnSpPr>
        <p:spPr bwMode="auto">
          <a:xfrm rot="5400000" flipH="1" flipV="1">
            <a:off x="7072312" y="4857751"/>
            <a:ext cx="785813" cy="785812"/>
          </a:xfrm>
          <a:prstGeom prst="line">
            <a:avLst/>
          </a:prstGeom>
          <a:noFill/>
          <a:ln w="9525" algn="ctr">
            <a:solidFill>
              <a:schemeClr val="bg1"/>
            </a:solidFill>
            <a:round/>
            <a:headEnd/>
            <a:tailEnd/>
          </a:ln>
        </p:spPr>
      </p:cxnSp>
      <p:cxnSp>
        <p:nvCxnSpPr>
          <p:cNvPr id="230411" name="Straight Connector 13"/>
          <p:cNvCxnSpPr>
            <a:cxnSpLocks noChangeShapeType="1"/>
          </p:cNvCxnSpPr>
          <p:nvPr/>
        </p:nvCxnSpPr>
        <p:spPr bwMode="auto">
          <a:xfrm>
            <a:off x="7000875" y="5214938"/>
            <a:ext cx="1071563" cy="1587"/>
          </a:xfrm>
          <a:prstGeom prst="line">
            <a:avLst/>
          </a:prstGeom>
          <a:noFill/>
          <a:ln w="9525" algn="ctr">
            <a:solidFill>
              <a:schemeClr val="bg1"/>
            </a:solidFill>
            <a:round/>
            <a:headEnd/>
            <a:tailEnd/>
          </a:ln>
        </p:spPr>
      </p:cxnSp>
      <p:sp>
        <p:nvSpPr>
          <p:cNvPr id="230412" name="TextBox 14"/>
          <p:cNvSpPr txBox="1">
            <a:spLocks noChangeArrowheads="1"/>
          </p:cNvSpPr>
          <p:nvPr/>
        </p:nvSpPr>
        <p:spPr bwMode="auto">
          <a:xfrm>
            <a:off x="7858125" y="4429125"/>
            <a:ext cx="601663" cy="369888"/>
          </a:xfrm>
          <a:prstGeom prst="rect">
            <a:avLst/>
          </a:prstGeom>
          <a:noFill/>
          <a:ln w="9525">
            <a:solidFill>
              <a:schemeClr val="bg1"/>
            </a:solidFill>
            <a:miter lim="800000"/>
            <a:headEnd/>
            <a:tailEnd/>
          </a:ln>
        </p:spPr>
        <p:txBody>
          <a:bodyPr wrap="none">
            <a:spAutoFit/>
          </a:bodyPr>
          <a:lstStyle/>
          <a:p>
            <a:r>
              <a:rPr lang="en-US" dirty="0">
                <a:solidFill>
                  <a:schemeClr val="bg1"/>
                </a:solidFill>
              </a:rPr>
              <a:t>K+1</a:t>
            </a:r>
          </a:p>
        </p:txBody>
      </p:sp>
      <p:sp>
        <p:nvSpPr>
          <p:cNvPr id="230413" name="TextBox 15"/>
          <p:cNvSpPr txBox="1">
            <a:spLocks noChangeArrowheads="1"/>
          </p:cNvSpPr>
          <p:nvPr/>
        </p:nvSpPr>
        <p:spPr bwMode="auto">
          <a:xfrm>
            <a:off x="6429375" y="5715000"/>
            <a:ext cx="544513" cy="369888"/>
          </a:xfrm>
          <a:prstGeom prst="rect">
            <a:avLst/>
          </a:prstGeom>
          <a:noFill/>
          <a:ln w="9525">
            <a:solidFill>
              <a:schemeClr val="bg1"/>
            </a:solidFill>
            <a:miter lim="800000"/>
            <a:headEnd/>
            <a:tailEnd/>
          </a:ln>
        </p:spPr>
        <p:txBody>
          <a:bodyPr wrap="none">
            <a:spAutoFit/>
          </a:bodyPr>
          <a:lstStyle/>
          <a:p>
            <a:r>
              <a:rPr lang="en-US" dirty="0">
                <a:solidFill>
                  <a:schemeClr val="bg1"/>
                </a:solidFill>
              </a:rPr>
              <a:t>K-1</a:t>
            </a:r>
          </a:p>
        </p:txBody>
      </p:sp>
      <p:sp>
        <p:nvSpPr>
          <p:cNvPr id="230414" name="TextBox 16"/>
          <p:cNvSpPr txBox="1">
            <a:spLocks noChangeArrowheads="1"/>
          </p:cNvSpPr>
          <p:nvPr/>
        </p:nvSpPr>
        <p:spPr bwMode="auto">
          <a:xfrm>
            <a:off x="6429375" y="5000625"/>
            <a:ext cx="454025" cy="369888"/>
          </a:xfrm>
          <a:prstGeom prst="rect">
            <a:avLst/>
          </a:prstGeom>
          <a:noFill/>
          <a:ln w="9525">
            <a:solidFill>
              <a:schemeClr val="bg1"/>
            </a:solidFill>
            <a:miter lim="800000"/>
            <a:headEnd/>
            <a:tailEnd/>
          </a:ln>
        </p:spPr>
        <p:txBody>
          <a:bodyPr wrap="none">
            <a:spAutoFit/>
          </a:bodyPr>
          <a:lstStyle/>
          <a:p>
            <a:r>
              <a:rPr lang="en-US" dirty="0">
                <a:solidFill>
                  <a:schemeClr val="bg1"/>
                </a:solidFill>
              </a:rPr>
              <a:t>I-1</a:t>
            </a:r>
          </a:p>
        </p:txBody>
      </p:sp>
      <p:sp>
        <p:nvSpPr>
          <p:cNvPr id="230415" name="TextBox 17"/>
          <p:cNvSpPr txBox="1">
            <a:spLocks noChangeArrowheads="1"/>
          </p:cNvSpPr>
          <p:nvPr/>
        </p:nvSpPr>
        <p:spPr bwMode="auto">
          <a:xfrm>
            <a:off x="8143875" y="5143500"/>
            <a:ext cx="511175" cy="369888"/>
          </a:xfrm>
          <a:prstGeom prst="rect">
            <a:avLst/>
          </a:prstGeom>
          <a:noFill/>
          <a:ln w="9525">
            <a:solidFill>
              <a:schemeClr val="bg1"/>
            </a:solidFill>
            <a:miter lim="800000"/>
            <a:headEnd/>
            <a:tailEnd/>
          </a:ln>
        </p:spPr>
        <p:txBody>
          <a:bodyPr wrap="none">
            <a:spAutoFit/>
          </a:bodyPr>
          <a:lstStyle/>
          <a:p>
            <a:r>
              <a:rPr lang="en-US" dirty="0">
                <a:solidFill>
                  <a:schemeClr val="bg1"/>
                </a:solidFill>
              </a:rPr>
              <a:t>I+1</a:t>
            </a:r>
          </a:p>
        </p:txBody>
      </p:sp>
      <p:sp>
        <p:nvSpPr>
          <p:cNvPr id="230416" name="TextBox 18"/>
          <p:cNvSpPr txBox="1">
            <a:spLocks noChangeArrowheads="1"/>
          </p:cNvSpPr>
          <p:nvPr/>
        </p:nvSpPr>
        <p:spPr bwMode="auto">
          <a:xfrm>
            <a:off x="7215188" y="6215063"/>
            <a:ext cx="563562" cy="369887"/>
          </a:xfrm>
          <a:prstGeom prst="rect">
            <a:avLst/>
          </a:prstGeom>
          <a:noFill/>
          <a:ln w="9525">
            <a:solidFill>
              <a:schemeClr val="bg1"/>
            </a:solidFill>
            <a:miter lim="800000"/>
            <a:headEnd/>
            <a:tailEnd/>
          </a:ln>
        </p:spPr>
        <p:txBody>
          <a:bodyPr wrap="none">
            <a:spAutoFit/>
          </a:bodyPr>
          <a:lstStyle/>
          <a:p>
            <a:r>
              <a:rPr lang="en-US" dirty="0">
                <a:solidFill>
                  <a:schemeClr val="bg1"/>
                </a:solidFill>
              </a:rPr>
              <a:t>J+1</a:t>
            </a:r>
          </a:p>
        </p:txBody>
      </p:sp>
      <p:sp>
        <p:nvSpPr>
          <p:cNvPr id="230417" name="TextBox 19"/>
          <p:cNvSpPr txBox="1">
            <a:spLocks noChangeArrowheads="1"/>
          </p:cNvSpPr>
          <p:nvPr/>
        </p:nvSpPr>
        <p:spPr bwMode="auto">
          <a:xfrm>
            <a:off x="7286625" y="4143375"/>
            <a:ext cx="504825" cy="369888"/>
          </a:xfrm>
          <a:prstGeom prst="rect">
            <a:avLst/>
          </a:prstGeom>
          <a:noFill/>
          <a:ln w="9525">
            <a:solidFill>
              <a:schemeClr val="bg1"/>
            </a:solidFill>
            <a:miter lim="800000"/>
            <a:headEnd/>
            <a:tailEnd/>
          </a:ln>
        </p:spPr>
        <p:txBody>
          <a:bodyPr wrap="none">
            <a:spAutoFit/>
          </a:bodyPr>
          <a:lstStyle/>
          <a:p>
            <a:r>
              <a:rPr lang="en-US" dirty="0">
                <a:solidFill>
                  <a:schemeClr val="bg1"/>
                </a:solidFill>
              </a:rPr>
              <a:t>J-1</a:t>
            </a:r>
          </a:p>
        </p:txBody>
      </p:sp>
      <p:cxnSp>
        <p:nvCxnSpPr>
          <p:cNvPr id="230418" name="Straight Connector 21"/>
          <p:cNvCxnSpPr>
            <a:cxnSpLocks noChangeShapeType="1"/>
          </p:cNvCxnSpPr>
          <p:nvPr/>
        </p:nvCxnSpPr>
        <p:spPr bwMode="auto">
          <a:xfrm>
            <a:off x="2428875" y="2214563"/>
            <a:ext cx="3429000" cy="1587"/>
          </a:xfrm>
          <a:prstGeom prst="line">
            <a:avLst/>
          </a:prstGeom>
          <a:noFill/>
          <a:ln w="9525" algn="ctr">
            <a:solidFill>
              <a:schemeClr val="bg1"/>
            </a:solidFill>
            <a:round/>
            <a:headEnd/>
            <a:tailEnd/>
          </a:ln>
        </p:spPr>
      </p:cxnSp>
      <p:cxnSp>
        <p:nvCxnSpPr>
          <p:cNvPr id="230419" name="Straight Connector 23"/>
          <p:cNvCxnSpPr>
            <a:cxnSpLocks noChangeShapeType="1"/>
          </p:cNvCxnSpPr>
          <p:nvPr/>
        </p:nvCxnSpPr>
        <p:spPr bwMode="auto">
          <a:xfrm rot="16200000" flipH="1">
            <a:off x="4393406" y="3679032"/>
            <a:ext cx="3000375" cy="71438"/>
          </a:xfrm>
          <a:prstGeom prst="line">
            <a:avLst/>
          </a:prstGeom>
          <a:noFill/>
          <a:ln w="9525" algn="ctr">
            <a:solidFill>
              <a:schemeClr val="bg1"/>
            </a:solidFill>
            <a:round/>
            <a:headEnd/>
            <a:tailEnd/>
          </a:ln>
        </p:spPr>
      </p:cxnSp>
      <p:sp>
        <p:nvSpPr>
          <p:cNvPr id="230420" name="TextBox 24"/>
          <p:cNvSpPr txBox="1">
            <a:spLocks noChangeArrowheads="1"/>
          </p:cNvSpPr>
          <p:nvPr/>
        </p:nvSpPr>
        <p:spPr bwMode="auto">
          <a:xfrm>
            <a:off x="533400" y="5562600"/>
            <a:ext cx="4935537" cy="646113"/>
          </a:xfrm>
          <a:prstGeom prst="rect">
            <a:avLst/>
          </a:prstGeom>
          <a:noFill/>
          <a:ln w="9525">
            <a:noFill/>
            <a:miter lim="800000"/>
            <a:headEnd/>
            <a:tailEnd/>
          </a:ln>
        </p:spPr>
        <p:txBody>
          <a:bodyPr wrap="none">
            <a:spAutoFit/>
          </a:bodyPr>
          <a:lstStyle/>
          <a:p>
            <a:r>
              <a:rPr lang="en-US" dirty="0">
                <a:solidFill>
                  <a:schemeClr val="bg1"/>
                </a:solidFill>
              </a:rPr>
              <a:t>HALF needs I+1, J+1, K+1, So MLWXYZ must</a:t>
            </a:r>
          </a:p>
          <a:p>
            <a:r>
              <a:rPr lang="en-US" dirty="0">
                <a:solidFill>
                  <a:schemeClr val="bg1"/>
                </a:solidFill>
              </a:rPr>
              <a:t>Update a K plane ahead prior to call to HALF</a:t>
            </a:r>
          </a:p>
        </p:txBody>
      </p:sp>
    </p:spTree>
  </p:cSld>
  <p:clrMapOvr>
    <a:masterClrMapping/>
  </p:clrMapOvr>
  <p:transition>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Title 6"/>
          <p:cNvSpPr>
            <a:spLocks noGrp="1"/>
          </p:cNvSpPr>
          <p:nvPr>
            <p:ph type="title"/>
          </p:nvPr>
        </p:nvSpPr>
        <p:spPr/>
        <p:txBody>
          <a:bodyPr/>
          <a:lstStyle/>
          <a:p>
            <a:r>
              <a:rPr lang="en-US" smtClean="0"/>
              <a:t>MHD3D Restructured</a:t>
            </a:r>
          </a:p>
        </p:txBody>
      </p:sp>
      <p:sp>
        <p:nvSpPr>
          <p:cNvPr id="5" name="Date Placeholder 4"/>
          <p:cNvSpPr>
            <a:spLocks noGrp="1"/>
          </p:cNvSpPr>
          <p:nvPr>
            <p:ph type="dt" sz="quarter" idx="4294967295"/>
          </p:nvPr>
        </p:nvSpPr>
        <p:spPr>
          <a:xfrm>
            <a:off x="457200" y="6356350"/>
            <a:ext cx="2133600" cy="365125"/>
          </a:xfrm>
          <a:prstGeom prst="rect">
            <a:avLst/>
          </a:prstGeom>
        </p:spPr>
        <p:txBody>
          <a:bodyPr/>
          <a:lstStyle/>
          <a:p>
            <a:pPr>
              <a:defRPr/>
            </a:pPr>
            <a:fld id="{7D23C7AA-FCB3-4A55-B3E5-C6643EE27DFA}" type="datetime1">
              <a:rPr lang="en-US" smtClean="0"/>
              <a:pPr>
                <a:defRPr/>
              </a:pPr>
              <a:t>9/21/2009</a:t>
            </a:fld>
            <a:endParaRPr lang="en-US"/>
          </a:p>
        </p:txBody>
      </p:sp>
      <p:sp>
        <p:nvSpPr>
          <p:cNvPr id="6" name="Slide Number Placeholder 5"/>
          <p:cNvSpPr>
            <a:spLocks noGrp="1"/>
          </p:cNvSpPr>
          <p:nvPr>
            <p:ph type="sldNum" sz="quarter" idx="4294967295"/>
          </p:nvPr>
        </p:nvSpPr>
        <p:spPr>
          <a:xfrm>
            <a:off x="6553200" y="6356350"/>
            <a:ext cx="2133600" cy="365125"/>
          </a:xfrm>
          <a:prstGeom prst="rect">
            <a:avLst/>
          </a:prstGeom>
        </p:spPr>
        <p:txBody>
          <a:bodyPr/>
          <a:lstStyle/>
          <a:p>
            <a:pPr>
              <a:defRPr/>
            </a:pPr>
            <a:fld id="{EE72DA08-0A75-4129-9B7C-2F934422E610}" type="slidenum">
              <a:rPr lang="en-US" smtClean="0"/>
              <a:pPr>
                <a:defRPr/>
              </a:pPr>
              <a:t>65</a:t>
            </a:fld>
            <a:r>
              <a:rPr lang="en-US" smtClean="0"/>
              <a:t> </a:t>
            </a:r>
            <a:endParaRPr lang="en-US"/>
          </a:p>
        </p:txBody>
      </p:sp>
      <p:sp>
        <p:nvSpPr>
          <p:cNvPr id="231429" name="Rectangle 7"/>
          <p:cNvSpPr>
            <a:spLocks noChangeArrowheads="1"/>
          </p:cNvSpPr>
          <p:nvPr/>
        </p:nvSpPr>
        <p:spPr bwMode="auto">
          <a:xfrm>
            <a:off x="357188" y="1857375"/>
            <a:ext cx="7929562" cy="3508375"/>
          </a:xfrm>
          <a:prstGeom prst="rect">
            <a:avLst/>
          </a:prstGeom>
          <a:noFill/>
          <a:ln w="9525">
            <a:noFill/>
            <a:miter lim="800000"/>
            <a:headEnd/>
            <a:tailEnd/>
          </a:ln>
        </p:spPr>
        <p:txBody>
          <a:bodyPr>
            <a:spAutoFit/>
          </a:bodyPr>
          <a:lstStyle/>
          <a:p>
            <a:endParaRPr lang="en-US" dirty="0">
              <a:solidFill>
                <a:schemeClr val="bg1"/>
              </a:solidFill>
            </a:endParaRPr>
          </a:p>
          <a:p>
            <a:pPr algn="l"/>
            <a:r>
              <a:rPr lang="en-US" sz="1200" dirty="0">
                <a:solidFill>
                  <a:schemeClr val="bg1"/>
                </a:solidFill>
                <a:latin typeface="Courier New" pitchFamily="49" charset="0"/>
                <a:cs typeface="Courier New" pitchFamily="49" charset="0"/>
              </a:rPr>
              <a:t>      DO K = 0,KX</a:t>
            </a:r>
          </a:p>
          <a:p>
            <a:pPr algn="l"/>
            <a:r>
              <a:rPr lang="en-US" sz="1200" dirty="0">
                <a:solidFill>
                  <a:schemeClr val="bg1"/>
                </a:solidFill>
                <a:latin typeface="Courier New" pitchFamily="49" charset="0"/>
                <a:cs typeface="Courier New" pitchFamily="49" charset="0"/>
              </a:rPr>
              <a:t>        KDOWN=K+1</a:t>
            </a:r>
          </a:p>
          <a:p>
            <a:pPr algn="l"/>
            <a:r>
              <a:rPr lang="en-US" sz="1200" dirty="0">
                <a:solidFill>
                  <a:schemeClr val="bg1"/>
                </a:solidFill>
                <a:latin typeface="Courier New" pitchFamily="49" charset="0"/>
                <a:cs typeface="Courier New" pitchFamily="49" charset="0"/>
              </a:rPr>
              <a:t>        KUP=K+1</a:t>
            </a:r>
          </a:p>
          <a:p>
            <a:pPr algn="l"/>
            <a:r>
              <a:rPr lang="en-US" sz="1200" dirty="0">
                <a:solidFill>
                  <a:schemeClr val="bg1"/>
                </a:solidFill>
                <a:latin typeface="Courier New" pitchFamily="49" charset="0"/>
                <a:cs typeface="Courier New" pitchFamily="49" charset="0"/>
              </a:rPr>
              <a:t>        IF(K.EQ.0)THEN</a:t>
            </a:r>
          </a:p>
          <a:p>
            <a:pPr algn="l"/>
            <a:r>
              <a:rPr lang="en-US" sz="1200" dirty="0">
                <a:solidFill>
                  <a:schemeClr val="bg1"/>
                </a:solidFill>
                <a:latin typeface="Courier New" pitchFamily="49" charset="0"/>
                <a:cs typeface="Courier New" pitchFamily="49" charset="0"/>
              </a:rPr>
              <a:t>        KDOWN=k</a:t>
            </a:r>
          </a:p>
          <a:p>
            <a:pPr algn="l"/>
            <a:r>
              <a:rPr lang="en-US" sz="1200" dirty="0">
                <a:solidFill>
                  <a:schemeClr val="bg1"/>
                </a:solidFill>
                <a:latin typeface="Courier New" pitchFamily="49" charset="0"/>
                <a:cs typeface="Courier New" pitchFamily="49" charset="0"/>
              </a:rPr>
              <a:t>        KUP=k+1</a:t>
            </a:r>
          </a:p>
          <a:p>
            <a:pPr algn="l"/>
            <a:r>
              <a:rPr lang="en-US" sz="1200" dirty="0">
                <a:solidFill>
                  <a:schemeClr val="bg1"/>
                </a:solidFill>
                <a:latin typeface="Courier New" pitchFamily="49" charset="0"/>
                <a:cs typeface="Courier New" pitchFamily="49" charset="0"/>
              </a:rPr>
              <a:t>        ENDIF</a:t>
            </a:r>
          </a:p>
          <a:p>
            <a:pPr algn="l"/>
            <a:r>
              <a:rPr lang="en-US" sz="1200" dirty="0">
                <a:solidFill>
                  <a:schemeClr val="bg1"/>
                </a:solidFill>
                <a:latin typeface="Courier New" pitchFamily="49" charset="0"/>
                <a:cs typeface="Courier New" pitchFamily="49" charset="0"/>
              </a:rPr>
              <a:t>        IF(K.EQ.KX)THEN</a:t>
            </a:r>
          </a:p>
          <a:p>
            <a:pPr algn="l"/>
            <a:r>
              <a:rPr lang="en-US" sz="1200" dirty="0">
                <a:solidFill>
                  <a:schemeClr val="bg1"/>
                </a:solidFill>
                <a:latin typeface="Courier New" pitchFamily="49" charset="0"/>
                <a:cs typeface="Courier New" pitchFamily="49" charset="0"/>
              </a:rPr>
              <a:t>        KDOWN=K+1</a:t>
            </a:r>
          </a:p>
          <a:p>
            <a:pPr algn="l"/>
            <a:r>
              <a:rPr lang="en-US" sz="1200" dirty="0">
                <a:solidFill>
                  <a:schemeClr val="bg1"/>
                </a:solidFill>
                <a:latin typeface="Courier New" pitchFamily="49" charset="0"/>
                <a:cs typeface="Courier New" pitchFamily="49" charset="0"/>
              </a:rPr>
              <a:t>        KUP=K</a:t>
            </a:r>
          </a:p>
          <a:p>
            <a:pPr algn="l"/>
            <a:r>
              <a:rPr lang="en-US" sz="1200" dirty="0">
                <a:solidFill>
                  <a:schemeClr val="bg1"/>
                </a:solidFill>
                <a:latin typeface="Courier New" pitchFamily="49" charset="0"/>
                <a:cs typeface="Courier New" pitchFamily="49" charset="0"/>
              </a:rPr>
              <a:t>        ENDIF</a:t>
            </a:r>
          </a:p>
          <a:p>
            <a:pPr algn="l"/>
            <a:r>
              <a:rPr lang="en-US" sz="1200" dirty="0">
                <a:solidFill>
                  <a:schemeClr val="bg1"/>
                </a:solidFill>
                <a:latin typeface="Courier New" pitchFamily="49" charset="0"/>
                <a:cs typeface="Courier New" pitchFamily="49" charset="0"/>
              </a:rPr>
              <a:t>      DO JJ = 0,JX,JBLOCK</a:t>
            </a:r>
          </a:p>
          <a:p>
            <a:pPr algn="l"/>
            <a:r>
              <a:rPr lang="en-US" sz="1200" dirty="0">
                <a:solidFill>
                  <a:schemeClr val="bg1"/>
                </a:solidFill>
                <a:latin typeface="Courier New" pitchFamily="49" charset="0"/>
                <a:cs typeface="Courier New" pitchFamily="49" charset="0"/>
              </a:rPr>
              <a:t>        JSTART = JJ</a:t>
            </a:r>
          </a:p>
          <a:p>
            <a:pPr algn="l"/>
            <a:r>
              <a:rPr lang="en-US" sz="1200" dirty="0">
                <a:solidFill>
                  <a:schemeClr val="bg1"/>
                </a:solidFill>
                <a:latin typeface="Courier New" pitchFamily="49" charset="0"/>
                <a:cs typeface="Courier New" pitchFamily="49" charset="0"/>
              </a:rPr>
              <a:t>        JSTOP = MIN(JSTART+JBLOCK,JX)</a:t>
            </a:r>
          </a:p>
          <a:p>
            <a:pPr algn="l"/>
            <a:r>
              <a:rPr lang="en-US" sz="1200" dirty="0">
                <a:solidFill>
                  <a:schemeClr val="bg1"/>
                </a:solidFill>
                <a:latin typeface="Courier New" pitchFamily="49" charset="0"/>
                <a:cs typeface="Courier New" pitchFamily="49" charset="0"/>
              </a:rPr>
              <a:t>          IF(JJ.NE.0)THEN</a:t>
            </a:r>
          </a:p>
          <a:p>
            <a:pPr algn="l"/>
            <a:r>
              <a:rPr lang="en-US" sz="1200" dirty="0">
                <a:solidFill>
                  <a:schemeClr val="bg1"/>
                </a:solidFill>
                <a:latin typeface="Courier New" pitchFamily="49" charset="0"/>
                <a:cs typeface="Courier New" pitchFamily="49" charset="0"/>
              </a:rPr>
              <a:t>          JSTART=JSTART+1</a:t>
            </a:r>
          </a:p>
          <a:p>
            <a:pPr algn="l"/>
            <a:r>
              <a:rPr lang="en-US" sz="1200" dirty="0">
                <a:solidFill>
                  <a:schemeClr val="bg1"/>
                </a:solidFill>
                <a:latin typeface="Courier New" pitchFamily="49" charset="0"/>
                <a:cs typeface="Courier New" pitchFamily="49" charset="0"/>
              </a:rPr>
              <a:t>          ENDIF</a:t>
            </a:r>
          </a:p>
        </p:txBody>
      </p:sp>
    </p:spTree>
  </p:cSld>
  <p:clrMapOvr>
    <a:masterClrMapping/>
  </p:clrMapOvr>
  <p:transition>
    <p:fad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Title 1"/>
          <p:cNvSpPr>
            <a:spLocks noGrp="1"/>
          </p:cNvSpPr>
          <p:nvPr>
            <p:ph type="title"/>
          </p:nvPr>
        </p:nvSpPr>
        <p:spPr/>
        <p:txBody>
          <a:bodyPr/>
          <a:lstStyle/>
          <a:p>
            <a:r>
              <a:rPr lang="en-US" smtClean="0"/>
              <a:t>MDH3D Restructured</a:t>
            </a:r>
          </a:p>
        </p:txBody>
      </p:sp>
      <p:sp>
        <p:nvSpPr>
          <p:cNvPr id="3" name="Date Placeholder 2"/>
          <p:cNvSpPr>
            <a:spLocks noGrp="1"/>
          </p:cNvSpPr>
          <p:nvPr>
            <p:ph type="dt" sz="quarter" idx="4294967295"/>
          </p:nvPr>
        </p:nvSpPr>
        <p:spPr>
          <a:xfrm>
            <a:off x="457200" y="6356350"/>
            <a:ext cx="2133600" cy="365125"/>
          </a:xfrm>
          <a:prstGeom prst="rect">
            <a:avLst/>
          </a:prstGeom>
        </p:spPr>
        <p:txBody>
          <a:bodyPr/>
          <a:lstStyle/>
          <a:p>
            <a:pPr>
              <a:defRPr/>
            </a:pPr>
            <a:fld id="{C278BB14-0508-4E2C-B264-28DD407C20EA}" type="datetime1">
              <a:rPr lang="en-US" smtClean="0"/>
              <a:pPr>
                <a:defRPr/>
              </a:pPr>
              <a:t>9/21/2009</a:t>
            </a:fld>
            <a:endParaRPr lang="en-US"/>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B6651E11-25CA-49ED-A410-1CE3174D8D46}" type="slidenum">
              <a:rPr lang="en-US" smtClean="0"/>
              <a:pPr>
                <a:defRPr/>
              </a:pPr>
              <a:t>66</a:t>
            </a:fld>
            <a:r>
              <a:rPr lang="en-US" smtClean="0"/>
              <a:t> </a:t>
            </a:r>
            <a:endParaRPr lang="en-US"/>
          </a:p>
        </p:txBody>
      </p:sp>
      <p:sp>
        <p:nvSpPr>
          <p:cNvPr id="232453" name="Rectangle 4"/>
          <p:cNvSpPr>
            <a:spLocks noChangeArrowheads="1"/>
          </p:cNvSpPr>
          <p:nvPr/>
        </p:nvSpPr>
        <p:spPr bwMode="auto">
          <a:xfrm>
            <a:off x="357188" y="1357313"/>
            <a:ext cx="8429625" cy="1938337"/>
          </a:xfrm>
          <a:prstGeom prst="rect">
            <a:avLst/>
          </a:prstGeom>
          <a:noFill/>
          <a:ln w="9525">
            <a:noFill/>
            <a:miter lim="800000"/>
            <a:headEnd/>
            <a:tailEnd/>
          </a:ln>
        </p:spPr>
        <p:txBody>
          <a:bodyPr>
            <a:spAutoFit/>
          </a:bodyPr>
          <a:lstStyle/>
          <a:p>
            <a:pPr algn="l"/>
            <a:r>
              <a:rPr lang="en-US" sz="1200" dirty="0">
                <a:solidFill>
                  <a:schemeClr val="bg1"/>
                </a:solidFill>
                <a:latin typeface="Courier New" pitchFamily="49" charset="0"/>
                <a:cs typeface="Courier New" pitchFamily="49" charset="0"/>
              </a:rPr>
              <a:t>      DO KK=KDOWN,KUP</a:t>
            </a:r>
          </a:p>
          <a:p>
            <a:pPr algn="l"/>
            <a:r>
              <a:rPr lang="en-US" sz="1200" dirty="0">
                <a:solidFill>
                  <a:schemeClr val="bg1"/>
                </a:solidFill>
                <a:latin typeface="Courier New" pitchFamily="49" charset="0"/>
                <a:cs typeface="Courier New" pitchFamily="49" charset="0"/>
              </a:rPr>
              <a:t>      DO 200 J=JSTART,JSTOP</a:t>
            </a:r>
          </a:p>
          <a:p>
            <a:pPr algn="l"/>
            <a:r>
              <a:rPr lang="en-US" sz="1200" dirty="0">
                <a:solidFill>
                  <a:schemeClr val="bg1"/>
                </a:solidFill>
                <a:latin typeface="Courier New" pitchFamily="49" charset="0"/>
                <a:cs typeface="Courier New" pitchFamily="49" charset="0"/>
              </a:rPr>
              <a:t>      DO 200 I=0,IX</a:t>
            </a:r>
          </a:p>
          <a:p>
            <a:pPr algn="l"/>
            <a:r>
              <a:rPr lang="en-US" sz="1200" dirty="0">
                <a:solidFill>
                  <a:schemeClr val="bg1"/>
                </a:solidFill>
                <a:latin typeface="Courier New" pitchFamily="49" charset="0"/>
                <a:cs typeface="Courier New" pitchFamily="49" charset="0"/>
              </a:rPr>
              <a:t>         F(I,J,KK)=RVX(I,J,KK)</a:t>
            </a:r>
          </a:p>
          <a:p>
            <a:pPr algn="l"/>
            <a:r>
              <a:rPr lang="en-US" sz="1200" dirty="0">
                <a:solidFill>
                  <a:schemeClr val="bg1"/>
                </a:solidFill>
                <a:latin typeface="Courier New" pitchFamily="49" charset="0"/>
                <a:cs typeface="Courier New" pitchFamily="49" charset="0"/>
              </a:rPr>
              <a:t>         G(I,J,KK)=RVY(I,J,KK)</a:t>
            </a:r>
          </a:p>
          <a:p>
            <a:pPr algn="l"/>
            <a:r>
              <a:rPr lang="en-US" sz="1200" dirty="0">
                <a:solidFill>
                  <a:schemeClr val="bg1"/>
                </a:solidFill>
                <a:latin typeface="Courier New" pitchFamily="49" charset="0"/>
                <a:cs typeface="Courier New" pitchFamily="49" charset="0"/>
              </a:rPr>
              <a:t>         H(I,J,KK)=RVZ(I,J,KK)</a:t>
            </a:r>
          </a:p>
          <a:p>
            <a:pPr algn="l"/>
            <a:r>
              <a:rPr lang="en-US" sz="1200" dirty="0">
                <a:solidFill>
                  <a:schemeClr val="bg1"/>
                </a:solidFill>
                <a:latin typeface="Courier New" pitchFamily="49" charset="0"/>
                <a:cs typeface="Courier New" pitchFamily="49" charset="0"/>
              </a:rPr>
              <a:t>         S(I,J,KK)=0.</a:t>
            </a:r>
          </a:p>
          <a:p>
            <a:pPr algn="l"/>
            <a:r>
              <a:rPr lang="en-US" sz="1200" dirty="0">
                <a:solidFill>
                  <a:schemeClr val="bg1"/>
                </a:solidFill>
                <a:latin typeface="Courier New" pitchFamily="49" charset="0"/>
                <a:cs typeface="Courier New" pitchFamily="49" charset="0"/>
              </a:rPr>
              <a:t>200   CONTINUE</a:t>
            </a:r>
          </a:p>
          <a:p>
            <a:pPr algn="l"/>
            <a:r>
              <a:rPr lang="en-US" sz="1200" dirty="0">
                <a:solidFill>
                  <a:schemeClr val="bg1"/>
                </a:solidFill>
                <a:latin typeface="Courier New" pitchFamily="49" charset="0"/>
                <a:cs typeface="Courier New" pitchFamily="49" charset="0"/>
              </a:rPr>
              <a:t>      ENDDO</a:t>
            </a:r>
          </a:p>
          <a:p>
            <a:pPr algn="l"/>
            <a:r>
              <a:rPr lang="en-US" sz="1200" dirty="0">
                <a:solidFill>
                  <a:schemeClr val="bg1"/>
                </a:solidFill>
                <a:latin typeface="Courier New" pitchFamily="49" charset="0"/>
                <a:cs typeface="Courier New" pitchFamily="49" charset="0"/>
              </a:rPr>
              <a:t>      CALL HALF(JSTART,JSTOP,K,RO,ROH,DRO,F,G,H,S,0)</a:t>
            </a:r>
            <a:endParaRPr lang="en-US" sz="12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Title 1"/>
          <p:cNvSpPr>
            <a:spLocks noGrp="1"/>
          </p:cNvSpPr>
          <p:nvPr>
            <p:ph type="title"/>
          </p:nvPr>
        </p:nvSpPr>
        <p:spPr/>
        <p:txBody>
          <a:bodyPr/>
          <a:lstStyle/>
          <a:p>
            <a:r>
              <a:rPr lang="en-US" smtClean="0"/>
              <a:t>RESTRUCTURED HALF</a:t>
            </a:r>
          </a:p>
        </p:txBody>
      </p:sp>
      <p:sp>
        <p:nvSpPr>
          <p:cNvPr id="3" name="Date Placeholder 2"/>
          <p:cNvSpPr>
            <a:spLocks noGrp="1"/>
          </p:cNvSpPr>
          <p:nvPr>
            <p:ph type="dt" sz="quarter" idx="4294967295"/>
          </p:nvPr>
        </p:nvSpPr>
        <p:spPr>
          <a:xfrm>
            <a:off x="457200" y="6356350"/>
            <a:ext cx="2133600" cy="365125"/>
          </a:xfrm>
          <a:prstGeom prst="rect">
            <a:avLst/>
          </a:prstGeom>
        </p:spPr>
        <p:txBody>
          <a:bodyPr/>
          <a:lstStyle/>
          <a:p>
            <a:pPr>
              <a:defRPr/>
            </a:pPr>
            <a:fld id="{C278BB14-0508-4E2C-B264-28DD407C20EA}" type="datetime1">
              <a:rPr lang="en-US" smtClean="0"/>
              <a:pPr>
                <a:defRPr/>
              </a:pPr>
              <a:t>9/21/2009</a:t>
            </a:fld>
            <a:endParaRPr lang="en-US"/>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0B9BF17D-1B91-4B03-B69C-A46B4FD5F0BD}" type="slidenum">
              <a:rPr lang="en-US" smtClean="0"/>
              <a:pPr>
                <a:defRPr/>
              </a:pPr>
              <a:t>67</a:t>
            </a:fld>
            <a:r>
              <a:rPr lang="en-US" smtClean="0"/>
              <a:t> </a:t>
            </a:r>
            <a:endParaRPr lang="en-US"/>
          </a:p>
        </p:txBody>
      </p:sp>
      <p:sp>
        <p:nvSpPr>
          <p:cNvPr id="233477" name="TextBox 4"/>
          <p:cNvSpPr txBox="1">
            <a:spLocks noChangeArrowheads="1"/>
          </p:cNvSpPr>
          <p:nvPr/>
        </p:nvSpPr>
        <p:spPr bwMode="auto">
          <a:xfrm>
            <a:off x="714375" y="2000250"/>
            <a:ext cx="6878638" cy="2678113"/>
          </a:xfrm>
          <a:prstGeom prst="rect">
            <a:avLst/>
          </a:prstGeom>
          <a:noFill/>
          <a:ln w="9525">
            <a:noFill/>
            <a:miter lim="800000"/>
            <a:headEnd/>
            <a:tailEnd/>
          </a:ln>
        </p:spPr>
        <p:txBody>
          <a:bodyPr wrap="none">
            <a:spAutoFit/>
          </a:bodyPr>
          <a:lstStyle/>
          <a:p>
            <a:pPr algn="l"/>
            <a:r>
              <a:rPr lang="en-US" sz="1200" dirty="0">
                <a:solidFill>
                  <a:schemeClr val="bg1"/>
                </a:solidFill>
                <a:latin typeface="Courier New" pitchFamily="49" charset="0"/>
                <a:cs typeface="Courier New" pitchFamily="49" charset="0"/>
              </a:rPr>
              <a:t>      IF(K.GT.0.AND.K.LE.KXS1)THEN</a:t>
            </a:r>
          </a:p>
          <a:p>
            <a:pPr algn="l"/>
            <a:r>
              <a:rPr lang="en-US" sz="1200" dirty="0">
                <a:solidFill>
                  <a:schemeClr val="bg1"/>
                </a:solidFill>
                <a:latin typeface="Courier New" pitchFamily="49" charset="0"/>
                <a:cs typeface="Courier New" pitchFamily="49" charset="0"/>
              </a:rPr>
              <a:t>      DO 100 J=MAX(1,JSTART),MIN(JXS1,JSTOP)</a:t>
            </a:r>
          </a:p>
          <a:p>
            <a:pPr algn="l"/>
            <a:r>
              <a:rPr lang="en-US" sz="1200" dirty="0">
                <a:solidFill>
                  <a:schemeClr val="bg1"/>
                </a:solidFill>
                <a:latin typeface="Courier New" pitchFamily="49" charset="0"/>
                <a:cs typeface="Courier New" pitchFamily="49" charset="0"/>
              </a:rPr>
              <a:t>      DO 100 I=1,IXS1</a:t>
            </a:r>
          </a:p>
          <a:p>
            <a:pPr algn="l"/>
            <a:r>
              <a:rPr lang="en-US" sz="1200" dirty="0">
                <a:solidFill>
                  <a:schemeClr val="bg1"/>
                </a:solidFill>
                <a:latin typeface="Courier New" pitchFamily="49" charset="0"/>
                <a:cs typeface="Courier New" pitchFamily="49" charset="0"/>
              </a:rPr>
              <a:t>         DU(I,J,K)=DU(I,J,K)-0.5*DT*</a:t>
            </a:r>
          </a:p>
          <a:p>
            <a:pPr algn="l"/>
            <a:r>
              <a:rPr lang="en-US" sz="1200" dirty="0">
                <a:solidFill>
                  <a:schemeClr val="bg1"/>
                </a:solidFill>
                <a:latin typeface="Courier New" pitchFamily="49" charset="0"/>
                <a:cs typeface="Courier New" pitchFamily="49" charset="0"/>
              </a:rPr>
              <a:t>     &amp;            (0.5*RDXM(I)*(F(I+1,J,K)-F(I-1,J,K))</a:t>
            </a:r>
          </a:p>
          <a:p>
            <a:pPr algn="l"/>
            <a:r>
              <a:rPr lang="en-US" sz="1200" dirty="0">
                <a:solidFill>
                  <a:schemeClr val="bg1"/>
                </a:solidFill>
                <a:latin typeface="Courier New" pitchFamily="49" charset="0"/>
                <a:cs typeface="Courier New" pitchFamily="49" charset="0"/>
              </a:rPr>
              <a:t>     &amp;            +0.5*RDYM(J)*(G(I,J+1,K)-G(I,J-1,K))</a:t>
            </a:r>
          </a:p>
          <a:p>
            <a:pPr algn="l"/>
            <a:r>
              <a:rPr lang="en-US" sz="1200" dirty="0">
                <a:solidFill>
                  <a:schemeClr val="bg1"/>
                </a:solidFill>
                <a:latin typeface="Courier New" pitchFamily="49" charset="0"/>
                <a:cs typeface="Courier New" pitchFamily="49" charset="0"/>
              </a:rPr>
              <a:t>     &amp;            +0.5*RDZM(K)*(H(I,J,K+1)-H(I,J,K-1))</a:t>
            </a:r>
          </a:p>
          <a:p>
            <a:pPr algn="l"/>
            <a:r>
              <a:rPr lang="en-US" sz="1200" dirty="0">
                <a:solidFill>
                  <a:schemeClr val="bg1"/>
                </a:solidFill>
                <a:latin typeface="Courier New" pitchFamily="49" charset="0"/>
                <a:cs typeface="Courier New" pitchFamily="49" charset="0"/>
              </a:rPr>
              <a:t>     &amp;            +S(I,J,K))</a:t>
            </a:r>
          </a:p>
          <a:p>
            <a:pPr algn="l"/>
            <a:r>
              <a:rPr lang="en-US" sz="1200" dirty="0">
                <a:solidFill>
                  <a:schemeClr val="bg1"/>
                </a:solidFill>
                <a:latin typeface="Courier New" pitchFamily="49" charset="0"/>
                <a:cs typeface="Courier New" pitchFamily="49" charset="0"/>
              </a:rPr>
              <a:t>100   CONTINUE</a:t>
            </a:r>
          </a:p>
          <a:p>
            <a:pPr algn="l"/>
            <a:r>
              <a:rPr lang="en-US" sz="1200" dirty="0">
                <a:solidFill>
                  <a:schemeClr val="bg1"/>
                </a:solidFill>
                <a:latin typeface="Courier New" pitchFamily="49" charset="0"/>
                <a:cs typeface="Courier New" pitchFamily="49" charset="0"/>
              </a:rPr>
              <a:t>      ENDIF</a:t>
            </a:r>
          </a:p>
          <a:p>
            <a:pPr algn="l"/>
            <a:r>
              <a:rPr lang="en-US" sz="1200" dirty="0">
                <a:solidFill>
                  <a:schemeClr val="bg1"/>
                </a:solidFill>
                <a:latin typeface="Courier New" pitchFamily="49" charset="0"/>
                <a:cs typeface="Courier New" pitchFamily="49" charset="0"/>
              </a:rPr>
              <a:t>C=======================================================================</a:t>
            </a:r>
          </a:p>
          <a:p>
            <a:pPr algn="l"/>
            <a:r>
              <a:rPr lang="en-US" sz="1200" dirty="0">
                <a:solidFill>
                  <a:schemeClr val="bg1"/>
                </a:solidFill>
                <a:latin typeface="Courier New" pitchFamily="49" charset="0"/>
                <a:cs typeface="Courier New" pitchFamily="49" charset="0"/>
              </a:rPr>
              <a:t>C***  proceed half step using flux across cell boundary              ***</a:t>
            </a:r>
          </a:p>
          <a:p>
            <a:pPr algn="l"/>
            <a:r>
              <a:rPr lang="en-US" sz="1200" dirty="0">
                <a:solidFill>
                  <a:schemeClr val="bg1"/>
                </a:solidFill>
                <a:latin typeface="Courier New" pitchFamily="49" charset="0"/>
                <a:cs typeface="Courier New" pitchFamily="49" charset="0"/>
              </a:rPr>
              <a:t>C=======================================================================</a:t>
            </a:r>
          </a:p>
          <a:p>
            <a:pPr algn="l"/>
            <a:endParaRPr lang="en-US" sz="1200" dirty="0">
              <a:solidFill>
                <a:schemeClr val="bg1"/>
              </a:solidFill>
              <a:latin typeface="Courier New" pitchFamily="49" charset="0"/>
              <a:cs typeface="Courier New" pitchFamily="49" charset="0"/>
            </a:endParaRPr>
          </a:p>
        </p:txBody>
      </p:sp>
    </p:spTree>
  </p:cSld>
  <p:clrMapOvr>
    <a:masterClrMapping/>
  </p:clrMapOvr>
  <p:transition>
    <p:fad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Title 1"/>
          <p:cNvSpPr>
            <a:spLocks noGrp="1"/>
          </p:cNvSpPr>
          <p:nvPr>
            <p:ph type="title"/>
          </p:nvPr>
        </p:nvSpPr>
        <p:spPr/>
        <p:txBody>
          <a:bodyPr/>
          <a:lstStyle/>
          <a:p>
            <a:r>
              <a:rPr lang="en-US" smtClean="0"/>
              <a:t>RESTRUCTURED HALF</a:t>
            </a:r>
          </a:p>
        </p:txBody>
      </p:sp>
      <p:sp>
        <p:nvSpPr>
          <p:cNvPr id="3" name="Date Placeholder 2"/>
          <p:cNvSpPr>
            <a:spLocks noGrp="1"/>
          </p:cNvSpPr>
          <p:nvPr>
            <p:ph type="dt" sz="quarter" idx="4294967295"/>
          </p:nvPr>
        </p:nvSpPr>
        <p:spPr>
          <a:xfrm>
            <a:off x="457200" y="6356350"/>
            <a:ext cx="2133600" cy="365125"/>
          </a:xfrm>
          <a:prstGeom prst="rect">
            <a:avLst/>
          </a:prstGeom>
        </p:spPr>
        <p:txBody>
          <a:bodyPr/>
          <a:lstStyle/>
          <a:p>
            <a:pPr>
              <a:defRPr/>
            </a:pPr>
            <a:fld id="{C278BB14-0508-4E2C-B264-28DD407C20EA}" type="datetime1">
              <a:rPr lang="en-US" smtClean="0"/>
              <a:pPr>
                <a:defRPr/>
              </a:pPr>
              <a:t>9/21/2009</a:t>
            </a:fld>
            <a:endParaRPr lang="en-US"/>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295599BB-8095-4CEE-B252-23980F879386}" type="slidenum">
              <a:rPr lang="en-US" smtClean="0"/>
              <a:pPr>
                <a:defRPr/>
              </a:pPr>
              <a:t>68</a:t>
            </a:fld>
            <a:r>
              <a:rPr lang="en-US" smtClean="0"/>
              <a:t> </a:t>
            </a:r>
            <a:endParaRPr lang="en-US"/>
          </a:p>
        </p:txBody>
      </p:sp>
      <p:sp>
        <p:nvSpPr>
          <p:cNvPr id="234501" name="TextBox 4"/>
          <p:cNvSpPr txBox="1">
            <a:spLocks noChangeArrowheads="1"/>
          </p:cNvSpPr>
          <p:nvPr/>
        </p:nvSpPr>
        <p:spPr bwMode="auto">
          <a:xfrm>
            <a:off x="357188" y="1071563"/>
            <a:ext cx="5856287" cy="5632450"/>
          </a:xfrm>
          <a:prstGeom prst="rect">
            <a:avLst/>
          </a:prstGeom>
          <a:noFill/>
          <a:ln w="9525">
            <a:noFill/>
            <a:miter lim="800000"/>
            <a:headEnd/>
            <a:tailEnd/>
          </a:ln>
        </p:spPr>
        <p:txBody>
          <a:bodyPr wrap="none">
            <a:spAutoFit/>
          </a:bodyPr>
          <a:lstStyle/>
          <a:p>
            <a:pPr algn="l"/>
            <a:r>
              <a:rPr lang="en-US" sz="1200" dirty="0">
                <a:solidFill>
                  <a:schemeClr val="bg1"/>
                </a:solidFill>
                <a:latin typeface="Courier New" pitchFamily="49" charset="0"/>
                <a:cs typeface="Courier New" pitchFamily="49" charset="0"/>
              </a:rPr>
              <a:t>      IF(K.LT.KX)THEN</a:t>
            </a:r>
          </a:p>
          <a:p>
            <a:pPr algn="l"/>
            <a:r>
              <a:rPr lang="en-US" sz="1200" dirty="0">
                <a:solidFill>
                  <a:schemeClr val="bg1"/>
                </a:solidFill>
                <a:latin typeface="Courier New" pitchFamily="49" charset="0"/>
                <a:cs typeface="Courier New" pitchFamily="49" charset="0"/>
              </a:rPr>
              <a:t>      DO 200 J=MAX(0,JSTART),MIN(JXS1,JSTOP)</a:t>
            </a:r>
          </a:p>
          <a:p>
            <a:pPr algn="l"/>
            <a:r>
              <a:rPr lang="en-US" sz="1200" dirty="0">
                <a:solidFill>
                  <a:schemeClr val="bg1"/>
                </a:solidFill>
                <a:latin typeface="Courier New" pitchFamily="49" charset="0"/>
                <a:cs typeface="Courier New" pitchFamily="49" charset="0"/>
              </a:rPr>
              <a:t>      DO 200 I=0,IXS1</a:t>
            </a:r>
          </a:p>
          <a:p>
            <a:pPr algn="l"/>
            <a:r>
              <a:rPr lang="en-US" sz="1200" dirty="0">
                <a:solidFill>
                  <a:schemeClr val="bg1"/>
                </a:solidFill>
                <a:latin typeface="Courier New" pitchFamily="49" charset="0"/>
                <a:cs typeface="Courier New" pitchFamily="49" charset="0"/>
              </a:rPr>
              <a:t>C----------- cell average ---------------------</a:t>
            </a:r>
          </a:p>
          <a:p>
            <a:pPr algn="l"/>
            <a:r>
              <a:rPr lang="en-US" sz="1200" dirty="0">
                <a:solidFill>
                  <a:schemeClr val="bg1"/>
                </a:solidFill>
                <a:latin typeface="Courier New" pitchFamily="49" charset="0"/>
                <a:cs typeface="Courier New" pitchFamily="49" charset="0"/>
              </a:rPr>
              <a:t>         UH =0.125*(U(I+1,J+1,K+1)+U(I,J+1,K+1)</a:t>
            </a:r>
          </a:p>
          <a:p>
            <a:pPr algn="l"/>
            <a:r>
              <a:rPr lang="en-US" sz="1200" dirty="0">
                <a:solidFill>
                  <a:schemeClr val="bg1"/>
                </a:solidFill>
                <a:latin typeface="Courier New" pitchFamily="49" charset="0"/>
                <a:cs typeface="Courier New" pitchFamily="49" charset="0"/>
              </a:rPr>
              <a:t>     &amp;             +U(I+1,J+1,K)  +U(I,J+1,K)</a:t>
            </a:r>
          </a:p>
          <a:p>
            <a:pPr algn="l"/>
            <a:r>
              <a:rPr lang="en-US" sz="1200" dirty="0">
                <a:solidFill>
                  <a:schemeClr val="bg1"/>
                </a:solidFill>
                <a:latin typeface="Courier New" pitchFamily="49" charset="0"/>
                <a:cs typeface="Courier New" pitchFamily="49" charset="0"/>
              </a:rPr>
              <a:t>     &amp;             +U(I+1,J,K+1)  +U(I,J,K+1)</a:t>
            </a:r>
          </a:p>
          <a:p>
            <a:pPr algn="l"/>
            <a:r>
              <a:rPr lang="en-US" sz="1200" dirty="0">
                <a:solidFill>
                  <a:schemeClr val="bg1"/>
                </a:solidFill>
                <a:latin typeface="Courier New" pitchFamily="49" charset="0"/>
                <a:cs typeface="Courier New" pitchFamily="49" charset="0"/>
              </a:rPr>
              <a:t>     &amp;             +U(I+1,J,K)    +U(I,J,K))</a:t>
            </a:r>
          </a:p>
          <a:p>
            <a:pPr algn="l"/>
            <a:r>
              <a:rPr lang="en-US" sz="1200" dirty="0">
                <a:solidFill>
                  <a:schemeClr val="bg1"/>
                </a:solidFill>
                <a:latin typeface="Courier New" pitchFamily="49" charset="0"/>
                <a:cs typeface="Courier New" pitchFamily="49" charset="0"/>
              </a:rPr>
              <a:t>         SH =0.125*(S(I+1,J+1,K+1)+S(I,J+1,K+1)</a:t>
            </a:r>
          </a:p>
          <a:p>
            <a:pPr algn="l"/>
            <a:r>
              <a:rPr lang="en-US" sz="1200" dirty="0">
                <a:solidFill>
                  <a:schemeClr val="bg1"/>
                </a:solidFill>
                <a:latin typeface="Courier New" pitchFamily="49" charset="0"/>
                <a:cs typeface="Courier New" pitchFamily="49" charset="0"/>
              </a:rPr>
              <a:t>     &amp;             +S(I+1,J+1,K)  +S(I,J+1,K)</a:t>
            </a:r>
          </a:p>
          <a:p>
            <a:pPr algn="l"/>
            <a:r>
              <a:rPr lang="en-US" sz="1200" dirty="0">
                <a:solidFill>
                  <a:schemeClr val="bg1"/>
                </a:solidFill>
                <a:latin typeface="Courier New" pitchFamily="49" charset="0"/>
                <a:cs typeface="Courier New" pitchFamily="49" charset="0"/>
              </a:rPr>
              <a:t>     &amp;             +S(I+1,J,K+1)  +S(I,J,K+1)</a:t>
            </a:r>
          </a:p>
          <a:p>
            <a:pPr algn="l"/>
            <a:r>
              <a:rPr lang="en-US" sz="1200" dirty="0">
                <a:solidFill>
                  <a:schemeClr val="bg1"/>
                </a:solidFill>
                <a:latin typeface="Courier New" pitchFamily="49" charset="0"/>
                <a:cs typeface="Courier New" pitchFamily="49" charset="0"/>
              </a:rPr>
              <a:t>     &amp;             +S(I+1,J,K)    +S(I,J,K))</a:t>
            </a:r>
          </a:p>
          <a:p>
            <a:pPr algn="l"/>
            <a:r>
              <a:rPr lang="en-US" sz="1200" dirty="0">
                <a:solidFill>
                  <a:schemeClr val="bg1"/>
                </a:solidFill>
                <a:latin typeface="Courier New" pitchFamily="49" charset="0"/>
                <a:cs typeface="Courier New" pitchFamily="49" charset="0"/>
              </a:rPr>
              <a:t>C----------- flux across cell boundary ----------------------</a:t>
            </a:r>
          </a:p>
          <a:p>
            <a:pPr algn="l"/>
            <a:r>
              <a:rPr lang="en-US" sz="1200" dirty="0">
                <a:solidFill>
                  <a:schemeClr val="bg1"/>
                </a:solidFill>
                <a:latin typeface="Courier New" pitchFamily="49" charset="0"/>
                <a:cs typeface="Courier New" pitchFamily="49" charset="0"/>
              </a:rPr>
              <a:t>         DFDX = 0.25*RDX(I)*(F(I+1,J+1,K+1)-F(I,  J+1,K+1)</a:t>
            </a:r>
          </a:p>
          <a:p>
            <a:pPr algn="l"/>
            <a:r>
              <a:rPr lang="en-US" sz="1200" dirty="0">
                <a:solidFill>
                  <a:schemeClr val="bg1"/>
                </a:solidFill>
                <a:latin typeface="Courier New" pitchFamily="49" charset="0"/>
                <a:cs typeface="Courier New" pitchFamily="49" charset="0"/>
              </a:rPr>
              <a:t>     &amp;                      +F(I+1,J+1,K)  -F(I,  J+1,K)</a:t>
            </a:r>
          </a:p>
          <a:p>
            <a:pPr algn="l"/>
            <a:r>
              <a:rPr lang="en-US" sz="1200" dirty="0">
                <a:solidFill>
                  <a:schemeClr val="bg1"/>
                </a:solidFill>
                <a:latin typeface="Courier New" pitchFamily="49" charset="0"/>
                <a:cs typeface="Courier New" pitchFamily="49" charset="0"/>
              </a:rPr>
              <a:t>     &amp;                      +F(I+1,J,  K+1)-F(I,  J,  K+1)</a:t>
            </a:r>
          </a:p>
          <a:p>
            <a:pPr algn="l"/>
            <a:r>
              <a:rPr lang="en-US" sz="1200" dirty="0">
                <a:solidFill>
                  <a:schemeClr val="bg1"/>
                </a:solidFill>
                <a:latin typeface="Courier New" pitchFamily="49" charset="0"/>
                <a:cs typeface="Courier New" pitchFamily="49" charset="0"/>
              </a:rPr>
              <a:t>     &amp;                      +F(I+1,J,  K)  -F(I,  J,  K))</a:t>
            </a:r>
          </a:p>
          <a:p>
            <a:pPr algn="l"/>
            <a:r>
              <a:rPr lang="en-US" sz="1200" dirty="0">
                <a:solidFill>
                  <a:schemeClr val="bg1"/>
                </a:solidFill>
                <a:latin typeface="Courier New" pitchFamily="49" charset="0"/>
                <a:cs typeface="Courier New" pitchFamily="49" charset="0"/>
              </a:rPr>
              <a:t>         DGDY = 0.25*RDY(J)*(G(I+1,J+1,K+1)-G(I+1,J,  K+1)</a:t>
            </a:r>
          </a:p>
          <a:p>
            <a:pPr algn="l"/>
            <a:r>
              <a:rPr lang="en-US" sz="1200" dirty="0">
                <a:solidFill>
                  <a:schemeClr val="bg1"/>
                </a:solidFill>
                <a:latin typeface="Courier New" pitchFamily="49" charset="0"/>
                <a:cs typeface="Courier New" pitchFamily="49" charset="0"/>
              </a:rPr>
              <a:t>     &amp;                      +G(I+1,J+1,K)  -G(I+1,J,  K)</a:t>
            </a:r>
          </a:p>
          <a:p>
            <a:pPr algn="l"/>
            <a:r>
              <a:rPr lang="en-US" sz="1200" dirty="0">
                <a:solidFill>
                  <a:schemeClr val="bg1"/>
                </a:solidFill>
                <a:latin typeface="Courier New" pitchFamily="49" charset="0"/>
                <a:cs typeface="Courier New" pitchFamily="49" charset="0"/>
              </a:rPr>
              <a:t>     &amp;                      +G(I,  J+1,K+1)-G(I,  J,  K+1)</a:t>
            </a:r>
          </a:p>
          <a:p>
            <a:pPr algn="l"/>
            <a:r>
              <a:rPr lang="en-US" sz="1200" dirty="0">
                <a:solidFill>
                  <a:schemeClr val="bg1"/>
                </a:solidFill>
                <a:latin typeface="Courier New" pitchFamily="49" charset="0"/>
                <a:cs typeface="Courier New" pitchFamily="49" charset="0"/>
              </a:rPr>
              <a:t>     &amp;                      +G(I,  J+1,K)  -G(I,  J,  K))</a:t>
            </a:r>
          </a:p>
          <a:p>
            <a:pPr algn="l"/>
            <a:r>
              <a:rPr lang="en-US" sz="1200" dirty="0">
                <a:solidFill>
                  <a:schemeClr val="bg1"/>
                </a:solidFill>
                <a:latin typeface="Courier New" pitchFamily="49" charset="0"/>
                <a:cs typeface="Courier New" pitchFamily="49" charset="0"/>
              </a:rPr>
              <a:t>         DHDZ = 0.25*RDZ(K)*(</a:t>
            </a:r>
          </a:p>
          <a:p>
            <a:pPr algn="l"/>
            <a:r>
              <a:rPr lang="en-US" sz="1200" dirty="0">
                <a:solidFill>
                  <a:schemeClr val="bg1"/>
                </a:solidFill>
                <a:latin typeface="Courier New" pitchFamily="49" charset="0"/>
                <a:cs typeface="Courier New" pitchFamily="49" charset="0"/>
              </a:rPr>
              <a:t>     &amp;                       H(I+1,J+1,K+1)-H(I+1,J+1,K)</a:t>
            </a:r>
          </a:p>
          <a:p>
            <a:pPr algn="l"/>
            <a:r>
              <a:rPr lang="en-US" sz="1200" dirty="0">
                <a:solidFill>
                  <a:schemeClr val="bg1"/>
                </a:solidFill>
                <a:latin typeface="Courier New" pitchFamily="49" charset="0"/>
                <a:cs typeface="Courier New" pitchFamily="49" charset="0"/>
              </a:rPr>
              <a:t>     &amp;                      +H(I+1,J,  K+1)-H(I+1,J,  K)</a:t>
            </a:r>
          </a:p>
          <a:p>
            <a:pPr algn="l"/>
            <a:r>
              <a:rPr lang="en-US" sz="1200" dirty="0">
                <a:solidFill>
                  <a:schemeClr val="bg1"/>
                </a:solidFill>
                <a:latin typeface="Courier New" pitchFamily="49" charset="0"/>
                <a:cs typeface="Courier New" pitchFamily="49" charset="0"/>
              </a:rPr>
              <a:t>     &amp;                      +H(I,  J+1,K+1)-H(I,  J+1,K)</a:t>
            </a:r>
          </a:p>
          <a:p>
            <a:pPr algn="l"/>
            <a:r>
              <a:rPr lang="en-US" sz="1200" dirty="0">
                <a:solidFill>
                  <a:schemeClr val="bg1"/>
                </a:solidFill>
                <a:latin typeface="Courier New" pitchFamily="49" charset="0"/>
                <a:cs typeface="Courier New" pitchFamily="49" charset="0"/>
              </a:rPr>
              <a:t>     &amp;                      +H(I,  J,  K+1)-H(I,  J,  K))</a:t>
            </a:r>
          </a:p>
          <a:p>
            <a:pPr algn="l"/>
            <a:r>
              <a:rPr lang="en-US" sz="1200" dirty="0">
                <a:solidFill>
                  <a:schemeClr val="bg1"/>
                </a:solidFill>
                <a:latin typeface="Courier New" pitchFamily="49" charset="0"/>
                <a:cs typeface="Courier New" pitchFamily="49" charset="0"/>
              </a:rPr>
              <a:t>C------------ summation of all terms ------------------------</a:t>
            </a:r>
          </a:p>
          <a:p>
            <a:pPr algn="l"/>
            <a:r>
              <a:rPr lang="en-US" sz="1200" dirty="0">
                <a:solidFill>
                  <a:schemeClr val="bg1"/>
                </a:solidFill>
                <a:latin typeface="Courier New" pitchFamily="49" charset="0"/>
                <a:cs typeface="Courier New" pitchFamily="49" charset="0"/>
              </a:rPr>
              <a:t>         UN(I,J,K)  = UH-DT*(DFDX+DGDY+DHDZ+SH)</a:t>
            </a:r>
          </a:p>
          <a:p>
            <a:pPr algn="l"/>
            <a:r>
              <a:rPr lang="en-US" sz="1200" dirty="0">
                <a:solidFill>
                  <a:schemeClr val="bg1"/>
                </a:solidFill>
                <a:latin typeface="Courier New" pitchFamily="49" charset="0"/>
                <a:cs typeface="Courier New" pitchFamily="49" charset="0"/>
              </a:rPr>
              <a:t>200   CONTINUE</a:t>
            </a:r>
          </a:p>
        </p:txBody>
      </p:sp>
    </p:spTree>
  </p:cSld>
  <p:clrMapOvr>
    <a:masterClrMapping/>
  </p:clrMapOvr>
  <p:transition>
    <p:fad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Title 1"/>
          <p:cNvSpPr>
            <a:spLocks noGrp="1"/>
          </p:cNvSpPr>
          <p:nvPr>
            <p:ph type="title"/>
          </p:nvPr>
        </p:nvSpPr>
        <p:spPr/>
        <p:txBody>
          <a:bodyPr/>
          <a:lstStyle/>
          <a:p>
            <a:r>
              <a:rPr lang="en-US" smtClean="0"/>
              <a:t>Storage Analysis</a:t>
            </a:r>
          </a:p>
        </p:txBody>
      </p:sp>
      <p:sp>
        <p:nvSpPr>
          <p:cNvPr id="3" name="Date Placeholder 2"/>
          <p:cNvSpPr>
            <a:spLocks noGrp="1"/>
          </p:cNvSpPr>
          <p:nvPr>
            <p:ph type="dt" sz="quarter" idx="4294967295"/>
          </p:nvPr>
        </p:nvSpPr>
        <p:spPr>
          <a:xfrm>
            <a:off x="457200" y="6356350"/>
            <a:ext cx="2133600" cy="365125"/>
          </a:xfrm>
          <a:prstGeom prst="rect">
            <a:avLst/>
          </a:prstGeom>
        </p:spPr>
        <p:txBody>
          <a:bodyPr/>
          <a:lstStyle/>
          <a:p>
            <a:pPr>
              <a:defRPr/>
            </a:pPr>
            <a:fld id="{C278BB14-0508-4E2C-B264-28DD407C20EA}" type="datetime1">
              <a:rPr lang="en-US" smtClean="0"/>
              <a:pPr>
                <a:defRPr/>
              </a:pPr>
              <a:t>9/21/2009</a:t>
            </a:fld>
            <a:endParaRPr lang="en-US"/>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1ABB7E09-D778-4203-B22A-74425E77BC7C}" type="slidenum">
              <a:rPr lang="en-US" smtClean="0"/>
              <a:pPr>
                <a:defRPr/>
              </a:pPr>
              <a:t>69</a:t>
            </a:fld>
            <a:r>
              <a:rPr lang="en-US" smtClean="0"/>
              <a:t> </a:t>
            </a:r>
            <a:endParaRPr lang="en-US"/>
          </a:p>
        </p:txBody>
      </p:sp>
      <p:graphicFrame>
        <p:nvGraphicFramePr>
          <p:cNvPr id="5" name="Table 4"/>
          <p:cNvGraphicFramePr>
            <a:graphicFrameLocks noGrp="1"/>
          </p:cNvGraphicFramePr>
          <p:nvPr/>
        </p:nvGraphicFramePr>
        <p:xfrm>
          <a:off x="500063" y="1643063"/>
          <a:ext cx="8001087" cy="3857650"/>
        </p:xfrm>
        <a:graphic>
          <a:graphicData uri="http://schemas.openxmlformats.org/drawingml/2006/table">
            <a:tbl>
              <a:tblPr>
                <a:tableStyleId>{5940675A-B579-460E-94D1-54222C63F5DA}</a:tableStyleId>
              </a:tblPr>
              <a:tblGrid>
                <a:gridCol w="1188655"/>
                <a:gridCol w="851554"/>
                <a:gridCol w="851554"/>
                <a:gridCol w="851554"/>
                <a:gridCol w="851554"/>
                <a:gridCol w="851554"/>
                <a:gridCol w="851554"/>
                <a:gridCol w="851554"/>
                <a:gridCol w="851554"/>
              </a:tblGrid>
              <a:tr h="771530">
                <a:tc>
                  <a:txBody>
                    <a:bodyPr/>
                    <a:lstStyle/>
                    <a:p>
                      <a:pPr algn="l" fontAlgn="b"/>
                      <a:r>
                        <a:rPr lang="en-US" sz="1400" u="none" strike="noStrike" dirty="0">
                          <a:solidFill>
                            <a:schemeClr val="bg1"/>
                          </a:solidFill>
                        </a:rPr>
                        <a:t>Restructured</a:t>
                      </a:r>
                      <a:endParaRPr lang="en-US" sz="1400" b="0" i="0" u="none" strike="noStrike" dirty="0">
                        <a:solidFill>
                          <a:schemeClr val="bg1"/>
                        </a:solidFill>
                        <a:latin typeface="Calibri"/>
                      </a:endParaRPr>
                    </a:p>
                  </a:txBody>
                  <a:tcPr marL="9525" marR="9525" marT="9525" marB="0" anchor="b"/>
                </a:tc>
                <a:tc>
                  <a:txBody>
                    <a:bodyPr/>
                    <a:lstStyle/>
                    <a:p>
                      <a:pPr algn="l" fontAlgn="b"/>
                      <a:endParaRPr lang="en-US" sz="1400" b="0" i="0" u="none" strike="noStrike">
                        <a:solidFill>
                          <a:schemeClr val="bg1"/>
                        </a:solidFill>
                        <a:latin typeface="Calibri"/>
                      </a:endParaRPr>
                    </a:p>
                  </a:txBody>
                  <a:tcPr marL="9525" marR="9525" marT="9525" marB="0" anchor="b"/>
                </a:tc>
                <a:tc>
                  <a:txBody>
                    <a:bodyPr/>
                    <a:lstStyle/>
                    <a:p>
                      <a:pPr algn="l" fontAlgn="b"/>
                      <a:endParaRPr lang="en-US" sz="1400" b="0" i="0" u="none" strike="noStrike">
                        <a:solidFill>
                          <a:schemeClr val="bg1"/>
                        </a:solidFill>
                        <a:latin typeface="Calibri"/>
                      </a:endParaRPr>
                    </a:p>
                  </a:txBody>
                  <a:tcPr marL="9525" marR="9525" marT="9525" marB="0" anchor="b"/>
                </a:tc>
                <a:tc>
                  <a:txBody>
                    <a:bodyPr/>
                    <a:lstStyle/>
                    <a:p>
                      <a:pPr algn="l" fontAlgn="b"/>
                      <a:endParaRPr lang="en-US" sz="1400" b="0" i="0" u="none" strike="noStrike" dirty="0">
                        <a:solidFill>
                          <a:schemeClr val="bg1"/>
                        </a:solidFill>
                        <a:latin typeface="Calibri"/>
                      </a:endParaRPr>
                    </a:p>
                  </a:txBody>
                  <a:tcPr marL="9525" marR="9525" marT="9525" marB="0" anchor="b"/>
                </a:tc>
                <a:tc>
                  <a:txBody>
                    <a:bodyPr/>
                    <a:lstStyle/>
                    <a:p>
                      <a:pPr algn="l" fontAlgn="b"/>
                      <a:endParaRPr lang="en-US" sz="1400" b="0" i="0" u="none" strike="noStrike">
                        <a:solidFill>
                          <a:schemeClr val="bg1"/>
                        </a:solidFill>
                        <a:latin typeface="Calibri"/>
                      </a:endParaRPr>
                    </a:p>
                  </a:txBody>
                  <a:tcPr marL="9525" marR="9525" marT="9525" marB="0" anchor="b"/>
                </a:tc>
                <a:tc>
                  <a:txBody>
                    <a:bodyPr/>
                    <a:lstStyle/>
                    <a:p>
                      <a:pPr algn="l" fontAlgn="b"/>
                      <a:endParaRPr lang="en-US" sz="1400" b="0" i="0" u="none" strike="noStrike">
                        <a:solidFill>
                          <a:schemeClr val="bg1"/>
                        </a:solidFill>
                        <a:latin typeface="Calibri"/>
                      </a:endParaRPr>
                    </a:p>
                  </a:txBody>
                  <a:tcPr marL="9525" marR="9525" marT="9525" marB="0" anchor="b"/>
                </a:tc>
                <a:tc>
                  <a:txBody>
                    <a:bodyPr/>
                    <a:lstStyle/>
                    <a:p>
                      <a:pPr algn="l" fontAlgn="b"/>
                      <a:endParaRPr lang="en-US" sz="1400" b="0" i="0" u="none" strike="noStrike">
                        <a:solidFill>
                          <a:schemeClr val="bg1"/>
                        </a:solidFill>
                        <a:latin typeface="Calibri"/>
                      </a:endParaRPr>
                    </a:p>
                  </a:txBody>
                  <a:tcPr marL="9525" marR="9525" marT="9525" marB="0" anchor="b"/>
                </a:tc>
                <a:tc>
                  <a:txBody>
                    <a:bodyPr/>
                    <a:lstStyle/>
                    <a:p>
                      <a:pPr algn="l" fontAlgn="b"/>
                      <a:endParaRPr lang="en-US" sz="1400" b="0" i="0" u="none" strike="noStrike">
                        <a:solidFill>
                          <a:schemeClr val="bg1"/>
                        </a:solidFill>
                        <a:latin typeface="Calibri"/>
                      </a:endParaRPr>
                    </a:p>
                  </a:txBody>
                  <a:tcPr marL="9525" marR="9525" marT="9525" marB="0" anchor="b"/>
                </a:tc>
                <a:tc>
                  <a:txBody>
                    <a:bodyPr/>
                    <a:lstStyle/>
                    <a:p>
                      <a:pPr algn="l" fontAlgn="b"/>
                      <a:endParaRPr lang="en-US" sz="1400" b="0" i="0" u="none" strike="noStrike">
                        <a:solidFill>
                          <a:schemeClr val="bg1"/>
                        </a:solidFill>
                        <a:latin typeface="Calibri"/>
                      </a:endParaRPr>
                    </a:p>
                  </a:txBody>
                  <a:tcPr marL="9525" marR="9525" marT="9525" marB="0" anchor="b"/>
                </a:tc>
              </a:tr>
              <a:tr h="771530">
                <a:tc>
                  <a:txBody>
                    <a:bodyPr/>
                    <a:lstStyle/>
                    <a:p>
                      <a:pPr algn="l" fontAlgn="b"/>
                      <a:endParaRPr lang="en-US" sz="1400" b="0" i="0" u="none" strike="noStrike">
                        <a:solidFill>
                          <a:schemeClr val="bg1"/>
                        </a:solidFill>
                        <a:latin typeface="Calibri"/>
                      </a:endParaRPr>
                    </a:p>
                  </a:txBody>
                  <a:tcPr marL="9525" marR="9525" marT="9525" marB="0" anchor="b"/>
                </a:tc>
                <a:tc>
                  <a:txBody>
                    <a:bodyPr/>
                    <a:lstStyle/>
                    <a:p>
                      <a:pPr algn="l" fontAlgn="b"/>
                      <a:r>
                        <a:rPr lang="en-US" sz="1400" u="none" strike="noStrike">
                          <a:solidFill>
                            <a:schemeClr val="bg1"/>
                          </a:solidFill>
                        </a:rPr>
                        <a:t>Variables</a:t>
                      </a:r>
                      <a:endParaRPr lang="en-US" sz="1400" b="0" i="0" u="none" strike="noStrike">
                        <a:solidFill>
                          <a:schemeClr val="bg1"/>
                        </a:solidFill>
                        <a:latin typeface="Calibri"/>
                      </a:endParaRPr>
                    </a:p>
                  </a:txBody>
                  <a:tcPr marL="9525" marR="9525" marT="9525" marB="0" anchor="b"/>
                </a:tc>
                <a:tc>
                  <a:txBody>
                    <a:bodyPr/>
                    <a:lstStyle/>
                    <a:p>
                      <a:pPr algn="l" fontAlgn="b"/>
                      <a:r>
                        <a:rPr lang="en-US" sz="1400" u="none" strike="noStrike">
                          <a:solidFill>
                            <a:schemeClr val="bg1"/>
                          </a:solidFill>
                        </a:rPr>
                        <a:t>NX</a:t>
                      </a:r>
                      <a:endParaRPr lang="en-US" sz="1400" b="0" i="0" u="none" strike="noStrike">
                        <a:solidFill>
                          <a:schemeClr val="bg1"/>
                        </a:solidFill>
                        <a:latin typeface="Calibri"/>
                      </a:endParaRPr>
                    </a:p>
                  </a:txBody>
                  <a:tcPr marL="9525" marR="9525" marT="9525" marB="0" anchor="b"/>
                </a:tc>
                <a:tc>
                  <a:txBody>
                    <a:bodyPr/>
                    <a:lstStyle/>
                    <a:p>
                      <a:pPr algn="l" fontAlgn="b"/>
                      <a:r>
                        <a:rPr lang="en-US" sz="1400" u="none" strike="noStrike">
                          <a:solidFill>
                            <a:schemeClr val="bg1"/>
                          </a:solidFill>
                        </a:rPr>
                        <a:t>NY</a:t>
                      </a:r>
                      <a:endParaRPr lang="en-US" sz="1400" b="0" i="0" u="none" strike="noStrike">
                        <a:solidFill>
                          <a:schemeClr val="bg1"/>
                        </a:solidFill>
                        <a:latin typeface="Calibri"/>
                      </a:endParaRPr>
                    </a:p>
                  </a:txBody>
                  <a:tcPr marL="9525" marR="9525" marT="9525" marB="0" anchor="b"/>
                </a:tc>
                <a:tc>
                  <a:txBody>
                    <a:bodyPr/>
                    <a:lstStyle/>
                    <a:p>
                      <a:pPr algn="l" fontAlgn="b"/>
                      <a:r>
                        <a:rPr lang="en-US" sz="1400" u="none" strike="noStrike" dirty="0">
                          <a:solidFill>
                            <a:schemeClr val="bg1"/>
                          </a:solidFill>
                        </a:rPr>
                        <a:t>NZ</a:t>
                      </a:r>
                      <a:endParaRPr lang="en-US" sz="1400" b="0" i="0" u="none" strike="noStrike" dirty="0">
                        <a:solidFill>
                          <a:schemeClr val="bg1"/>
                        </a:solidFill>
                        <a:latin typeface="Calibri"/>
                      </a:endParaRPr>
                    </a:p>
                  </a:txBody>
                  <a:tcPr marL="9525" marR="9525" marT="9525" marB="0" anchor="b"/>
                </a:tc>
                <a:tc>
                  <a:txBody>
                    <a:bodyPr/>
                    <a:lstStyle/>
                    <a:p>
                      <a:pPr algn="l" fontAlgn="b"/>
                      <a:r>
                        <a:rPr lang="en-US" sz="1400" u="none" strike="noStrike">
                          <a:solidFill>
                            <a:schemeClr val="bg1"/>
                          </a:solidFill>
                        </a:rPr>
                        <a:t>Mwords</a:t>
                      </a:r>
                      <a:endParaRPr lang="en-US" sz="1400" b="0" i="0" u="none" strike="noStrike">
                        <a:solidFill>
                          <a:schemeClr val="bg1"/>
                        </a:solidFill>
                        <a:latin typeface="Calibri"/>
                      </a:endParaRPr>
                    </a:p>
                  </a:txBody>
                  <a:tcPr marL="9525" marR="9525" marT="9525" marB="0" anchor="b"/>
                </a:tc>
                <a:tc>
                  <a:txBody>
                    <a:bodyPr/>
                    <a:lstStyle/>
                    <a:p>
                      <a:pPr algn="l" fontAlgn="b"/>
                      <a:r>
                        <a:rPr lang="en-US" sz="1400" u="none" strike="noStrike">
                          <a:solidFill>
                            <a:schemeClr val="bg1"/>
                          </a:solidFill>
                        </a:rPr>
                        <a:t>MB</a:t>
                      </a:r>
                      <a:endParaRPr lang="en-US" sz="1400" b="0" i="0" u="none" strike="noStrike">
                        <a:solidFill>
                          <a:schemeClr val="bg1"/>
                        </a:solidFill>
                        <a:latin typeface="Calibri"/>
                      </a:endParaRPr>
                    </a:p>
                  </a:txBody>
                  <a:tcPr marL="9525" marR="9525" marT="9525" marB="0" anchor="b"/>
                </a:tc>
                <a:tc>
                  <a:txBody>
                    <a:bodyPr/>
                    <a:lstStyle/>
                    <a:p>
                      <a:pPr algn="l" fontAlgn="b"/>
                      <a:r>
                        <a:rPr lang="en-US" sz="1400" u="none" strike="noStrike">
                          <a:solidFill>
                            <a:schemeClr val="bg1"/>
                          </a:solidFill>
                        </a:rPr>
                        <a:t>L2</a:t>
                      </a:r>
                      <a:endParaRPr lang="en-US" sz="1400" b="0" i="0" u="none" strike="noStrike">
                        <a:solidFill>
                          <a:schemeClr val="bg1"/>
                        </a:solidFill>
                        <a:latin typeface="Calibri"/>
                      </a:endParaRPr>
                    </a:p>
                  </a:txBody>
                  <a:tcPr marL="9525" marR="9525" marT="9525" marB="0" anchor="b"/>
                </a:tc>
                <a:tc>
                  <a:txBody>
                    <a:bodyPr/>
                    <a:lstStyle/>
                    <a:p>
                      <a:pPr algn="l" fontAlgn="b"/>
                      <a:r>
                        <a:rPr lang="en-US" sz="1400" u="none" strike="noStrike">
                          <a:solidFill>
                            <a:schemeClr val="bg1"/>
                          </a:solidFill>
                        </a:rPr>
                        <a:t>TLB</a:t>
                      </a:r>
                      <a:endParaRPr lang="en-US" sz="1400" b="0" i="0" u="none" strike="noStrike">
                        <a:solidFill>
                          <a:schemeClr val="bg1"/>
                        </a:solidFill>
                        <a:latin typeface="Calibri"/>
                      </a:endParaRPr>
                    </a:p>
                  </a:txBody>
                  <a:tcPr marL="9525" marR="9525" marT="9525" marB="0" anchor="b"/>
                </a:tc>
              </a:tr>
              <a:tr h="771530">
                <a:tc>
                  <a:txBody>
                    <a:bodyPr/>
                    <a:lstStyle/>
                    <a:p>
                      <a:pPr algn="l" fontAlgn="b"/>
                      <a:r>
                        <a:rPr lang="en-US" sz="1400" u="none" strike="noStrike">
                          <a:solidFill>
                            <a:schemeClr val="bg1"/>
                          </a:solidFill>
                        </a:rPr>
                        <a:t>Loop 200</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dirty="0" smtClean="0">
                          <a:solidFill>
                            <a:schemeClr val="bg1"/>
                          </a:solidFill>
                        </a:rPr>
                        <a:t>7</a:t>
                      </a:r>
                      <a:endParaRPr lang="en-US" sz="1400" b="0" i="0" u="none" strike="noStrike" dirty="0">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259</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32</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2</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dirty="0" smtClean="0">
                          <a:solidFill>
                            <a:schemeClr val="bg1"/>
                          </a:solidFill>
                        </a:rPr>
                        <a:t>.116</a:t>
                      </a:r>
                      <a:endParaRPr lang="en-US" sz="1400" b="0" i="0" u="none" strike="noStrike" dirty="0">
                        <a:solidFill>
                          <a:schemeClr val="bg1"/>
                        </a:solidFill>
                        <a:latin typeface="Calibri"/>
                      </a:endParaRPr>
                    </a:p>
                  </a:txBody>
                  <a:tcPr marL="9525" marR="9525" marT="9525" marB="0" anchor="b"/>
                </a:tc>
                <a:tc>
                  <a:txBody>
                    <a:bodyPr/>
                    <a:lstStyle/>
                    <a:p>
                      <a:pPr algn="r" fontAlgn="b"/>
                      <a:r>
                        <a:rPr lang="en-US" sz="1400" u="none" strike="noStrike" dirty="0" smtClean="0">
                          <a:solidFill>
                            <a:schemeClr val="bg1"/>
                          </a:solidFill>
                        </a:rPr>
                        <a:t>.464</a:t>
                      </a:r>
                    </a:p>
                  </a:txBody>
                  <a:tcPr marL="9525" marR="9525" marT="9525" marB="0" anchor="b"/>
                </a:tc>
                <a:tc>
                  <a:txBody>
                    <a:bodyPr/>
                    <a:lstStyle/>
                    <a:p>
                      <a:pPr algn="r" fontAlgn="b"/>
                      <a:r>
                        <a:rPr lang="en-US" sz="1400" u="none" strike="noStrike" dirty="0" smtClean="0">
                          <a:solidFill>
                            <a:schemeClr val="bg1"/>
                          </a:solidFill>
                        </a:rPr>
                        <a:t>1</a:t>
                      </a:r>
                      <a:endParaRPr lang="en-US" sz="1400" b="0" i="0" u="none" strike="noStrike" dirty="0">
                        <a:solidFill>
                          <a:schemeClr val="bg1"/>
                        </a:solidFill>
                        <a:latin typeface="Calibri"/>
                      </a:endParaRPr>
                    </a:p>
                  </a:txBody>
                  <a:tcPr marL="9525" marR="9525" marT="9525" marB="0" anchor="b"/>
                </a:tc>
                <a:tc>
                  <a:txBody>
                    <a:bodyPr/>
                    <a:lstStyle/>
                    <a:p>
                      <a:pPr algn="r" fontAlgn="b"/>
                      <a:r>
                        <a:rPr lang="en-US" sz="1400" b="0" i="0" u="none" strike="noStrike" dirty="0" smtClean="0">
                          <a:solidFill>
                            <a:schemeClr val="bg1"/>
                          </a:solidFill>
                          <a:latin typeface="Calibri"/>
                        </a:rPr>
                        <a:t>.47</a:t>
                      </a:r>
                      <a:endParaRPr lang="en-US" sz="1400" b="0" i="0" u="none" strike="noStrike" dirty="0">
                        <a:solidFill>
                          <a:schemeClr val="bg1"/>
                        </a:solidFill>
                        <a:latin typeface="Calibri"/>
                      </a:endParaRPr>
                    </a:p>
                  </a:txBody>
                  <a:tcPr marL="9525" marR="9525" marT="9525" marB="0" anchor="b"/>
                </a:tc>
              </a:tr>
              <a:tr h="771530">
                <a:tc>
                  <a:txBody>
                    <a:bodyPr/>
                    <a:lstStyle/>
                    <a:p>
                      <a:pPr algn="l" fontAlgn="b"/>
                      <a:r>
                        <a:rPr lang="en-US" sz="1400" u="none" strike="noStrike">
                          <a:solidFill>
                            <a:schemeClr val="bg1"/>
                          </a:solidFill>
                        </a:rPr>
                        <a:t>Half Do 100</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5</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259</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32</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2</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0.08288</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dirty="0" smtClean="0">
                          <a:solidFill>
                            <a:schemeClr val="bg1"/>
                          </a:solidFill>
                        </a:rPr>
                        <a:t>.32</a:t>
                      </a:r>
                      <a:endParaRPr lang="en-US" sz="1400" b="0" i="0" u="none" strike="noStrike" dirty="0">
                        <a:solidFill>
                          <a:schemeClr val="bg1"/>
                        </a:solidFill>
                        <a:latin typeface="Calibri"/>
                      </a:endParaRPr>
                    </a:p>
                  </a:txBody>
                  <a:tcPr marL="9525" marR="9525" marT="9525" marB="0" anchor="b"/>
                </a:tc>
                <a:tc>
                  <a:txBody>
                    <a:bodyPr/>
                    <a:lstStyle/>
                    <a:p>
                      <a:pPr algn="r" fontAlgn="b"/>
                      <a:r>
                        <a:rPr lang="en-US" sz="1400" u="none" strike="noStrike" dirty="0" smtClean="0">
                          <a:solidFill>
                            <a:schemeClr val="bg1"/>
                          </a:solidFill>
                        </a:rPr>
                        <a:t>.66</a:t>
                      </a:r>
                      <a:endParaRPr lang="en-US" sz="1400" b="0" i="0" u="none" strike="noStrike" dirty="0">
                        <a:solidFill>
                          <a:schemeClr val="bg1"/>
                        </a:solidFill>
                        <a:latin typeface="Calibri"/>
                      </a:endParaRPr>
                    </a:p>
                  </a:txBody>
                  <a:tcPr marL="9525" marR="9525" marT="9525" marB="0" anchor="b"/>
                </a:tc>
                <a:tc>
                  <a:txBody>
                    <a:bodyPr/>
                    <a:lstStyle/>
                    <a:p>
                      <a:pPr algn="r" fontAlgn="b"/>
                      <a:r>
                        <a:rPr lang="en-US" sz="1400" u="none" strike="noStrike" dirty="0" smtClean="0">
                          <a:solidFill>
                            <a:schemeClr val="bg1"/>
                          </a:solidFill>
                        </a:rPr>
                        <a:t>.33</a:t>
                      </a:r>
                      <a:endParaRPr lang="en-US" sz="1400" b="0" i="0" u="none" strike="noStrike" dirty="0">
                        <a:solidFill>
                          <a:schemeClr val="bg1"/>
                        </a:solidFill>
                        <a:latin typeface="Calibri"/>
                      </a:endParaRPr>
                    </a:p>
                  </a:txBody>
                  <a:tcPr marL="9525" marR="9525" marT="9525" marB="0" anchor="b"/>
                </a:tc>
              </a:tr>
              <a:tr h="771530">
                <a:tc>
                  <a:txBody>
                    <a:bodyPr/>
                    <a:lstStyle/>
                    <a:p>
                      <a:pPr algn="l" fontAlgn="b"/>
                      <a:r>
                        <a:rPr lang="en-US" sz="1400" u="none" strike="noStrike">
                          <a:solidFill>
                            <a:schemeClr val="bg1"/>
                          </a:solidFill>
                        </a:rPr>
                        <a:t>Half Do 200</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6</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259</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32</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2</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a:solidFill>
                            <a:schemeClr val="bg1"/>
                          </a:solidFill>
                        </a:rPr>
                        <a:t>0.099456</a:t>
                      </a:r>
                      <a:endParaRPr lang="en-US" sz="1400" b="0" i="0" u="none" strike="noStrike">
                        <a:solidFill>
                          <a:schemeClr val="bg1"/>
                        </a:solidFill>
                        <a:latin typeface="Calibri"/>
                      </a:endParaRPr>
                    </a:p>
                  </a:txBody>
                  <a:tcPr marL="9525" marR="9525" marT="9525" marB="0" anchor="b"/>
                </a:tc>
                <a:tc>
                  <a:txBody>
                    <a:bodyPr/>
                    <a:lstStyle/>
                    <a:p>
                      <a:pPr algn="r" fontAlgn="b"/>
                      <a:r>
                        <a:rPr lang="en-US" sz="1400" u="none" strike="noStrike" dirty="0" smtClean="0">
                          <a:solidFill>
                            <a:schemeClr val="bg1"/>
                          </a:solidFill>
                        </a:rPr>
                        <a:t>.39</a:t>
                      </a:r>
                      <a:endParaRPr lang="en-US" sz="1400" b="0" i="0" u="none" strike="noStrike" dirty="0">
                        <a:solidFill>
                          <a:schemeClr val="bg1"/>
                        </a:solidFill>
                        <a:latin typeface="Calibri"/>
                      </a:endParaRPr>
                    </a:p>
                  </a:txBody>
                  <a:tcPr marL="9525" marR="9525" marT="9525" marB="0" anchor="b"/>
                </a:tc>
                <a:tc>
                  <a:txBody>
                    <a:bodyPr/>
                    <a:lstStyle/>
                    <a:p>
                      <a:pPr algn="r" fontAlgn="b"/>
                      <a:r>
                        <a:rPr lang="en-US" sz="1400" b="0" i="0" u="none" strike="noStrike" dirty="0" smtClean="0">
                          <a:solidFill>
                            <a:schemeClr val="bg1"/>
                          </a:solidFill>
                          <a:latin typeface="+mn-lt"/>
                        </a:rPr>
                        <a:t>.8</a:t>
                      </a:r>
                      <a:endParaRPr lang="en-US" sz="1400" b="0" i="0" u="none" strike="noStrike" dirty="0">
                        <a:solidFill>
                          <a:schemeClr val="bg1"/>
                        </a:solidFill>
                        <a:latin typeface="Calibri"/>
                      </a:endParaRPr>
                    </a:p>
                  </a:txBody>
                  <a:tcPr marL="9525" marR="9525" marT="9525" marB="0" anchor="b"/>
                </a:tc>
                <a:tc>
                  <a:txBody>
                    <a:bodyPr/>
                    <a:lstStyle/>
                    <a:p>
                      <a:pPr algn="r" fontAlgn="b"/>
                      <a:r>
                        <a:rPr lang="en-US" sz="1400" u="none" strike="noStrike" dirty="0" smtClean="0">
                          <a:solidFill>
                            <a:schemeClr val="bg1"/>
                          </a:solidFill>
                        </a:rPr>
                        <a:t>.39</a:t>
                      </a:r>
                      <a:endParaRPr lang="en-US" sz="1400" b="0" i="0" u="none" strike="noStrike" dirty="0">
                        <a:solidFill>
                          <a:schemeClr val="bg1"/>
                        </a:solidFill>
                        <a:latin typeface="Calibri"/>
                      </a:endParaRPr>
                    </a:p>
                  </a:txBody>
                  <a:tcPr marL="9525" marR="9525" marT="9525" marB="0" anchor="b"/>
                </a:tc>
              </a:tr>
            </a:tbl>
          </a:graphicData>
        </a:graphic>
      </p:graphicFrame>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2" name="Rectangle 2"/>
          <p:cNvSpPr>
            <a:spLocks noChangeArrowheads="1"/>
          </p:cNvSpPr>
          <p:nvPr/>
        </p:nvSpPr>
        <p:spPr bwMode="auto">
          <a:xfrm>
            <a:off x="1209675" y="3835400"/>
            <a:ext cx="6705600" cy="1981200"/>
          </a:xfrm>
          <a:prstGeom prst="rect">
            <a:avLst/>
          </a:prstGeom>
          <a:solidFill>
            <a:schemeClr val="bg1"/>
          </a:solidFill>
          <a:ln w="12700">
            <a:solidFill>
              <a:schemeClr val="tx1"/>
            </a:solidFill>
            <a:miter lim="800000"/>
            <a:headEnd type="none" w="sm" len="sm"/>
            <a:tailEnd type="none" w="sm" len="sm"/>
          </a:ln>
          <a:effectLst>
            <a:outerShdw dist="107763" dir="2700000" algn="ctr" rotWithShape="0">
              <a:schemeClr val="bg2">
                <a:alpha val="50000"/>
              </a:schemeClr>
            </a:outerShdw>
          </a:effectLst>
        </p:spPr>
        <p:txBody>
          <a:bodyPr wrap="none" anchor="ctr"/>
          <a:lstStyle/>
          <a:p>
            <a:pPr>
              <a:defRPr/>
            </a:pPr>
            <a:endParaRPr lang="en-US"/>
          </a:p>
        </p:txBody>
      </p:sp>
      <p:sp>
        <p:nvSpPr>
          <p:cNvPr id="63491" name="Rectangle 3"/>
          <p:cNvSpPr>
            <a:spLocks noGrp="1" noChangeArrowheads="1"/>
          </p:cNvSpPr>
          <p:nvPr>
            <p:ph type="title"/>
          </p:nvPr>
        </p:nvSpPr>
        <p:spPr>
          <a:xfrm>
            <a:off x="1100138" y="606425"/>
            <a:ext cx="7135812" cy="379413"/>
          </a:xfrm>
        </p:spPr>
        <p:txBody>
          <a:bodyPr>
            <a:normAutofit fontScale="90000"/>
          </a:bodyPr>
          <a:lstStyle/>
          <a:p>
            <a:pPr eaLnBrk="1" hangingPunct="1"/>
            <a:r>
              <a:rPr lang="en-US" sz="3200" b="1" smtClean="0"/>
              <a:t>Vectorizable C Code Fragment?</a:t>
            </a:r>
          </a:p>
        </p:txBody>
      </p:sp>
      <p:sp>
        <p:nvSpPr>
          <p:cNvPr id="63492" name="Rectangle 4"/>
          <p:cNvSpPr>
            <a:spLocks noChangeArrowheads="1"/>
          </p:cNvSpPr>
          <p:nvPr/>
        </p:nvSpPr>
        <p:spPr bwMode="auto">
          <a:xfrm>
            <a:off x="838200" y="1177925"/>
            <a:ext cx="7772400" cy="2555188"/>
          </a:xfrm>
          <a:prstGeom prst="rect">
            <a:avLst/>
          </a:prstGeom>
          <a:noFill/>
          <a:ln w="9525">
            <a:noFill/>
            <a:miter lim="800000"/>
            <a:headEnd/>
            <a:tailEnd/>
          </a:ln>
        </p:spPr>
        <p:txBody>
          <a:bodyPr lIns="92075" tIns="46038" rIns="92075" bIns="46038">
            <a:spAutoFit/>
          </a:bodyPr>
          <a:lstStyle/>
          <a:p>
            <a:pPr algn="l" eaLnBrk="1" hangingPunct="1"/>
            <a:r>
              <a:rPr lang="en-US" sz="2000" dirty="0">
                <a:solidFill>
                  <a:schemeClr val="bg1"/>
                </a:solidFill>
                <a:latin typeface="Times New Roman" pitchFamily="18" charset="0"/>
              </a:rPr>
              <a:t>217    void func4(float *u1, float *u2, float *u3, …</a:t>
            </a:r>
          </a:p>
          <a:p>
            <a:pPr algn="l" eaLnBrk="1" hangingPunct="1"/>
            <a:r>
              <a:rPr lang="en-US" sz="2000" dirty="0">
                <a:solidFill>
                  <a:schemeClr val="bg1"/>
                </a:solidFill>
                <a:latin typeface="Times New Roman" pitchFamily="18" charset="0"/>
              </a:rPr>
              <a:t>          …</a:t>
            </a:r>
          </a:p>
          <a:p>
            <a:pPr algn="l" eaLnBrk="1" hangingPunct="1"/>
            <a:r>
              <a:rPr lang="en-US" sz="2000" dirty="0">
                <a:solidFill>
                  <a:schemeClr val="bg1"/>
                </a:solidFill>
                <a:latin typeface="Times New Roman" pitchFamily="18" charset="0"/>
              </a:rPr>
              <a:t>221    for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-NE+1, p1 = u2-ny, p2 = n2+ny;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&lt; nx+NE-1;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222          u3[</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a:t>
            </a:r>
            <a:r>
              <a:rPr lang="en-US" sz="2000" dirty="0" err="1">
                <a:solidFill>
                  <a:schemeClr val="bg1"/>
                </a:solidFill>
                <a:latin typeface="Times New Roman" pitchFamily="18" charset="0"/>
              </a:rPr>
              <a:t>clz</a:t>
            </a:r>
            <a:r>
              <a:rPr lang="en-US" sz="2000" dirty="0">
                <a:solidFill>
                  <a:schemeClr val="bg1"/>
                </a:solidFill>
                <a:latin typeface="Times New Roman" pitchFamily="18" charset="0"/>
              </a:rPr>
              <a:t> * (p1[</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p2[</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223    for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-NI+1,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&lt; nx+NE-1;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a:t>
            </a:r>
          </a:p>
          <a:p>
            <a:pPr algn="l" eaLnBrk="1" hangingPunct="1"/>
            <a:r>
              <a:rPr lang="en-US" sz="2000" dirty="0">
                <a:solidFill>
                  <a:schemeClr val="bg1"/>
                </a:solidFill>
                <a:latin typeface="Times New Roman" pitchFamily="18" charset="0"/>
              </a:rPr>
              <a:t>224          float </a:t>
            </a:r>
            <a:r>
              <a:rPr lang="en-US" sz="2000" dirty="0" err="1">
                <a:solidFill>
                  <a:schemeClr val="bg1"/>
                </a:solidFill>
                <a:latin typeface="Times New Roman" pitchFamily="18" charset="0"/>
              </a:rPr>
              <a:t>vdt</a:t>
            </a:r>
            <a:r>
              <a:rPr lang="en-US" sz="2000" dirty="0">
                <a:solidFill>
                  <a:schemeClr val="bg1"/>
                </a:solidFill>
                <a:latin typeface="Times New Roman" pitchFamily="18" charset="0"/>
              </a:rPr>
              <a:t> = v[</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a:t>
            </a:r>
            <a:r>
              <a:rPr lang="en-US" sz="2000" dirty="0" err="1">
                <a:solidFill>
                  <a:schemeClr val="bg1"/>
                </a:solidFill>
                <a:latin typeface="Times New Roman" pitchFamily="18" charset="0"/>
              </a:rPr>
              <a:t>dt</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225          u3[</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2.*u2[</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]-u1[</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r>
              <a:rPr lang="en-US" sz="2000" dirty="0" err="1">
                <a:solidFill>
                  <a:schemeClr val="bg1"/>
                </a:solidFill>
                <a:latin typeface="Times New Roman" pitchFamily="18" charset="0"/>
              </a:rPr>
              <a:t>vdt</a:t>
            </a:r>
            <a:r>
              <a:rPr lang="en-US" sz="2000" dirty="0">
                <a:solidFill>
                  <a:schemeClr val="bg1"/>
                </a:solidFill>
                <a:latin typeface="Times New Roman" pitchFamily="18" charset="0"/>
              </a:rPr>
              <a:t>*</a:t>
            </a:r>
            <a:r>
              <a:rPr lang="en-US" sz="2000" dirty="0" err="1">
                <a:solidFill>
                  <a:schemeClr val="bg1"/>
                </a:solidFill>
                <a:latin typeface="Times New Roman" pitchFamily="18" charset="0"/>
              </a:rPr>
              <a:t>vdt</a:t>
            </a:r>
            <a:r>
              <a:rPr lang="en-US" sz="2000" dirty="0">
                <a:solidFill>
                  <a:schemeClr val="bg1"/>
                </a:solidFill>
                <a:latin typeface="Times New Roman" pitchFamily="18" charset="0"/>
              </a:rPr>
              <a:t>*u3[</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226    } </a:t>
            </a:r>
          </a:p>
        </p:txBody>
      </p:sp>
      <p:sp>
        <p:nvSpPr>
          <p:cNvPr id="63493" name="Rectangle 5"/>
          <p:cNvSpPr>
            <a:spLocks noChangeArrowheads="1"/>
          </p:cNvSpPr>
          <p:nvPr/>
        </p:nvSpPr>
        <p:spPr bwMode="auto">
          <a:xfrm>
            <a:off x="1285875" y="3835400"/>
            <a:ext cx="6934200" cy="1917700"/>
          </a:xfrm>
          <a:prstGeom prst="rect">
            <a:avLst/>
          </a:prstGeom>
          <a:noFill/>
          <a:ln w="9525">
            <a:noFill/>
            <a:miter lim="800000"/>
            <a:headEnd/>
            <a:tailEnd/>
          </a:ln>
        </p:spPr>
        <p:txBody>
          <a:bodyPr lIns="92075" tIns="46038" rIns="92075" bIns="46038">
            <a:spAutoFit/>
          </a:bodyPr>
          <a:lstStyle/>
          <a:p>
            <a:pPr algn="l" eaLnBrk="1" hangingPunct="1"/>
            <a:r>
              <a:rPr lang="en-US" sz="2400">
                <a:latin typeface="Times New Roman" pitchFamily="18" charset="0"/>
              </a:rPr>
              <a:t>% pgcc –fastsse –Minfo functions.c</a:t>
            </a:r>
          </a:p>
          <a:p>
            <a:pPr algn="l" eaLnBrk="1" hangingPunct="1"/>
            <a:r>
              <a:rPr lang="en-US" sz="2400">
                <a:latin typeface="Times New Roman" pitchFamily="18" charset="0"/>
              </a:rPr>
              <a:t>func4:</a:t>
            </a:r>
          </a:p>
          <a:p>
            <a:pPr algn="l" eaLnBrk="1" hangingPunct="1"/>
            <a:r>
              <a:rPr lang="en-US" sz="2400">
                <a:latin typeface="Times New Roman" pitchFamily="18" charset="0"/>
              </a:rPr>
              <a:t>     221, Loop unrolled 4 times</a:t>
            </a:r>
          </a:p>
          <a:p>
            <a:pPr algn="l" eaLnBrk="1" hangingPunct="1"/>
            <a:r>
              <a:rPr lang="en-US" sz="2400">
                <a:latin typeface="Times New Roman" pitchFamily="18" charset="0"/>
              </a:rPr>
              <a:t>     221, Loop not vectorized due to data dependency</a:t>
            </a:r>
          </a:p>
          <a:p>
            <a:pPr algn="l" eaLnBrk="1" hangingPunct="1"/>
            <a:r>
              <a:rPr lang="en-US" sz="2400">
                <a:latin typeface="Times New Roman" pitchFamily="18" charset="0"/>
              </a:rPr>
              <a:t>     223, Loop not vectorized due to data dependency</a:t>
            </a:r>
          </a:p>
        </p:txBody>
      </p:sp>
    </p:spTree>
  </p:cSld>
  <p:clrMapOvr>
    <a:masterClrMapping/>
  </p:clrMapOvr>
  <p:transition>
    <p:fade/>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Point to point optimization</a:t>
            </a:r>
          </a:p>
          <a:p>
            <a:r>
              <a:rPr lang="en-US" dirty="0" smtClean="0"/>
              <a:t>Optimization of global functions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70</a:t>
            </a:fld>
            <a:endParaRPr lang="en-US" dirty="0"/>
          </a:p>
        </p:txBody>
      </p:sp>
      <p:sp>
        <p:nvSpPr>
          <p:cNvPr id="6" name="Title 5"/>
          <p:cNvSpPr>
            <a:spLocks noGrp="1"/>
          </p:cNvSpPr>
          <p:nvPr>
            <p:ph type="title"/>
          </p:nvPr>
        </p:nvSpPr>
        <p:spPr/>
        <p:txBody>
          <a:bodyPr/>
          <a:lstStyle/>
          <a:p>
            <a:r>
              <a:rPr lang="en-US" dirty="0" smtClean="0"/>
              <a:t>Message passing optimization</a:t>
            </a:r>
            <a:endParaRPr lang="en-US" dirty="0"/>
          </a:p>
        </p:txBody>
      </p:sp>
    </p:spTree>
  </p:cSld>
  <p:clrMapOvr>
    <a:masterClrMapping/>
  </p:clrMapOvr>
  <p:transition>
    <p:fad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Time to transfer a message on </a:t>
            </a:r>
            <a:r>
              <a:rPr lang="en-US" dirty="0" err="1" smtClean="0"/>
              <a:t>Seastar</a:t>
            </a:r>
            <a:r>
              <a:rPr lang="en-US" dirty="0" smtClean="0"/>
              <a:t> 2+</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71</a:t>
            </a:fld>
            <a:endParaRPr lang="en-US" dirty="0"/>
          </a:p>
        </p:txBody>
      </p:sp>
      <p:pic>
        <p:nvPicPr>
          <p:cNvPr id="86018" name="Picture 2"/>
          <p:cNvPicPr>
            <a:picLocks noChangeAspect="1" noChangeArrowheads="1"/>
          </p:cNvPicPr>
          <p:nvPr/>
        </p:nvPicPr>
        <p:blipFill>
          <a:blip r:embed="rId2" cstate="print"/>
          <a:srcRect/>
          <a:stretch>
            <a:fillRect/>
          </a:stretch>
        </p:blipFill>
        <p:spPr bwMode="auto">
          <a:xfrm>
            <a:off x="1905000" y="1981200"/>
            <a:ext cx="5486400" cy="3981450"/>
          </a:xfrm>
          <a:prstGeom prst="rect">
            <a:avLst/>
          </a:prstGeom>
          <a:solidFill>
            <a:srgbClr val="FFFFFF"/>
          </a:solid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smtClean="0"/>
              <a:t>Notice that it is relatively the same time to transfer a message of 10,000 bytes as a message of 1,000 bytes</a:t>
            </a:r>
          </a:p>
          <a:p>
            <a:pPr lvl="1"/>
            <a:r>
              <a:rPr lang="en-US" dirty="0" smtClean="0"/>
              <a:t>By packing 10 1,000 byte messages together, you will significantly save on message passing time with only a slight increase in computation</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72</a:t>
            </a:fld>
            <a:endParaRPr lang="en-US" dirty="0"/>
          </a:p>
        </p:txBody>
      </p:sp>
      <p:sp>
        <p:nvSpPr>
          <p:cNvPr id="6" name="Title 5"/>
          <p:cNvSpPr>
            <a:spLocks noGrp="1"/>
          </p:cNvSpPr>
          <p:nvPr>
            <p:ph type="title"/>
          </p:nvPr>
        </p:nvSpPr>
        <p:spPr/>
        <p:txBody>
          <a:bodyPr/>
          <a:lstStyle/>
          <a:p>
            <a:r>
              <a:rPr lang="en-US" dirty="0" smtClean="0"/>
              <a:t>Message Sizes	</a:t>
            </a:r>
            <a:endParaRPr lang="en-US" dirty="0"/>
          </a:p>
        </p:txBody>
      </p:sp>
    </p:spTree>
  </p:cSld>
  <p:clrMapOvr>
    <a:masterClrMapping/>
  </p:clrMapOvr>
  <p:transition>
    <p:fad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2"/>
          <p:cNvSpPr>
            <a:spLocks noGrp="1" noChangeArrowheads="1"/>
          </p:cNvSpPr>
          <p:nvPr>
            <p:ph type="title"/>
          </p:nvPr>
        </p:nvSpPr>
        <p:spPr>
          <a:xfrm>
            <a:off x="152400" y="457200"/>
            <a:ext cx="8534400" cy="1295400"/>
          </a:xfrm>
        </p:spPr>
        <p:txBody>
          <a:bodyPr/>
          <a:lstStyle/>
          <a:p>
            <a:pPr defTabSz="457200" eaLnBrk="1" hangingPunct="1">
              <a:lnSpc>
                <a:spcPct val="93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mtClean="0"/>
              <a:t>XT MPI – Receive Side</a:t>
            </a:r>
          </a:p>
        </p:txBody>
      </p:sp>
      <p:sp>
        <p:nvSpPr>
          <p:cNvPr id="14342" name="Text Box 3"/>
          <p:cNvSpPr txBox="1">
            <a:spLocks noChangeArrowheads="1"/>
          </p:cNvSpPr>
          <p:nvPr/>
        </p:nvSpPr>
        <p:spPr bwMode="auto">
          <a:xfrm>
            <a:off x="4495800" y="5791200"/>
            <a:ext cx="1600200" cy="431800"/>
          </a:xfrm>
          <a:prstGeom prst="rect">
            <a:avLst/>
          </a:prstGeom>
          <a:noFill/>
          <a:ln w="9525">
            <a:noFill/>
            <a:miter lim="800000"/>
            <a:headEnd/>
            <a:tailEnd/>
          </a:ln>
        </p:spPr>
        <p:txBody>
          <a:bodyPr lIns="90000" tIns="46800" rIns="90000" bIns="46800">
            <a:spAutoFit/>
          </a:bodyPr>
          <a:lstStyle/>
          <a:p>
            <a:pPr algn="l" eaLnBrk="1" hangingPunct="1">
              <a:lnSpc>
                <a:spcPct val="93000"/>
              </a:lnSpc>
              <a:spcBef>
                <a:spcPts val="750"/>
              </a:spcBef>
              <a:buClr>
                <a:srgbClr val="000000"/>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solidFill>
                  <a:srgbClr val="FF3300"/>
                </a:solidFill>
                <a:latin typeface="Arial" charset="0"/>
              </a:rPr>
              <a:t>Unexpected short message buffers</a:t>
            </a:r>
          </a:p>
        </p:txBody>
      </p:sp>
      <p:sp>
        <p:nvSpPr>
          <p:cNvPr id="14343" name="Text Box 4"/>
          <p:cNvSpPr txBox="1">
            <a:spLocks noChangeArrowheads="1"/>
          </p:cNvSpPr>
          <p:nvPr/>
        </p:nvSpPr>
        <p:spPr bwMode="auto">
          <a:xfrm>
            <a:off x="7086600" y="3810000"/>
            <a:ext cx="1600200" cy="771525"/>
          </a:xfrm>
          <a:prstGeom prst="rect">
            <a:avLst/>
          </a:prstGeom>
          <a:noFill/>
          <a:ln w="9525">
            <a:noFill/>
            <a:miter lim="800000"/>
            <a:headEnd/>
            <a:tailEnd/>
          </a:ln>
        </p:spPr>
        <p:txBody>
          <a:bodyPr lIns="90000" tIns="46800" rIns="90000" bIns="46800">
            <a:spAutoFit/>
          </a:bodyPr>
          <a:lstStyle/>
          <a:p>
            <a:pPr algn="l" eaLnBrk="1" hangingPunct="1">
              <a:lnSpc>
                <a:spcPct val="93000"/>
              </a:lnSpc>
              <a:spcBef>
                <a:spcPts val="750"/>
              </a:spcBef>
              <a:buClr>
                <a:srgbClr val="000000"/>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solidFill>
                  <a:srgbClr val="FF3300"/>
                </a:solidFill>
                <a:latin typeface="Arial" charset="0"/>
              </a:rPr>
              <a:t>Unexpected long message buffers- Portals EQ event only</a:t>
            </a:r>
          </a:p>
        </p:txBody>
      </p:sp>
      <p:graphicFrame>
        <p:nvGraphicFramePr>
          <p:cNvPr id="14338" name="Object 5"/>
          <p:cNvGraphicFramePr>
            <a:graphicFrameLocks noChangeAspect="1"/>
          </p:cNvGraphicFramePr>
          <p:nvPr/>
        </p:nvGraphicFramePr>
        <p:xfrm>
          <a:off x="457200" y="1209675"/>
          <a:ext cx="7050088" cy="4581525"/>
        </p:xfrm>
        <a:graphic>
          <a:graphicData uri="http://schemas.openxmlformats.org/presentationml/2006/ole">
            <p:oleObj spid="_x0000_s87042" name="VISIO" r:id="rId4" imgW="7049880" imgH="4581000" progId="">
              <p:embed/>
            </p:oleObj>
          </a:graphicData>
        </a:graphic>
      </p:graphicFrame>
      <p:sp>
        <p:nvSpPr>
          <p:cNvPr id="14344" name="Text Box 6"/>
          <p:cNvSpPr txBox="1">
            <a:spLocks noChangeArrowheads="1"/>
          </p:cNvSpPr>
          <p:nvPr/>
        </p:nvSpPr>
        <p:spPr bwMode="auto">
          <a:xfrm>
            <a:off x="0" y="4876800"/>
            <a:ext cx="2133600" cy="941388"/>
          </a:xfrm>
          <a:prstGeom prst="rect">
            <a:avLst/>
          </a:prstGeom>
          <a:noFill/>
          <a:ln w="9525">
            <a:noFill/>
            <a:miter lim="800000"/>
            <a:headEnd/>
            <a:tailEnd/>
          </a:ln>
        </p:spPr>
        <p:txBody>
          <a:bodyPr lIns="90000" tIns="46800" rIns="90000" bIns="46800">
            <a:spAutoFit/>
          </a:bodyPr>
          <a:lstStyle/>
          <a:p>
            <a:pPr algn="l" eaLnBrk="1" hangingPunct="1">
              <a:lnSpc>
                <a:spcPct val="93000"/>
              </a:lnSpc>
              <a:spcBef>
                <a:spcPts val="750"/>
              </a:spcBef>
              <a:buClr>
                <a:srgbClr val="000000"/>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solidFill>
                  <a:schemeClr val="hlink"/>
                </a:solidFill>
                <a:latin typeface="Arial" charset="0"/>
              </a:rPr>
              <a:t>Portals matches incoming message with pre-posted receives and delivers message data directly into user buffer.</a:t>
            </a:r>
          </a:p>
        </p:txBody>
      </p:sp>
      <p:sp>
        <p:nvSpPr>
          <p:cNvPr id="14345" name="Line 7"/>
          <p:cNvSpPr>
            <a:spLocks noChangeShapeType="1"/>
          </p:cNvSpPr>
          <p:nvPr/>
        </p:nvSpPr>
        <p:spPr bwMode="auto">
          <a:xfrm flipV="1">
            <a:off x="914400" y="2819400"/>
            <a:ext cx="762000" cy="1905000"/>
          </a:xfrm>
          <a:prstGeom prst="line">
            <a:avLst/>
          </a:prstGeom>
          <a:noFill/>
          <a:ln w="38100">
            <a:solidFill>
              <a:schemeClr val="hlink"/>
            </a:solidFill>
            <a:round/>
            <a:headEnd/>
            <a:tailEnd type="triangle" w="med" len="med"/>
          </a:ln>
        </p:spPr>
        <p:txBody>
          <a:bodyPr/>
          <a:lstStyle/>
          <a:p>
            <a:endParaRPr lang="en-US"/>
          </a:p>
        </p:txBody>
      </p:sp>
      <p:sp>
        <p:nvSpPr>
          <p:cNvPr id="14346" name="Line 8"/>
          <p:cNvSpPr>
            <a:spLocks noChangeShapeType="1"/>
          </p:cNvSpPr>
          <p:nvPr/>
        </p:nvSpPr>
        <p:spPr bwMode="auto">
          <a:xfrm flipV="1">
            <a:off x="914400" y="2819400"/>
            <a:ext cx="1752600" cy="1905000"/>
          </a:xfrm>
          <a:prstGeom prst="line">
            <a:avLst/>
          </a:prstGeom>
          <a:noFill/>
          <a:ln w="38100">
            <a:solidFill>
              <a:schemeClr val="hlink"/>
            </a:solidFill>
            <a:round/>
            <a:headEnd/>
            <a:tailEnd type="triangle" w="med" len="med"/>
          </a:ln>
        </p:spPr>
        <p:txBody>
          <a:bodyPr/>
          <a:lstStyle/>
          <a:p>
            <a:endParaRPr lang="en-US"/>
          </a:p>
        </p:txBody>
      </p:sp>
      <p:sp>
        <p:nvSpPr>
          <p:cNvPr id="14347" name="Line 9"/>
          <p:cNvSpPr>
            <a:spLocks noChangeShapeType="1"/>
          </p:cNvSpPr>
          <p:nvPr/>
        </p:nvSpPr>
        <p:spPr bwMode="auto">
          <a:xfrm>
            <a:off x="2209800" y="2438400"/>
            <a:ext cx="304800" cy="0"/>
          </a:xfrm>
          <a:prstGeom prst="line">
            <a:avLst/>
          </a:prstGeom>
          <a:noFill/>
          <a:ln w="9525">
            <a:solidFill>
              <a:schemeClr val="tx1"/>
            </a:solidFill>
            <a:round/>
            <a:headEnd/>
            <a:tailEnd type="triangle" w="med" len="med"/>
          </a:ln>
        </p:spPr>
        <p:txBody>
          <a:bodyPr/>
          <a:lstStyle/>
          <a:p>
            <a:endParaRPr lang="en-US"/>
          </a:p>
        </p:txBody>
      </p:sp>
      <p:sp>
        <p:nvSpPr>
          <p:cNvPr id="14348" name="Line 10"/>
          <p:cNvSpPr>
            <a:spLocks noChangeShapeType="1"/>
          </p:cNvSpPr>
          <p:nvPr/>
        </p:nvSpPr>
        <p:spPr bwMode="auto">
          <a:xfrm flipH="1" flipV="1">
            <a:off x="4267200" y="3886200"/>
            <a:ext cx="838200" cy="1905000"/>
          </a:xfrm>
          <a:prstGeom prst="line">
            <a:avLst/>
          </a:prstGeom>
          <a:noFill/>
          <a:ln w="38100">
            <a:solidFill>
              <a:srgbClr val="FF3300"/>
            </a:solidFill>
            <a:round/>
            <a:headEnd/>
            <a:tailEnd type="triangle" w="med" len="med"/>
          </a:ln>
        </p:spPr>
        <p:txBody>
          <a:bodyPr/>
          <a:lstStyle/>
          <a:p>
            <a:endParaRPr lang="en-US"/>
          </a:p>
        </p:txBody>
      </p:sp>
      <p:sp>
        <p:nvSpPr>
          <p:cNvPr id="14349" name="Line 11"/>
          <p:cNvSpPr>
            <a:spLocks noChangeShapeType="1"/>
          </p:cNvSpPr>
          <p:nvPr/>
        </p:nvSpPr>
        <p:spPr bwMode="auto">
          <a:xfrm flipV="1">
            <a:off x="5105400" y="4419600"/>
            <a:ext cx="838200" cy="1371600"/>
          </a:xfrm>
          <a:prstGeom prst="line">
            <a:avLst/>
          </a:prstGeom>
          <a:noFill/>
          <a:ln w="38100">
            <a:solidFill>
              <a:srgbClr val="FF3300"/>
            </a:solidFill>
            <a:round/>
            <a:headEnd/>
            <a:tailEnd type="triangle" w="med" len="med"/>
          </a:ln>
        </p:spPr>
        <p:txBody>
          <a:bodyPr/>
          <a:lstStyle/>
          <a:p>
            <a:endParaRPr lang="en-US"/>
          </a:p>
        </p:txBody>
      </p:sp>
      <p:sp>
        <p:nvSpPr>
          <p:cNvPr id="14350" name="Line 12"/>
          <p:cNvSpPr>
            <a:spLocks noChangeShapeType="1"/>
          </p:cNvSpPr>
          <p:nvPr/>
        </p:nvSpPr>
        <p:spPr bwMode="auto">
          <a:xfrm flipV="1">
            <a:off x="5105400" y="4343400"/>
            <a:ext cx="0" cy="1447800"/>
          </a:xfrm>
          <a:prstGeom prst="line">
            <a:avLst/>
          </a:prstGeom>
          <a:noFill/>
          <a:ln w="38100">
            <a:solidFill>
              <a:srgbClr val="FF3300"/>
            </a:solidFill>
            <a:round/>
            <a:headEnd/>
            <a:tailEnd type="triangle" w="med" len="med"/>
          </a:ln>
        </p:spPr>
        <p:txBody>
          <a:bodyPr/>
          <a:lstStyle/>
          <a:p>
            <a:endParaRPr lang="en-US"/>
          </a:p>
        </p:txBody>
      </p:sp>
      <p:sp>
        <p:nvSpPr>
          <p:cNvPr id="14351" name="Line 13"/>
          <p:cNvSpPr>
            <a:spLocks noChangeShapeType="1"/>
          </p:cNvSpPr>
          <p:nvPr/>
        </p:nvSpPr>
        <p:spPr bwMode="auto">
          <a:xfrm flipH="1" flipV="1">
            <a:off x="7162800" y="2667000"/>
            <a:ext cx="457200" cy="1143000"/>
          </a:xfrm>
          <a:prstGeom prst="line">
            <a:avLst/>
          </a:prstGeom>
          <a:noFill/>
          <a:ln w="38100">
            <a:solidFill>
              <a:srgbClr val="FF3300"/>
            </a:solidFill>
            <a:round/>
            <a:headEnd/>
            <a:tailEnd type="triangle" w="med" len="med"/>
          </a:ln>
        </p:spPr>
        <p:txBody>
          <a:bodyPr/>
          <a:lstStyle/>
          <a:p>
            <a:endParaRPr lang="en-US"/>
          </a:p>
        </p:txBody>
      </p:sp>
      <p:sp>
        <p:nvSpPr>
          <p:cNvPr id="14352" name="Text Box 14"/>
          <p:cNvSpPr txBox="1">
            <a:spLocks noChangeArrowheads="1"/>
          </p:cNvSpPr>
          <p:nvPr/>
        </p:nvSpPr>
        <p:spPr bwMode="auto">
          <a:xfrm>
            <a:off x="1600200" y="6019800"/>
            <a:ext cx="2209800" cy="601663"/>
          </a:xfrm>
          <a:prstGeom prst="rect">
            <a:avLst/>
          </a:prstGeom>
          <a:noFill/>
          <a:ln w="9525">
            <a:noFill/>
            <a:miter lim="800000"/>
            <a:headEnd/>
            <a:tailEnd/>
          </a:ln>
        </p:spPr>
        <p:txBody>
          <a:bodyPr lIns="90000" tIns="46800" rIns="90000" bIns="46800">
            <a:spAutoFit/>
          </a:bodyPr>
          <a:lstStyle/>
          <a:p>
            <a:pPr algn="l" eaLnBrk="1" hangingPunct="1">
              <a:lnSpc>
                <a:spcPct val="93000"/>
              </a:lnSpc>
              <a:spcBef>
                <a:spcPts val="750"/>
              </a:spcBef>
              <a:buClr>
                <a:srgbClr val="000000"/>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solidFill>
                  <a:srgbClr val="33CC33"/>
                </a:solidFill>
                <a:latin typeface="Arial" charset="0"/>
              </a:rPr>
              <a:t>An unexpected message generates two entries on unexpected EQ</a:t>
            </a:r>
          </a:p>
        </p:txBody>
      </p:sp>
      <p:sp>
        <p:nvSpPr>
          <p:cNvPr id="14353" name="Line 15"/>
          <p:cNvSpPr>
            <a:spLocks noChangeShapeType="1"/>
          </p:cNvSpPr>
          <p:nvPr/>
        </p:nvSpPr>
        <p:spPr bwMode="auto">
          <a:xfrm flipV="1">
            <a:off x="3352800" y="5562600"/>
            <a:ext cx="457200" cy="457200"/>
          </a:xfrm>
          <a:prstGeom prst="line">
            <a:avLst/>
          </a:prstGeom>
          <a:noFill/>
          <a:ln w="38100">
            <a:solidFill>
              <a:srgbClr val="33CC33"/>
            </a:solidFill>
            <a:round/>
            <a:headEnd/>
            <a:tailEnd type="triangle" w="med" len="med"/>
          </a:ln>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74</a:t>
            </a:fld>
            <a:endParaRPr lang="en-US" dirty="0"/>
          </a:p>
        </p:txBody>
      </p:sp>
      <p:sp>
        <p:nvSpPr>
          <p:cNvPr id="6" name="TextBox 5"/>
          <p:cNvSpPr txBox="1"/>
          <p:nvPr/>
        </p:nvSpPr>
        <p:spPr>
          <a:xfrm>
            <a:off x="1295400" y="152400"/>
            <a:ext cx="5642891" cy="6832640"/>
          </a:xfrm>
          <a:prstGeom prst="rect">
            <a:avLst/>
          </a:prstGeom>
          <a:noFill/>
        </p:spPr>
        <p:txBody>
          <a:bodyPr wrap="none" rtlCol="0">
            <a:spAutoFit/>
          </a:bodyPr>
          <a:lstStyle/>
          <a:p>
            <a:r>
              <a:rPr lang="en-US" sz="1400" dirty="0" smtClean="0">
                <a:solidFill>
                  <a:schemeClr val="bg1"/>
                </a:solidFill>
              </a:rPr>
              <a:t>      do j=</a:t>
            </a:r>
            <a:r>
              <a:rPr lang="en-US" sz="1400" dirty="0" err="1" smtClean="0">
                <a:solidFill>
                  <a:schemeClr val="bg1"/>
                </a:solidFill>
              </a:rPr>
              <a:t>jphys_b,jphys_e</a:t>
            </a:r>
            <a:endParaRPr lang="en-US" sz="1400" dirty="0" smtClean="0">
              <a:solidFill>
                <a:schemeClr val="bg1"/>
              </a:solidFill>
            </a:endParaRPr>
          </a:p>
          <a:p>
            <a:r>
              <a:rPr lang="en-US" sz="1400" dirty="0" smtClean="0">
                <a:solidFill>
                  <a:schemeClr val="bg1"/>
                </a:solidFill>
              </a:rPr>
              <a:t>        do </a:t>
            </a:r>
            <a:r>
              <a:rPr lang="en-US" sz="1400" dirty="0" err="1" smtClean="0">
                <a:solidFill>
                  <a:schemeClr val="bg1"/>
                </a:solidFill>
              </a:rPr>
              <a:t>i</a:t>
            </a:r>
            <a:r>
              <a:rPr lang="en-US" sz="1400" dirty="0" smtClean="0">
                <a:solidFill>
                  <a:schemeClr val="bg1"/>
                </a:solidFill>
              </a:rPr>
              <a:t>=</a:t>
            </a:r>
            <a:r>
              <a:rPr lang="en-US" sz="1400" dirty="0" err="1" smtClean="0">
                <a:solidFill>
                  <a:schemeClr val="bg1"/>
                </a:solidFill>
              </a:rPr>
              <a:t>iphys_b,iphys_e</a:t>
            </a:r>
            <a:endParaRPr lang="en-US" sz="1400" dirty="0" smtClean="0">
              <a:solidFill>
                <a:schemeClr val="bg1"/>
              </a:solidFill>
            </a:endParaRPr>
          </a:p>
          <a:p>
            <a:r>
              <a:rPr lang="en-US" sz="1400" dirty="0" smtClean="0">
                <a:solidFill>
                  <a:schemeClr val="bg1"/>
                </a:solidFill>
              </a:rPr>
              <a:t>          XOUT(</a:t>
            </a:r>
            <a:r>
              <a:rPr lang="en-US" sz="1400" dirty="0" err="1" smtClean="0">
                <a:solidFill>
                  <a:schemeClr val="bg1"/>
                </a:solidFill>
              </a:rPr>
              <a:t>i,j</a:t>
            </a:r>
            <a:r>
              <a:rPr lang="en-US" sz="1400" dirty="0" smtClean="0">
                <a:solidFill>
                  <a:schemeClr val="bg1"/>
                </a:solidFill>
              </a:rPr>
              <a:t>) = CC(</a:t>
            </a:r>
            <a:r>
              <a:rPr lang="en-US" sz="1400" dirty="0" err="1" smtClean="0">
                <a:solidFill>
                  <a:schemeClr val="bg1"/>
                </a:solidFill>
              </a:rPr>
              <a:t>i,j</a:t>
            </a:r>
            <a:r>
              <a:rPr lang="en-US" sz="1400" dirty="0" smtClean="0">
                <a:solidFill>
                  <a:schemeClr val="bg1"/>
                </a:solidFill>
              </a:rPr>
              <a:t>)*X(</a:t>
            </a:r>
            <a:r>
              <a:rPr lang="en-US" sz="1400" dirty="0" err="1" smtClean="0">
                <a:solidFill>
                  <a:schemeClr val="bg1"/>
                </a:solidFill>
              </a:rPr>
              <a:t>i</a:t>
            </a:r>
            <a:r>
              <a:rPr lang="en-US" sz="1400" dirty="0" smtClean="0">
                <a:solidFill>
                  <a:schemeClr val="bg1"/>
                </a:solidFill>
              </a:rPr>
              <a:t>  ,j  ) +</a:t>
            </a:r>
          </a:p>
          <a:p>
            <a:r>
              <a:rPr lang="en-US" sz="1400" dirty="0" smtClean="0">
                <a:solidFill>
                  <a:schemeClr val="bg1"/>
                </a:solidFill>
              </a:rPr>
              <a:t>     &amp;                CN(</a:t>
            </a:r>
            <a:r>
              <a:rPr lang="en-US" sz="1400" dirty="0" err="1" smtClean="0">
                <a:solidFill>
                  <a:schemeClr val="bg1"/>
                </a:solidFill>
              </a:rPr>
              <a:t>i,j</a:t>
            </a:r>
            <a:r>
              <a:rPr lang="en-US" sz="1400" dirty="0" smtClean="0">
                <a:solidFill>
                  <a:schemeClr val="bg1"/>
                </a:solidFill>
              </a:rPr>
              <a:t>)*X(</a:t>
            </a:r>
            <a:r>
              <a:rPr lang="en-US" sz="1400" dirty="0" err="1" smtClean="0">
                <a:solidFill>
                  <a:schemeClr val="bg1"/>
                </a:solidFill>
              </a:rPr>
              <a:t>i</a:t>
            </a:r>
            <a:r>
              <a:rPr lang="en-US" sz="1400" dirty="0" smtClean="0">
                <a:solidFill>
                  <a:schemeClr val="bg1"/>
                </a:solidFill>
              </a:rPr>
              <a:t>  ,j+1) +  CN(i,j-1)*X(</a:t>
            </a:r>
            <a:r>
              <a:rPr lang="en-US" sz="1400" dirty="0" err="1" smtClean="0">
                <a:solidFill>
                  <a:schemeClr val="bg1"/>
                </a:solidFill>
              </a:rPr>
              <a:t>i</a:t>
            </a:r>
            <a:r>
              <a:rPr lang="en-US" sz="1400" dirty="0" smtClean="0">
                <a:solidFill>
                  <a:schemeClr val="bg1"/>
                </a:solidFill>
              </a:rPr>
              <a:t>  ,j-1) +</a:t>
            </a:r>
          </a:p>
          <a:p>
            <a:r>
              <a:rPr lang="en-US" sz="1400" dirty="0" smtClean="0">
                <a:solidFill>
                  <a:schemeClr val="bg1"/>
                </a:solidFill>
              </a:rPr>
              <a:t>     &amp;                CE(</a:t>
            </a:r>
            <a:r>
              <a:rPr lang="en-US" sz="1400" dirty="0" err="1" smtClean="0">
                <a:solidFill>
                  <a:schemeClr val="bg1"/>
                </a:solidFill>
              </a:rPr>
              <a:t>i,j</a:t>
            </a:r>
            <a:r>
              <a:rPr lang="en-US" sz="1400" dirty="0" smtClean="0">
                <a:solidFill>
                  <a:schemeClr val="bg1"/>
                </a:solidFill>
              </a:rPr>
              <a:t>)*X(i+1,j  ) +  CE(i-1,j)*X(i-1,j  ) +</a:t>
            </a:r>
          </a:p>
          <a:p>
            <a:r>
              <a:rPr lang="en-US" sz="1400" dirty="0" smtClean="0">
                <a:solidFill>
                  <a:schemeClr val="bg1"/>
                </a:solidFill>
              </a:rPr>
              <a:t>     &amp;               CNE(</a:t>
            </a:r>
            <a:r>
              <a:rPr lang="en-US" sz="1400" dirty="0" err="1" smtClean="0">
                <a:solidFill>
                  <a:schemeClr val="bg1"/>
                </a:solidFill>
              </a:rPr>
              <a:t>i,j</a:t>
            </a:r>
            <a:r>
              <a:rPr lang="en-US" sz="1400" dirty="0" smtClean="0">
                <a:solidFill>
                  <a:schemeClr val="bg1"/>
                </a:solidFill>
              </a:rPr>
              <a:t>)*X(i+1,j+1) + CNE(i,j-1)*X(i+1,j-1) +</a:t>
            </a:r>
          </a:p>
          <a:p>
            <a:r>
              <a:rPr lang="en-US" sz="1400" dirty="0" smtClean="0">
                <a:solidFill>
                  <a:schemeClr val="bg1"/>
                </a:solidFill>
              </a:rPr>
              <a:t>     &amp;               CNE(i-1,j)*X(i-1,j+1) + CNE(i-1,j-1)*X(i-1,j-1)</a:t>
            </a:r>
          </a:p>
          <a:p>
            <a:r>
              <a:rPr lang="en-US" sz="1400" dirty="0" smtClean="0">
                <a:solidFill>
                  <a:schemeClr val="bg1"/>
                </a:solidFill>
              </a:rPr>
              <a:t>        end do</a:t>
            </a:r>
          </a:p>
          <a:p>
            <a:r>
              <a:rPr lang="en-US" sz="1400" dirty="0" smtClean="0">
                <a:solidFill>
                  <a:schemeClr val="bg1"/>
                </a:solidFill>
              </a:rPr>
              <a:t>      end do</a:t>
            </a:r>
          </a:p>
          <a:p>
            <a:r>
              <a:rPr lang="en-US" sz="1400" dirty="0" smtClean="0">
                <a:solidFill>
                  <a:schemeClr val="bg1"/>
                </a:solidFill>
              </a:rPr>
              <a:t>      call MPI_IRECV(XOUT(1,1), 1, </a:t>
            </a:r>
            <a:r>
              <a:rPr lang="en-US" sz="1400" dirty="0" err="1" smtClean="0">
                <a:solidFill>
                  <a:schemeClr val="bg1"/>
                </a:solidFill>
              </a:rPr>
              <a:t>mpi_ew_type</a:t>
            </a:r>
            <a:r>
              <a:rPr lang="en-US" sz="1400" dirty="0" smtClean="0">
                <a:solidFill>
                  <a:schemeClr val="bg1"/>
                </a:solidFill>
              </a:rPr>
              <a:t>, </a:t>
            </a:r>
            <a:r>
              <a:rPr lang="en-US" sz="1400" dirty="0" err="1" smtClean="0">
                <a:solidFill>
                  <a:schemeClr val="bg1"/>
                </a:solidFill>
              </a:rPr>
              <a:t>nbr_west</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mpitag_wshift</a:t>
            </a:r>
            <a:r>
              <a:rPr lang="en-US" sz="1400" dirty="0" smtClean="0">
                <a:solidFill>
                  <a:schemeClr val="bg1"/>
                </a:solidFill>
              </a:rPr>
              <a:t>, MPI_COMM_OCN, request(3),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MPI_IRECV(XOUT(iphys_e+1,1), 1, </a:t>
            </a:r>
            <a:r>
              <a:rPr lang="en-US" sz="1400" dirty="0" err="1" smtClean="0">
                <a:solidFill>
                  <a:schemeClr val="bg1"/>
                </a:solidFill>
              </a:rPr>
              <a:t>mpi_ew_type</a:t>
            </a:r>
            <a:r>
              <a:rPr lang="en-US" sz="1400" dirty="0" smtClean="0">
                <a:solidFill>
                  <a:schemeClr val="bg1"/>
                </a:solidFill>
              </a:rPr>
              <a:t>, </a:t>
            </a:r>
            <a:r>
              <a:rPr lang="en-US" sz="1400" dirty="0" err="1" smtClean="0">
                <a:solidFill>
                  <a:schemeClr val="bg1"/>
                </a:solidFill>
              </a:rPr>
              <a:t>nbr_east</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mpitag_eshift</a:t>
            </a:r>
            <a:r>
              <a:rPr lang="en-US" sz="1400" dirty="0" smtClean="0">
                <a:solidFill>
                  <a:schemeClr val="bg1"/>
                </a:solidFill>
              </a:rPr>
              <a:t>, MPI_COMM_OCN, request(4),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MPI_ISEND(XOUT(iphys_e+1-num_ghost_cells,1), 1, </a:t>
            </a:r>
          </a:p>
          <a:p>
            <a:r>
              <a:rPr lang="en-US" sz="1400" dirty="0" smtClean="0">
                <a:solidFill>
                  <a:schemeClr val="bg1"/>
                </a:solidFill>
              </a:rPr>
              <a:t>     &amp;               </a:t>
            </a:r>
            <a:r>
              <a:rPr lang="en-US" sz="1400" dirty="0" err="1" smtClean="0">
                <a:solidFill>
                  <a:schemeClr val="bg1"/>
                </a:solidFill>
              </a:rPr>
              <a:t>mpi_ew_type</a:t>
            </a:r>
            <a:r>
              <a:rPr lang="en-US" sz="1400" dirty="0" smtClean="0">
                <a:solidFill>
                  <a:schemeClr val="bg1"/>
                </a:solidFill>
              </a:rPr>
              <a:t>, </a:t>
            </a:r>
            <a:r>
              <a:rPr lang="en-US" sz="1400" dirty="0" err="1" smtClean="0">
                <a:solidFill>
                  <a:schemeClr val="bg1"/>
                </a:solidFill>
              </a:rPr>
              <a:t>nbr_east</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mpitag_wshift</a:t>
            </a:r>
            <a:r>
              <a:rPr lang="en-US" sz="1400" dirty="0" smtClean="0">
                <a:solidFill>
                  <a:schemeClr val="bg1"/>
                </a:solidFill>
              </a:rPr>
              <a:t>, MPI_COMM_OCN, request(1),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MPI_ISEND(XOUT(iphys_b,1), 1, </a:t>
            </a:r>
            <a:r>
              <a:rPr lang="en-US" sz="1400" dirty="0" err="1" smtClean="0">
                <a:solidFill>
                  <a:schemeClr val="bg1"/>
                </a:solidFill>
              </a:rPr>
              <a:t>mpi_ew_type</a:t>
            </a:r>
            <a:r>
              <a:rPr lang="en-US" sz="1400" dirty="0" smtClean="0">
                <a:solidFill>
                  <a:schemeClr val="bg1"/>
                </a:solidFill>
              </a:rPr>
              <a:t>, </a:t>
            </a:r>
            <a:r>
              <a:rPr lang="en-US" sz="1400" dirty="0" err="1" smtClean="0">
                <a:solidFill>
                  <a:schemeClr val="bg1"/>
                </a:solidFill>
              </a:rPr>
              <a:t>nbr_west</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mpitag_eshift</a:t>
            </a:r>
            <a:r>
              <a:rPr lang="en-US" sz="1400" dirty="0" smtClean="0">
                <a:solidFill>
                  <a:schemeClr val="bg1"/>
                </a:solidFill>
              </a:rPr>
              <a:t>, MPI_COMM_OCN, request(2),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MPI_WAITALL(4, request, status,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MPI_IRECV(XOUT(1,jphys_e+1), 1, </a:t>
            </a:r>
            <a:r>
              <a:rPr lang="en-US" sz="1400" dirty="0" err="1" smtClean="0">
                <a:solidFill>
                  <a:schemeClr val="bg1"/>
                </a:solidFill>
              </a:rPr>
              <a:t>mpi_ns_type</a:t>
            </a:r>
            <a:r>
              <a:rPr lang="en-US" sz="1400" dirty="0" smtClean="0">
                <a:solidFill>
                  <a:schemeClr val="bg1"/>
                </a:solidFill>
              </a:rPr>
              <a:t>, </a:t>
            </a:r>
            <a:r>
              <a:rPr lang="en-US" sz="1400" dirty="0" err="1" smtClean="0">
                <a:solidFill>
                  <a:schemeClr val="bg1"/>
                </a:solidFill>
              </a:rPr>
              <a:t>nbr_north</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mpitag_nshift</a:t>
            </a:r>
            <a:r>
              <a:rPr lang="en-US" sz="1400" dirty="0" smtClean="0">
                <a:solidFill>
                  <a:schemeClr val="bg1"/>
                </a:solidFill>
              </a:rPr>
              <a:t>, MPI_COMM_OCN, request(3),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MPI_IRECV(XOUT(1,1), 1, </a:t>
            </a:r>
            <a:r>
              <a:rPr lang="en-US" sz="1400" dirty="0" err="1" smtClean="0">
                <a:solidFill>
                  <a:schemeClr val="bg1"/>
                </a:solidFill>
              </a:rPr>
              <a:t>mpi_ns_type</a:t>
            </a:r>
            <a:r>
              <a:rPr lang="en-US" sz="1400" dirty="0" smtClean="0">
                <a:solidFill>
                  <a:schemeClr val="bg1"/>
                </a:solidFill>
              </a:rPr>
              <a:t>, </a:t>
            </a:r>
            <a:r>
              <a:rPr lang="en-US" sz="1400" dirty="0" err="1" smtClean="0">
                <a:solidFill>
                  <a:schemeClr val="bg1"/>
                </a:solidFill>
              </a:rPr>
              <a:t>nbr_south</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mpitag_sshift</a:t>
            </a:r>
            <a:r>
              <a:rPr lang="en-US" sz="1400" dirty="0" smtClean="0">
                <a:solidFill>
                  <a:schemeClr val="bg1"/>
                </a:solidFill>
              </a:rPr>
              <a:t>, MPI_COMM_OCN, request(4),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MPI_ISEND(XOUT(1,jphys_b), 1, </a:t>
            </a:r>
            <a:r>
              <a:rPr lang="en-US" sz="1400" dirty="0" err="1" smtClean="0">
                <a:solidFill>
                  <a:schemeClr val="bg1"/>
                </a:solidFill>
              </a:rPr>
              <a:t>mpi_ns_type</a:t>
            </a:r>
            <a:r>
              <a:rPr lang="en-US" sz="1400" dirty="0" smtClean="0">
                <a:solidFill>
                  <a:schemeClr val="bg1"/>
                </a:solidFill>
              </a:rPr>
              <a:t>, </a:t>
            </a:r>
            <a:r>
              <a:rPr lang="en-US" sz="1400" dirty="0" err="1" smtClean="0">
                <a:solidFill>
                  <a:schemeClr val="bg1"/>
                </a:solidFill>
              </a:rPr>
              <a:t>nbr_south</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mpitag_nshift</a:t>
            </a:r>
            <a:r>
              <a:rPr lang="en-US" sz="1400" dirty="0" smtClean="0">
                <a:solidFill>
                  <a:schemeClr val="bg1"/>
                </a:solidFill>
              </a:rPr>
              <a:t>, MPI_COMM_OCN, request(1),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MPI_ISEND(XOUT(1,jphys_e+1-num_ghost_cells), 1,</a:t>
            </a:r>
          </a:p>
          <a:p>
            <a:r>
              <a:rPr lang="en-US" sz="1400" dirty="0" smtClean="0">
                <a:solidFill>
                  <a:schemeClr val="bg1"/>
                </a:solidFill>
              </a:rPr>
              <a:t>     &amp;               </a:t>
            </a:r>
            <a:r>
              <a:rPr lang="en-US" sz="1400" dirty="0" err="1" smtClean="0">
                <a:solidFill>
                  <a:schemeClr val="bg1"/>
                </a:solidFill>
              </a:rPr>
              <a:t>mpi_ns_type</a:t>
            </a:r>
            <a:r>
              <a:rPr lang="en-US" sz="1400" dirty="0" smtClean="0">
                <a:solidFill>
                  <a:schemeClr val="bg1"/>
                </a:solidFill>
              </a:rPr>
              <a:t>, </a:t>
            </a:r>
            <a:r>
              <a:rPr lang="en-US" sz="1400" dirty="0" err="1" smtClean="0">
                <a:solidFill>
                  <a:schemeClr val="bg1"/>
                </a:solidFill>
              </a:rPr>
              <a:t>nbr_north</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mpitag_sshift</a:t>
            </a:r>
            <a:r>
              <a:rPr lang="en-US" sz="1400" dirty="0" smtClean="0">
                <a:solidFill>
                  <a:schemeClr val="bg1"/>
                </a:solidFill>
              </a:rPr>
              <a:t>, MPI_COMM_OCN, request(2),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MPI_WAITALL(4, request, status, </a:t>
            </a:r>
            <a:r>
              <a:rPr lang="en-US" sz="1400" dirty="0" err="1" smtClean="0">
                <a:solidFill>
                  <a:schemeClr val="bg1"/>
                </a:solidFill>
              </a:rPr>
              <a:t>ierr</a:t>
            </a:r>
            <a:r>
              <a:rPr lang="en-US" sz="1400" dirty="0" smtClean="0">
                <a:solidFill>
                  <a:schemeClr val="bg1"/>
                </a:solidFill>
              </a:rPr>
              <a:t>)</a:t>
            </a:r>
          </a:p>
          <a:p>
            <a:endParaRPr lang="en-US" dirty="0"/>
          </a:p>
        </p:txBody>
      </p:sp>
    </p:spTree>
  </p:cSld>
  <p:clrMapOvr>
    <a:masterClrMapping/>
  </p:clrMapOvr>
  <p:transition>
    <p:fad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75</a:t>
            </a:fld>
            <a:endParaRPr lang="en-US" dirty="0"/>
          </a:p>
        </p:txBody>
      </p:sp>
      <p:sp>
        <p:nvSpPr>
          <p:cNvPr id="6" name="TextBox 5"/>
          <p:cNvSpPr txBox="1"/>
          <p:nvPr/>
        </p:nvSpPr>
        <p:spPr>
          <a:xfrm>
            <a:off x="1295400" y="1905000"/>
            <a:ext cx="5642891" cy="4093428"/>
          </a:xfrm>
          <a:prstGeom prst="rect">
            <a:avLst/>
          </a:prstGeom>
          <a:noFill/>
        </p:spPr>
        <p:txBody>
          <a:bodyPr wrap="none" rtlCol="0">
            <a:spAutoFit/>
          </a:bodyPr>
          <a:lstStyle/>
          <a:p>
            <a:r>
              <a:rPr lang="en-US" sz="1400" dirty="0" smtClean="0">
                <a:solidFill>
                  <a:schemeClr val="bg1"/>
                </a:solidFill>
              </a:rPr>
              <a:t>       call MPI_IRECV(XOUT(1,1), 1, </a:t>
            </a:r>
            <a:r>
              <a:rPr lang="en-US" sz="1400" dirty="0" err="1" smtClean="0">
                <a:solidFill>
                  <a:schemeClr val="bg1"/>
                </a:solidFill>
              </a:rPr>
              <a:t>mpi_ew_type</a:t>
            </a:r>
            <a:r>
              <a:rPr lang="en-US" sz="1400" dirty="0" smtClean="0">
                <a:solidFill>
                  <a:schemeClr val="bg1"/>
                </a:solidFill>
              </a:rPr>
              <a:t>, </a:t>
            </a:r>
            <a:r>
              <a:rPr lang="en-US" sz="1400" dirty="0" err="1" smtClean="0">
                <a:solidFill>
                  <a:schemeClr val="bg1"/>
                </a:solidFill>
              </a:rPr>
              <a:t>nbr_west</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mpitag_wshift</a:t>
            </a:r>
            <a:r>
              <a:rPr lang="en-US" sz="1400" dirty="0" smtClean="0">
                <a:solidFill>
                  <a:schemeClr val="bg1"/>
                </a:solidFill>
              </a:rPr>
              <a:t>, MPI_COMM_OCN, request(1),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MPI_IRECV(XOUT(iphys_e+1,1), 1, </a:t>
            </a:r>
            <a:r>
              <a:rPr lang="en-US" sz="1400" dirty="0" err="1" smtClean="0">
                <a:solidFill>
                  <a:schemeClr val="bg1"/>
                </a:solidFill>
              </a:rPr>
              <a:t>mpi_ew_type</a:t>
            </a:r>
            <a:r>
              <a:rPr lang="en-US" sz="1400" dirty="0" smtClean="0">
                <a:solidFill>
                  <a:schemeClr val="bg1"/>
                </a:solidFill>
              </a:rPr>
              <a:t>, </a:t>
            </a:r>
            <a:r>
              <a:rPr lang="en-US" sz="1400" dirty="0" err="1" smtClean="0">
                <a:solidFill>
                  <a:schemeClr val="bg1"/>
                </a:solidFill>
              </a:rPr>
              <a:t>nbr_east</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mpitag_eshift</a:t>
            </a:r>
            <a:r>
              <a:rPr lang="en-US" sz="1400" dirty="0" smtClean="0">
                <a:solidFill>
                  <a:schemeClr val="bg1"/>
                </a:solidFill>
              </a:rPr>
              <a:t>, MPI_COMM_OCN, request(2),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MPI_IRECV(XOUT(1,jphys_e+1), 1, </a:t>
            </a:r>
            <a:r>
              <a:rPr lang="en-US" sz="1400" dirty="0" err="1" smtClean="0">
                <a:solidFill>
                  <a:schemeClr val="bg1"/>
                </a:solidFill>
              </a:rPr>
              <a:t>mpi_ns_type</a:t>
            </a:r>
            <a:r>
              <a:rPr lang="en-US" sz="1400" dirty="0" smtClean="0">
                <a:solidFill>
                  <a:schemeClr val="bg1"/>
                </a:solidFill>
              </a:rPr>
              <a:t>, </a:t>
            </a:r>
            <a:r>
              <a:rPr lang="en-US" sz="1400" dirty="0" err="1" smtClean="0">
                <a:solidFill>
                  <a:schemeClr val="bg1"/>
                </a:solidFill>
              </a:rPr>
              <a:t>nbr_north</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mpitag_nshift</a:t>
            </a:r>
            <a:r>
              <a:rPr lang="en-US" sz="1400" dirty="0" smtClean="0">
                <a:solidFill>
                  <a:schemeClr val="bg1"/>
                </a:solidFill>
              </a:rPr>
              <a:t>, MPI_COMM_OCN, request(5),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MPI_IRECV(XOUT(1,1), 1, </a:t>
            </a:r>
            <a:r>
              <a:rPr lang="en-US" sz="1400" dirty="0" err="1" smtClean="0">
                <a:solidFill>
                  <a:schemeClr val="bg1"/>
                </a:solidFill>
              </a:rPr>
              <a:t>mpi_ns_type</a:t>
            </a:r>
            <a:r>
              <a:rPr lang="en-US" sz="1400" dirty="0" smtClean="0">
                <a:solidFill>
                  <a:schemeClr val="bg1"/>
                </a:solidFill>
              </a:rPr>
              <a:t>, </a:t>
            </a:r>
            <a:r>
              <a:rPr lang="en-US" sz="1400" dirty="0" err="1" smtClean="0">
                <a:solidFill>
                  <a:schemeClr val="bg1"/>
                </a:solidFill>
              </a:rPr>
              <a:t>nbr_south</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mpitag_sshift</a:t>
            </a:r>
            <a:r>
              <a:rPr lang="en-US" sz="1400" dirty="0" smtClean="0">
                <a:solidFill>
                  <a:schemeClr val="bg1"/>
                </a:solidFill>
              </a:rPr>
              <a:t>, MPI_COMM_OCN, request(6),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a:t>
            </a:r>
          </a:p>
          <a:p>
            <a:r>
              <a:rPr lang="en-US" sz="1400" dirty="0" smtClean="0">
                <a:solidFill>
                  <a:schemeClr val="bg1"/>
                </a:solidFill>
              </a:rPr>
              <a:t>      do j=</a:t>
            </a:r>
            <a:r>
              <a:rPr lang="en-US" sz="1400" dirty="0" err="1" smtClean="0">
                <a:solidFill>
                  <a:schemeClr val="bg1"/>
                </a:solidFill>
              </a:rPr>
              <a:t>jphys_b,jphys_e</a:t>
            </a:r>
            <a:endParaRPr lang="en-US" sz="1400" dirty="0" smtClean="0">
              <a:solidFill>
                <a:schemeClr val="bg1"/>
              </a:solidFill>
            </a:endParaRPr>
          </a:p>
          <a:p>
            <a:r>
              <a:rPr lang="en-US" sz="1400" dirty="0" smtClean="0">
                <a:solidFill>
                  <a:schemeClr val="bg1"/>
                </a:solidFill>
              </a:rPr>
              <a:t>        do </a:t>
            </a:r>
            <a:r>
              <a:rPr lang="en-US" sz="1400" dirty="0" err="1" smtClean="0">
                <a:solidFill>
                  <a:schemeClr val="bg1"/>
                </a:solidFill>
              </a:rPr>
              <a:t>i</a:t>
            </a:r>
            <a:r>
              <a:rPr lang="en-US" sz="1400" dirty="0" smtClean="0">
                <a:solidFill>
                  <a:schemeClr val="bg1"/>
                </a:solidFill>
              </a:rPr>
              <a:t>=</a:t>
            </a:r>
            <a:r>
              <a:rPr lang="en-US" sz="1400" dirty="0" err="1" smtClean="0">
                <a:solidFill>
                  <a:schemeClr val="bg1"/>
                </a:solidFill>
              </a:rPr>
              <a:t>iphys_b,iphys_e</a:t>
            </a:r>
            <a:endParaRPr lang="en-US" sz="1400" dirty="0" smtClean="0">
              <a:solidFill>
                <a:schemeClr val="bg1"/>
              </a:solidFill>
            </a:endParaRPr>
          </a:p>
          <a:p>
            <a:r>
              <a:rPr lang="en-US" sz="1400" dirty="0" smtClean="0">
                <a:solidFill>
                  <a:schemeClr val="bg1"/>
                </a:solidFill>
              </a:rPr>
              <a:t>          XOUT(</a:t>
            </a:r>
            <a:r>
              <a:rPr lang="en-US" sz="1400" dirty="0" err="1" smtClean="0">
                <a:solidFill>
                  <a:schemeClr val="bg1"/>
                </a:solidFill>
              </a:rPr>
              <a:t>i,j</a:t>
            </a:r>
            <a:r>
              <a:rPr lang="en-US" sz="1400" dirty="0" smtClean="0">
                <a:solidFill>
                  <a:schemeClr val="bg1"/>
                </a:solidFill>
              </a:rPr>
              <a:t>) = CC(</a:t>
            </a:r>
            <a:r>
              <a:rPr lang="en-US" sz="1400" dirty="0" err="1" smtClean="0">
                <a:solidFill>
                  <a:schemeClr val="bg1"/>
                </a:solidFill>
              </a:rPr>
              <a:t>i,j</a:t>
            </a:r>
            <a:r>
              <a:rPr lang="en-US" sz="1400" dirty="0" smtClean="0">
                <a:solidFill>
                  <a:schemeClr val="bg1"/>
                </a:solidFill>
              </a:rPr>
              <a:t>)*X(</a:t>
            </a:r>
            <a:r>
              <a:rPr lang="en-US" sz="1400" dirty="0" err="1" smtClean="0">
                <a:solidFill>
                  <a:schemeClr val="bg1"/>
                </a:solidFill>
              </a:rPr>
              <a:t>i</a:t>
            </a:r>
            <a:r>
              <a:rPr lang="en-US" sz="1400" dirty="0" smtClean="0">
                <a:solidFill>
                  <a:schemeClr val="bg1"/>
                </a:solidFill>
              </a:rPr>
              <a:t>  ,j  ) +</a:t>
            </a:r>
          </a:p>
          <a:p>
            <a:r>
              <a:rPr lang="en-US" sz="1400" dirty="0" smtClean="0">
                <a:solidFill>
                  <a:schemeClr val="bg1"/>
                </a:solidFill>
              </a:rPr>
              <a:t>     &amp;                CN(</a:t>
            </a:r>
            <a:r>
              <a:rPr lang="en-US" sz="1400" dirty="0" err="1" smtClean="0">
                <a:solidFill>
                  <a:schemeClr val="bg1"/>
                </a:solidFill>
              </a:rPr>
              <a:t>i,j</a:t>
            </a:r>
            <a:r>
              <a:rPr lang="en-US" sz="1400" dirty="0" smtClean="0">
                <a:solidFill>
                  <a:schemeClr val="bg1"/>
                </a:solidFill>
              </a:rPr>
              <a:t>)*X(</a:t>
            </a:r>
            <a:r>
              <a:rPr lang="en-US" sz="1400" dirty="0" err="1" smtClean="0">
                <a:solidFill>
                  <a:schemeClr val="bg1"/>
                </a:solidFill>
              </a:rPr>
              <a:t>i</a:t>
            </a:r>
            <a:r>
              <a:rPr lang="en-US" sz="1400" dirty="0" smtClean="0">
                <a:solidFill>
                  <a:schemeClr val="bg1"/>
                </a:solidFill>
              </a:rPr>
              <a:t>  ,j+1) +  CN(i,j-1)*X(</a:t>
            </a:r>
            <a:r>
              <a:rPr lang="en-US" sz="1400" dirty="0" err="1" smtClean="0">
                <a:solidFill>
                  <a:schemeClr val="bg1"/>
                </a:solidFill>
              </a:rPr>
              <a:t>i</a:t>
            </a:r>
            <a:r>
              <a:rPr lang="en-US" sz="1400" dirty="0" smtClean="0">
                <a:solidFill>
                  <a:schemeClr val="bg1"/>
                </a:solidFill>
              </a:rPr>
              <a:t>  ,j-1) +</a:t>
            </a:r>
          </a:p>
          <a:p>
            <a:r>
              <a:rPr lang="en-US" sz="1400" dirty="0" smtClean="0">
                <a:solidFill>
                  <a:schemeClr val="bg1"/>
                </a:solidFill>
              </a:rPr>
              <a:t>     &amp;                CE(</a:t>
            </a:r>
            <a:r>
              <a:rPr lang="en-US" sz="1400" dirty="0" err="1" smtClean="0">
                <a:solidFill>
                  <a:schemeClr val="bg1"/>
                </a:solidFill>
              </a:rPr>
              <a:t>i,j</a:t>
            </a:r>
            <a:r>
              <a:rPr lang="en-US" sz="1400" dirty="0" smtClean="0">
                <a:solidFill>
                  <a:schemeClr val="bg1"/>
                </a:solidFill>
              </a:rPr>
              <a:t>)*X(i+1,j  ) +  CE(i-1,j)*X(i-1,j  ) +</a:t>
            </a:r>
          </a:p>
          <a:p>
            <a:r>
              <a:rPr lang="en-US" sz="1400" dirty="0" smtClean="0">
                <a:solidFill>
                  <a:schemeClr val="bg1"/>
                </a:solidFill>
              </a:rPr>
              <a:t>     &amp;               CNE(</a:t>
            </a:r>
            <a:r>
              <a:rPr lang="en-US" sz="1400" dirty="0" err="1" smtClean="0">
                <a:solidFill>
                  <a:schemeClr val="bg1"/>
                </a:solidFill>
              </a:rPr>
              <a:t>i,j</a:t>
            </a:r>
            <a:r>
              <a:rPr lang="en-US" sz="1400" dirty="0" smtClean="0">
                <a:solidFill>
                  <a:schemeClr val="bg1"/>
                </a:solidFill>
              </a:rPr>
              <a:t>)*X(i+1,j+1) + CNE(i,j-1)*X(i+1,j-1) +</a:t>
            </a:r>
          </a:p>
          <a:p>
            <a:r>
              <a:rPr lang="en-US" sz="1400" dirty="0" smtClean="0">
                <a:solidFill>
                  <a:schemeClr val="bg1"/>
                </a:solidFill>
              </a:rPr>
              <a:t>     &amp;               CNE(i-1,j)*X(i-1,j+1) + CNE(i-1,j-1)*X(i-1,j-1)</a:t>
            </a:r>
          </a:p>
          <a:p>
            <a:r>
              <a:rPr lang="en-US" sz="1400" dirty="0" smtClean="0">
                <a:solidFill>
                  <a:schemeClr val="bg1"/>
                </a:solidFill>
              </a:rPr>
              <a:t>        end do</a:t>
            </a:r>
          </a:p>
          <a:p>
            <a:r>
              <a:rPr lang="en-US" sz="1400" dirty="0" smtClean="0">
                <a:solidFill>
                  <a:schemeClr val="bg1"/>
                </a:solidFill>
              </a:rPr>
              <a:t>      end do</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76</a:t>
            </a:fld>
            <a:endParaRPr lang="en-US" dirty="0"/>
          </a:p>
        </p:txBody>
      </p:sp>
      <p:sp>
        <p:nvSpPr>
          <p:cNvPr id="6" name="TextBox 5"/>
          <p:cNvSpPr txBox="1"/>
          <p:nvPr/>
        </p:nvSpPr>
        <p:spPr>
          <a:xfrm>
            <a:off x="1219200" y="990600"/>
            <a:ext cx="5424627" cy="5109091"/>
          </a:xfrm>
          <a:prstGeom prst="rect">
            <a:avLst/>
          </a:prstGeom>
          <a:noFill/>
        </p:spPr>
        <p:txBody>
          <a:bodyPr wrap="none" rtlCol="0">
            <a:spAutoFit/>
          </a:bodyPr>
          <a:lstStyle/>
          <a:p>
            <a:r>
              <a:rPr lang="en-US" sz="1400" dirty="0" smtClean="0">
                <a:solidFill>
                  <a:schemeClr val="bg1"/>
                </a:solidFill>
              </a:rPr>
              <a:t>     </a:t>
            </a:r>
            <a:r>
              <a:rPr lang="en-US" sz="1400" dirty="0" err="1" smtClean="0">
                <a:solidFill>
                  <a:schemeClr val="bg1"/>
                </a:solidFill>
              </a:rPr>
              <a:t>i</a:t>
            </a:r>
            <a:r>
              <a:rPr lang="en-US" sz="1400" dirty="0" smtClean="0">
                <a:solidFill>
                  <a:schemeClr val="bg1"/>
                </a:solidFill>
              </a:rPr>
              <a:t> = 1</a:t>
            </a:r>
          </a:p>
          <a:p>
            <a:r>
              <a:rPr lang="en-US" sz="1400" dirty="0" smtClean="0">
                <a:solidFill>
                  <a:schemeClr val="bg1"/>
                </a:solidFill>
              </a:rPr>
              <a:t>      do n=1,num_ghost_cells</a:t>
            </a:r>
          </a:p>
          <a:p>
            <a:r>
              <a:rPr lang="en-US" sz="1400" dirty="0" smtClean="0">
                <a:solidFill>
                  <a:schemeClr val="bg1"/>
                </a:solidFill>
              </a:rPr>
              <a:t>        do j=</a:t>
            </a:r>
            <a:r>
              <a:rPr lang="en-US" sz="1400" dirty="0" err="1" smtClean="0">
                <a:solidFill>
                  <a:schemeClr val="bg1"/>
                </a:solidFill>
              </a:rPr>
              <a:t>jphys_b,jphys_e</a:t>
            </a:r>
            <a:endParaRPr lang="en-US" sz="1400" dirty="0" smtClean="0">
              <a:solidFill>
                <a:schemeClr val="bg1"/>
              </a:solidFill>
            </a:endParaRPr>
          </a:p>
          <a:p>
            <a:r>
              <a:rPr lang="en-US" sz="1400" dirty="0" smtClean="0">
                <a:solidFill>
                  <a:schemeClr val="bg1"/>
                </a:solidFill>
              </a:rPr>
              <a:t>          </a:t>
            </a:r>
            <a:r>
              <a:rPr lang="en-US" sz="1400" dirty="0" err="1" smtClean="0">
                <a:solidFill>
                  <a:schemeClr val="bg1"/>
                </a:solidFill>
              </a:rPr>
              <a:t>buffer_east_snd</a:t>
            </a:r>
            <a:r>
              <a:rPr lang="en-US" sz="1400" dirty="0" smtClean="0">
                <a:solidFill>
                  <a:schemeClr val="bg1"/>
                </a:solidFill>
              </a:rPr>
              <a:t>(</a:t>
            </a:r>
            <a:r>
              <a:rPr lang="en-US" sz="1400" dirty="0" err="1" smtClean="0">
                <a:solidFill>
                  <a:schemeClr val="bg1"/>
                </a:solidFill>
              </a:rPr>
              <a:t>i</a:t>
            </a:r>
            <a:r>
              <a:rPr lang="en-US" sz="1400" dirty="0" smtClean="0">
                <a:solidFill>
                  <a:schemeClr val="bg1"/>
                </a:solidFill>
              </a:rPr>
              <a:t>)=XOUT(</a:t>
            </a:r>
            <a:r>
              <a:rPr lang="en-US" sz="1400" dirty="0" err="1" smtClean="0">
                <a:solidFill>
                  <a:schemeClr val="bg1"/>
                </a:solidFill>
              </a:rPr>
              <a:t>iphys_e+n-num_ghost_cells,j</a:t>
            </a:r>
            <a:r>
              <a:rPr lang="en-US" sz="1400" dirty="0" smtClean="0">
                <a:solidFill>
                  <a:schemeClr val="bg1"/>
                </a:solidFill>
              </a:rPr>
              <a:t>)</a:t>
            </a:r>
          </a:p>
          <a:p>
            <a:r>
              <a:rPr lang="en-US" sz="1400" dirty="0" smtClean="0">
                <a:solidFill>
                  <a:schemeClr val="bg1"/>
                </a:solidFill>
              </a:rPr>
              <a:t>          </a:t>
            </a:r>
            <a:r>
              <a:rPr lang="en-US" sz="1400" dirty="0" err="1" smtClean="0">
                <a:solidFill>
                  <a:schemeClr val="bg1"/>
                </a:solidFill>
              </a:rPr>
              <a:t>buffer_west_snd</a:t>
            </a:r>
            <a:r>
              <a:rPr lang="en-US" sz="1400" dirty="0" smtClean="0">
                <a:solidFill>
                  <a:schemeClr val="bg1"/>
                </a:solidFill>
              </a:rPr>
              <a:t>(</a:t>
            </a:r>
            <a:r>
              <a:rPr lang="en-US" sz="1400" dirty="0" err="1" smtClean="0">
                <a:solidFill>
                  <a:schemeClr val="bg1"/>
                </a:solidFill>
              </a:rPr>
              <a:t>i</a:t>
            </a:r>
            <a:r>
              <a:rPr lang="en-US" sz="1400" dirty="0" smtClean="0">
                <a:solidFill>
                  <a:schemeClr val="bg1"/>
                </a:solidFill>
              </a:rPr>
              <a:t>)=XOUT(iphys_b+n-1,j)</a:t>
            </a:r>
          </a:p>
          <a:p>
            <a:r>
              <a:rPr lang="en-US" sz="1400" dirty="0" smtClean="0">
                <a:solidFill>
                  <a:schemeClr val="bg1"/>
                </a:solidFill>
              </a:rPr>
              <a:t>          </a:t>
            </a:r>
            <a:r>
              <a:rPr lang="en-US" sz="1400" dirty="0" err="1" smtClean="0">
                <a:solidFill>
                  <a:schemeClr val="bg1"/>
                </a:solidFill>
              </a:rPr>
              <a:t>i</a:t>
            </a:r>
            <a:r>
              <a:rPr lang="en-US" sz="1400" dirty="0" smtClean="0">
                <a:solidFill>
                  <a:schemeClr val="bg1"/>
                </a:solidFill>
              </a:rPr>
              <a:t>=i+1</a:t>
            </a:r>
          </a:p>
          <a:p>
            <a:r>
              <a:rPr lang="en-US" sz="1400" dirty="0" smtClean="0">
                <a:solidFill>
                  <a:schemeClr val="bg1"/>
                </a:solidFill>
              </a:rPr>
              <a:t>        end do</a:t>
            </a:r>
          </a:p>
          <a:p>
            <a:r>
              <a:rPr lang="en-US" sz="1400" dirty="0" smtClean="0">
                <a:solidFill>
                  <a:schemeClr val="bg1"/>
                </a:solidFill>
              </a:rPr>
              <a:t>      end do</a:t>
            </a:r>
          </a:p>
          <a:p>
            <a:r>
              <a:rPr lang="en-US" sz="1400" dirty="0" smtClean="0">
                <a:solidFill>
                  <a:schemeClr val="bg1"/>
                </a:solidFill>
              </a:rPr>
              <a:t>      call MPI_ISEND(</a:t>
            </a:r>
            <a:r>
              <a:rPr lang="en-US" sz="1400" dirty="0" err="1" smtClean="0">
                <a:solidFill>
                  <a:schemeClr val="bg1"/>
                </a:solidFill>
              </a:rPr>
              <a:t>buffer_east_snd</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buf_len_ew</a:t>
            </a:r>
            <a:r>
              <a:rPr lang="en-US" sz="1400" dirty="0" smtClean="0">
                <a:solidFill>
                  <a:schemeClr val="bg1"/>
                </a:solidFill>
              </a:rPr>
              <a:t>, MPI_DOUBLE_PRECISION, </a:t>
            </a:r>
            <a:r>
              <a:rPr lang="en-US" sz="1400" dirty="0" err="1" smtClean="0">
                <a:solidFill>
                  <a:schemeClr val="bg1"/>
                </a:solidFill>
              </a:rPr>
              <a:t>nbr_east</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mpitag_wshift</a:t>
            </a:r>
            <a:r>
              <a:rPr lang="en-US" sz="1400" dirty="0" smtClean="0">
                <a:solidFill>
                  <a:schemeClr val="bg1"/>
                </a:solidFill>
              </a:rPr>
              <a:t>, MPI_COMM_OCN, request(3),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MPI_ISEND(</a:t>
            </a:r>
            <a:r>
              <a:rPr lang="en-US" sz="1400" dirty="0" err="1" smtClean="0">
                <a:solidFill>
                  <a:schemeClr val="bg1"/>
                </a:solidFill>
              </a:rPr>
              <a:t>buffer_west_snd</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buf_len_ew</a:t>
            </a:r>
            <a:r>
              <a:rPr lang="en-US" sz="1400" dirty="0" smtClean="0">
                <a:solidFill>
                  <a:schemeClr val="bg1"/>
                </a:solidFill>
              </a:rPr>
              <a:t>, MPI_DOUBLE_PRECISION, </a:t>
            </a:r>
            <a:r>
              <a:rPr lang="en-US" sz="1400" dirty="0" err="1" smtClean="0">
                <a:solidFill>
                  <a:schemeClr val="bg1"/>
                </a:solidFill>
              </a:rPr>
              <a:t>nbr_west</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mpitag_eshift</a:t>
            </a:r>
            <a:r>
              <a:rPr lang="en-US" sz="1400" dirty="0" smtClean="0">
                <a:solidFill>
                  <a:schemeClr val="bg1"/>
                </a:solidFill>
              </a:rPr>
              <a:t>, MPI_COMM_OCN, request(4),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MPI_WAITALL(2, request, </a:t>
            </a:r>
            <a:r>
              <a:rPr lang="en-US" sz="1400" dirty="0" err="1" smtClean="0">
                <a:solidFill>
                  <a:schemeClr val="bg1"/>
                </a:solidFill>
              </a:rPr>
              <a:t>status_wait</a:t>
            </a:r>
            <a:r>
              <a:rPr lang="en-US" sz="1400" dirty="0" smtClean="0">
                <a:solidFill>
                  <a:schemeClr val="bg1"/>
                </a:solidFill>
              </a:rPr>
              <a:t>,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a:t>
            </a:r>
            <a:r>
              <a:rPr lang="en-US" sz="1400" dirty="0" err="1" smtClean="0">
                <a:solidFill>
                  <a:schemeClr val="bg1"/>
                </a:solidFill>
              </a:rPr>
              <a:t>i</a:t>
            </a:r>
            <a:r>
              <a:rPr lang="en-US" sz="1400" dirty="0" smtClean="0">
                <a:solidFill>
                  <a:schemeClr val="bg1"/>
                </a:solidFill>
              </a:rPr>
              <a:t> = 1</a:t>
            </a:r>
          </a:p>
          <a:p>
            <a:r>
              <a:rPr lang="en-US" sz="1400" dirty="0" smtClean="0">
                <a:solidFill>
                  <a:schemeClr val="bg1"/>
                </a:solidFill>
              </a:rPr>
              <a:t>      do n=1,num_ghost_cells</a:t>
            </a:r>
          </a:p>
          <a:p>
            <a:r>
              <a:rPr lang="en-US" sz="1400" dirty="0" smtClean="0">
                <a:solidFill>
                  <a:schemeClr val="bg1"/>
                </a:solidFill>
              </a:rPr>
              <a:t>        do j=</a:t>
            </a:r>
            <a:r>
              <a:rPr lang="en-US" sz="1400" dirty="0" err="1" smtClean="0">
                <a:solidFill>
                  <a:schemeClr val="bg1"/>
                </a:solidFill>
              </a:rPr>
              <a:t>jphys_b,jphys_e</a:t>
            </a:r>
            <a:endParaRPr lang="en-US" sz="1400" dirty="0" smtClean="0">
              <a:solidFill>
                <a:schemeClr val="bg1"/>
              </a:solidFill>
            </a:endParaRPr>
          </a:p>
          <a:p>
            <a:r>
              <a:rPr lang="en-US" sz="1400" dirty="0" smtClean="0">
                <a:solidFill>
                  <a:schemeClr val="bg1"/>
                </a:solidFill>
              </a:rPr>
              <a:t>          XOUT(</a:t>
            </a:r>
            <a:r>
              <a:rPr lang="en-US" sz="1400" dirty="0" err="1" smtClean="0">
                <a:solidFill>
                  <a:schemeClr val="bg1"/>
                </a:solidFill>
              </a:rPr>
              <a:t>n,j</a:t>
            </a:r>
            <a:r>
              <a:rPr lang="en-US" sz="1400" dirty="0" smtClean="0">
                <a:solidFill>
                  <a:schemeClr val="bg1"/>
                </a:solidFill>
              </a:rPr>
              <a:t>)         = </a:t>
            </a:r>
            <a:r>
              <a:rPr lang="en-US" sz="1400" dirty="0" err="1" smtClean="0">
                <a:solidFill>
                  <a:schemeClr val="bg1"/>
                </a:solidFill>
              </a:rPr>
              <a:t>buffer_west_rcv</a:t>
            </a:r>
            <a:r>
              <a:rPr lang="en-US" sz="1400" dirty="0" smtClean="0">
                <a:solidFill>
                  <a:schemeClr val="bg1"/>
                </a:solidFill>
              </a:rPr>
              <a:t>(</a:t>
            </a:r>
            <a:r>
              <a:rPr lang="en-US" sz="1400" dirty="0" err="1" smtClean="0">
                <a:solidFill>
                  <a:schemeClr val="bg1"/>
                </a:solidFill>
              </a:rPr>
              <a:t>i</a:t>
            </a:r>
            <a:r>
              <a:rPr lang="en-US" sz="1400" dirty="0" smtClean="0">
                <a:solidFill>
                  <a:schemeClr val="bg1"/>
                </a:solidFill>
              </a:rPr>
              <a:t>)</a:t>
            </a:r>
          </a:p>
          <a:p>
            <a:r>
              <a:rPr lang="en-US" sz="1400" dirty="0" smtClean="0">
                <a:solidFill>
                  <a:schemeClr val="bg1"/>
                </a:solidFill>
              </a:rPr>
              <a:t>          XOUT(</a:t>
            </a:r>
            <a:r>
              <a:rPr lang="en-US" sz="1400" dirty="0" err="1" smtClean="0">
                <a:solidFill>
                  <a:schemeClr val="bg1"/>
                </a:solidFill>
              </a:rPr>
              <a:t>iphys_e+n,j</a:t>
            </a:r>
            <a:r>
              <a:rPr lang="en-US" sz="1400" dirty="0" smtClean="0">
                <a:solidFill>
                  <a:schemeClr val="bg1"/>
                </a:solidFill>
              </a:rPr>
              <a:t>) = </a:t>
            </a:r>
            <a:r>
              <a:rPr lang="en-US" sz="1400" dirty="0" err="1" smtClean="0">
                <a:solidFill>
                  <a:schemeClr val="bg1"/>
                </a:solidFill>
              </a:rPr>
              <a:t>buffer_east_rcv</a:t>
            </a:r>
            <a:r>
              <a:rPr lang="en-US" sz="1400" dirty="0" smtClean="0">
                <a:solidFill>
                  <a:schemeClr val="bg1"/>
                </a:solidFill>
              </a:rPr>
              <a:t>(</a:t>
            </a:r>
            <a:r>
              <a:rPr lang="en-US" sz="1400" dirty="0" err="1" smtClean="0">
                <a:solidFill>
                  <a:schemeClr val="bg1"/>
                </a:solidFill>
              </a:rPr>
              <a:t>i</a:t>
            </a:r>
            <a:r>
              <a:rPr lang="en-US" sz="1400" dirty="0" smtClean="0">
                <a:solidFill>
                  <a:schemeClr val="bg1"/>
                </a:solidFill>
              </a:rPr>
              <a:t>)</a:t>
            </a:r>
          </a:p>
          <a:p>
            <a:r>
              <a:rPr lang="en-US" sz="1400" dirty="0" smtClean="0">
                <a:solidFill>
                  <a:schemeClr val="bg1"/>
                </a:solidFill>
              </a:rPr>
              <a:t>          </a:t>
            </a:r>
            <a:r>
              <a:rPr lang="en-US" sz="1400" dirty="0" err="1" smtClean="0">
                <a:solidFill>
                  <a:schemeClr val="bg1"/>
                </a:solidFill>
              </a:rPr>
              <a:t>i</a:t>
            </a:r>
            <a:r>
              <a:rPr lang="en-US" sz="1400" dirty="0" smtClean="0">
                <a:solidFill>
                  <a:schemeClr val="bg1"/>
                </a:solidFill>
              </a:rPr>
              <a:t>=i+1</a:t>
            </a:r>
          </a:p>
          <a:p>
            <a:r>
              <a:rPr lang="en-US" sz="1400" dirty="0" smtClean="0">
                <a:solidFill>
                  <a:schemeClr val="bg1"/>
                </a:solidFill>
              </a:rPr>
              <a:t>        end do</a:t>
            </a:r>
          </a:p>
          <a:p>
            <a:r>
              <a:rPr lang="en-US" sz="1400" dirty="0" smtClean="0">
                <a:solidFill>
                  <a:schemeClr val="bg1"/>
                </a:solidFill>
              </a:rPr>
              <a:t>      end do</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77</a:t>
            </a:fld>
            <a:endParaRPr lang="en-US" dirty="0"/>
          </a:p>
        </p:txBody>
      </p:sp>
      <p:sp>
        <p:nvSpPr>
          <p:cNvPr id="6" name="TextBox 5"/>
          <p:cNvSpPr txBox="1"/>
          <p:nvPr/>
        </p:nvSpPr>
        <p:spPr>
          <a:xfrm>
            <a:off x="1066800" y="2209800"/>
            <a:ext cx="5892960" cy="2523768"/>
          </a:xfrm>
          <a:prstGeom prst="rect">
            <a:avLst/>
          </a:prstGeom>
          <a:noFill/>
        </p:spPr>
        <p:txBody>
          <a:bodyPr wrap="none" rtlCol="0">
            <a:spAutoFit/>
          </a:bodyPr>
          <a:lstStyle/>
          <a:p>
            <a:r>
              <a:rPr lang="en-US" sz="1400" dirty="0" smtClean="0">
                <a:solidFill>
                  <a:schemeClr val="bg1"/>
                </a:solidFill>
              </a:rPr>
              <a:t>!--------------------</a:t>
            </a:r>
          </a:p>
          <a:p>
            <a:r>
              <a:rPr lang="en-US" sz="1400" dirty="0" smtClean="0">
                <a:solidFill>
                  <a:schemeClr val="bg1"/>
                </a:solidFill>
              </a:rPr>
              <a:t>!     send north-south boundary info</a:t>
            </a:r>
          </a:p>
          <a:p>
            <a:r>
              <a:rPr lang="en-US" sz="1400" dirty="0" smtClean="0">
                <a:solidFill>
                  <a:schemeClr val="bg1"/>
                </a:solidFill>
              </a:rPr>
              <a:t>!--------------------</a:t>
            </a:r>
          </a:p>
          <a:p>
            <a:r>
              <a:rPr lang="en-US" sz="1400" dirty="0" smtClean="0">
                <a:solidFill>
                  <a:schemeClr val="bg1"/>
                </a:solidFill>
              </a:rPr>
              <a:t> </a:t>
            </a:r>
          </a:p>
          <a:p>
            <a:r>
              <a:rPr lang="en-US" sz="1400" dirty="0" smtClean="0">
                <a:solidFill>
                  <a:schemeClr val="bg1"/>
                </a:solidFill>
              </a:rPr>
              <a:t>      call MPI_ISEND(XOUT(1,jphys_e+1-num_ghost_cells), </a:t>
            </a:r>
            <a:r>
              <a:rPr lang="en-US" sz="1400" dirty="0" err="1" smtClean="0">
                <a:solidFill>
                  <a:schemeClr val="bg1"/>
                </a:solidFill>
              </a:rPr>
              <a:t>buf_len_ns</a:t>
            </a:r>
            <a:r>
              <a:rPr lang="en-US" sz="1400" dirty="0" smtClean="0">
                <a:solidFill>
                  <a:schemeClr val="bg1"/>
                </a:solidFill>
              </a:rPr>
              <a:t>, </a:t>
            </a:r>
          </a:p>
          <a:p>
            <a:r>
              <a:rPr lang="en-US" sz="1400" dirty="0" smtClean="0">
                <a:solidFill>
                  <a:schemeClr val="bg1"/>
                </a:solidFill>
              </a:rPr>
              <a:t>     &amp;               MPI_DOUBLE_PRECISION, </a:t>
            </a:r>
            <a:r>
              <a:rPr lang="en-US" sz="1400" dirty="0" err="1" smtClean="0">
                <a:solidFill>
                  <a:schemeClr val="bg1"/>
                </a:solidFill>
              </a:rPr>
              <a:t>nbr_north</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mpitag_sshift</a:t>
            </a:r>
            <a:r>
              <a:rPr lang="en-US" sz="1400" dirty="0" smtClean="0">
                <a:solidFill>
                  <a:schemeClr val="bg1"/>
                </a:solidFill>
              </a:rPr>
              <a:t>, MPI_COMM_OCN, request(1),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MPI_ISEND(XOUT(1,jphys_b), </a:t>
            </a:r>
            <a:r>
              <a:rPr lang="en-US" sz="1400" dirty="0" err="1" smtClean="0">
                <a:solidFill>
                  <a:schemeClr val="bg1"/>
                </a:solidFill>
              </a:rPr>
              <a:t>buf_len_ns</a:t>
            </a:r>
            <a:r>
              <a:rPr lang="en-US" sz="1400" dirty="0" smtClean="0">
                <a:solidFill>
                  <a:schemeClr val="bg1"/>
                </a:solidFill>
              </a:rPr>
              <a:t>,</a:t>
            </a:r>
          </a:p>
          <a:p>
            <a:r>
              <a:rPr lang="en-US" sz="1400" dirty="0" smtClean="0">
                <a:solidFill>
                  <a:schemeClr val="bg1"/>
                </a:solidFill>
              </a:rPr>
              <a:t>     &amp;               MPI_DOUBLE_PRECISION, </a:t>
            </a:r>
            <a:r>
              <a:rPr lang="en-US" sz="1400" dirty="0" err="1" smtClean="0">
                <a:solidFill>
                  <a:schemeClr val="bg1"/>
                </a:solidFill>
              </a:rPr>
              <a:t>nbr_south</a:t>
            </a:r>
            <a:r>
              <a:rPr lang="en-US" sz="1400" dirty="0" smtClean="0">
                <a:solidFill>
                  <a:schemeClr val="bg1"/>
                </a:solidFill>
              </a:rPr>
              <a:t>,</a:t>
            </a:r>
          </a:p>
          <a:p>
            <a:r>
              <a:rPr lang="en-US" sz="1400" dirty="0" smtClean="0">
                <a:solidFill>
                  <a:schemeClr val="bg1"/>
                </a:solidFill>
              </a:rPr>
              <a:t>     &amp;               </a:t>
            </a:r>
            <a:r>
              <a:rPr lang="en-US" sz="1400" dirty="0" err="1" smtClean="0">
                <a:solidFill>
                  <a:schemeClr val="bg1"/>
                </a:solidFill>
              </a:rPr>
              <a:t>mpitag_nshift</a:t>
            </a:r>
            <a:r>
              <a:rPr lang="en-US" sz="1400" dirty="0" smtClean="0">
                <a:solidFill>
                  <a:schemeClr val="bg1"/>
                </a:solidFill>
              </a:rPr>
              <a:t>, MPI_COMM_OCN, request(2), </a:t>
            </a:r>
            <a:r>
              <a:rPr lang="en-US" sz="1400" dirty="0" err="1" smtClean="0">
                <a:solidFill>
                  <a:schemeClr val="bg1"/>
                </a:solidFill>
              </a:rPr>
              <a:t>ierr</a:t>
            </a:r>
            <a:r>
              <a:rPr lang="en-US" sz="1400" dirty="0" smtClean="0">
                <a:solidFill>
                  <a:schemeClr val="bg1"/>
                </a:solidFill>
              </a:rPr>
              <a:t>)</a:t>
            </a:r>
          </a:p>
          <a:p>
            <a:r>
              <a:rPr lang="en-US" sz="1400" dirty="0" smtClean="0">
                <a:solidFill>
                  <a:schemeClr val="bg1"/>
                </a:solidFill>
              </a:rPr>
              <a:t>      call MPI_WAITALL(6, request, status, </a:t>
            </a:r>
            <a:r>
              <a:rPr lang="en-US" sz="1400" dirty="0" err="1" smtClean="0">
                <a:solidFill>
                  <a:schemeClr val="bg1"/>
                </a:solidFill>
              </a:rPr>
              <a:t>ierr</a:t>
            </a:r>
            <a:r>
              <a:rPr lang="en-US" sz="1400" dirty="0" smtClean="0">
                <a:solidFill>
                  <a:schemeClr val="bg1"/>
                </a:solidFill>
              </a:rPr>
              <a:t>)</a:t>
            </a:r>
            <a:endParaRPr lang="en-US" sz="14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smtClean="0"/>
              <a:t>In reviewing the point to point communication, the following questions should be asked:</a:t>
            </a:r>
          </a:p>
          <a:p>
            <a:pPr lvl="1"/>
            <a:r>
              <a:rPr lang="en-US" dirty="0" smtClean="0"/>
              <a:t>What is the earliest time I can receive the data that I need from my neighbor?</a:t>
            </a:r>
          </a:p>
          <a:p>
            <a:pPr lvl="1"/>
            <a:r>
              <a:rPr lang="en-US" dirty="0" smtClean="0"/>
              <a:t>That is the point where a receive (MPI_IRECV) should be posted</a:t>
            </a:r>
          </a:p>
          <a:p>
            <a:pPr lvl="1"/>
            <a:r>
              <a:rPr lang="en-US" dirty="0" smtClean="0"/>
              <a:t>Do I need to allocate a separate buffer, so I can be calculating on a previous message while I receive the next message for the next computation</a:t>
            </a:r>
          </a:p>
          <a:p>
            <a:r>
              <a:rPr lang="en-US" dirty="0" smtClean="0"/>
              <a:t>How can I overlap communication with computation as much as possible</a:t>
            </a:r>
          </a:p>
          <a:p>
            <a:r>
              <a:rPr lang="en-US" dirty="0" smtClean="0"/>
              <a:t>When can I send the data that the other processor needs</a:t>
            </a:r>
          </a:p>
          <a:p>
            <a:r>
              <a:rPr lang="en-US" dirty="0" smtClean="0"/>
              <a:t>When must I wait to make sure my receive is completed</a:t>
            </a:r>
          </a:p>
          <a:p>
            <a:r>
              <a:rPr lang="en-US" dirty="0" smtClean="0"/>
              <a:t>When must I wait to make sure my send is completed</a:t>
            </a:r>
          </a:p>
          <a:p>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78</a:t>
            </a:fld>
            <a:endParaRPr lang="en-US" dirty="0"/>
          </a:p>
        </p:txBody>
      </p:sp>
      <p:sp>
        <p:nvSpPr>
          <p:cNvPr id="6" name="Title 5"/>
          <p:cNvSpPr>
            <a:spLocks noGrp="1"/>
          </p:cNvSpPr>
          <p:nvPr>
            <p:ph type="title"/>
          </p:nvPr>
        </p:nvSpPr>
        <p:spPr/>
        <p:txBody>
          <a:bodyPr/>
          <a:lstStyle/>
          <a:p>
            <a:r>
              <a:rPr lang="en-US" dirty="0" smtClean="0"/>
              <a:t>When to pre-post receives</a:t>
            </a:r>
            <a:endParaRPr lang="en-US" dirty="0"/>
          </a:p>
        </p:txBody>
      </p:sp>
    </p:spTree>
  </p:cSld>
  <p:clrMapOvr>
    <a:masterClrMapping/>
  </p:clrMapOvr>
  <p:transition>
    <p:fade/>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79</a:t>
            </a:fld>
            <a:endParaRPr lang="en-US" dirty="0"/>
          </a:p>
        </p:txBody>
      </p:sp>
      <p:sp>
        <p:nvSpPr>
          <p:cNvPr id="6" name="TextBox 5"/>
          <p:cNvSpPr txBox="1"/>
          <p:nvPr/>
        </p:nvSpPr>
        <p:spPr>
          <a:xfrm>
            <a:off x="304800" y="990600"/>
            <a:ext cx="8158003" cy="2831544"/>
          </a:xfrm>
          <a:prstGeom prst="rect">
            <a:avLst/>
          </a:prstGeom>
          <a:noFill/>
        </p:spPr>
        <p:txBody>
          <a:bodyPr wrap="none" rtlCol="0">
            <a:spAutoFit/>
          </a:bodyPr>
          <a:lstStyle/>
          <a:p>
            <a:pPr>
              <a:buFont typeface="Arial" pitchFamily="34" charset="0"/>
              <a:buChar char="•"/>
            </a:pPr>
            <a:r>
              <a:rPr lang="en-US" sz="1600" dirty="0" smtClean="0">
                <a:solidFill>
                  <a:schemeClr val="bg1"/>
                </a:solidFill>
              </a:rPr>
              <a:t>In reviewing the point to point communication, the following questions should be asked:</a:t>
            </a:r>
          </a:p>
          <a:p>
            <a:pPr lvl="1">
              <a:buFont typeface="Arial" pitchFamily="34" charset="0"/>
              <a:buChar char="•"/>
            </a:pPr>
            <a:r>
              <a:rPr lang="en-US" sz="1600" dirty="0" smtClean="0">
                <a:solidFill>
                  <a:schemeClr val="bg1"/>
                </a:solidFill>
              </a:rPr>
              <a:t>What is the earliest time I can receive the data that I need from my neighbor?</a:t>
            </a:r>
          </a:p>
          <a:p>
            <a:pPr lvl="2">
              <a:buFont typeface="Arial" pitchFamily="34" charset="0"/>
              <a:buChar char="•"/>
            </a:pPr>
            <a:r>
              <a:rPr lang="en-US" sz="1600" dirty="0" smtClean="0">
                <a:solidFill>
                  <a:schemeClr val="bg1"/>
                </a:solidFill>
              </a:rPr>
              <a:t>That is the point where a receive (MPI_IRECV) should be posted</a:t>
            </a:r>
          </a:p>
          <a:p>
            <a:pPr lvl="2">
              <a:buFont typeface="Arial" pitchFamily="34" charset="0"/>
              <a:buChar char="•"/>
            </a:pPr>
            <a:r>
              <a:rPr lang="en-US" sz="1600" dirty="0" smtClean="0">
                <a:solidFill>
                  <a:schemeClr val="bg1"/>
                </a:solidFill>
              </a:rPr>
              <a:t>Do I need to allocate a separate buffer, so I can be calculating on </a:t>
            </a:r>
          </a:p>
          <a:p>
            <a:pPr lvl="2"/>
            <a:r>
              <a:rPr lang="en-US" sz="1600" dirty="0" smtClean="0">
                <a:solidFill>
                  <a:schemeClr val="bg1"/>
                </a:solidFill>
              </a:rPr>
              <a:t>a previous message while I receive the next message for the next </a:t>
            </a:r>
          </a:p>
          <a:p>
            <a:pPr lvl="2"/>
            <a:r>
              <a:rPr lang="en-US" sz="1600" dirty="0" smtClean="0">
                <a:solidFill>
                  <a:schemeClr val="bg1"/>
                </a:solidFill>
              </a:rPr>
              <a:t>computation</a:t>
            </a:r>
          </a:p>
          <a:p>
            <a:pPr lvl="1">
              <a:buFont typeface="Arial" pitchFamily="34" charset="0"/>
              <a:buChar char="•"/>
            </a:pPr>
            <a:r>
              <a:rPr lang="en-US" sz="1600" dirty="0" smtClean="0">
                <a:solidFill>
                  <a:schemeClr val="bg1"/>
                </a:solidFill>
              </a:rPr>
              <a:t>How can I overlap communication with computation as much as possible</a:t>
            </a:r>
          </a:p>
          <a:p>
            <a:pPr lvl="1">
              <a:buFont typeface="Arial" pitchFamily="34" charset="0"/>
              <a:buChar char="•"/>
            </a:pPr>
            <a:r>
              <a:rPr lang="en-US" sz="1600" dirty="0" smtClean="0">
                <a:solidFill>
                  <a:schemeClr val="bg1"/>
                </a:solidFill>
              </a:rPr>
              <a:t>When can I send the data that the other processor needs</a:t>
            </a:r>
          </a:p>
          <a:p>
            <a:pPr lvl="1">
              <a:buFont typeface="Arial" pitchFamily="34" charset="0"/>
              <a:buChar char="•"/>
            </a:pPr>
            <a:r>
              <a:rPr lang="en-US" sz="1600" dirty="0" smtClean="0">
                <a:solidFill>
                  <a:schemeClr val="bg1"/>
                </a:solidFill>
              </a:rPr>
              <a:t>When must I wait to make sure my receive is completed</a:t>
            </a:r>
          </a:p>
          <a:p>
            <a:pPr lvl="1">
              <a:buFont typeface="Arial" pitchFamily="34" charset="0"/>
              <a:buChar char="•"/>
            </a:pPr>
            <a:r>
              <a:rPr lang="en-US" sz="1600" dirty="0" smtClean="0">
                <a:solidFill>
                  <a:schemeClr val="bg1"/>
                </a:solidFill>
              </a:rPr>
              <a:t>When must I wait to make sure my send is completed</a:t>
            </a:r>
          </a:p>
          <a:p>
            <a:pPr>
              <a:buFont typeface="Arial" pitchFamily="34" charset="0"/>
              <a:buChar char="•"/>
            </a:pP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6930" name="Rectangle 2"/>
          <p:cNvSpPr>
            <a:spLocks noChangeArrowheads="1"/>
          </p:cNvSpPr>
          <p:nvPr/>
        </p:nvSpPr>
        <p:spPr bwMode="auto">
          <a:xfrm>
            <a:off x="1104900" y="3781425"/>
            <a:ext cx="7010400" cy="1981200"/>
          </a:xfrm>
          <a:prstGeom prst="rect">
            <a:avLst/>
          </a:prstGeom>
          <a:solidFill>
            <a:schemeClr val="bg1"/>
          </a:solidFill>
          <a:ln w="12700">
            <a:solidFill>
              <a:schemeClr val="tx1"/>
            </a:solidFill>
            <a:miter lim="800000"/>
            <a:headEnd type="none" w="sm" len="sm"/>
            <a:tailEnd type="none" w="sm" len="sm"/>
          </a:ln>
          <a:effectLst>
            <a:outerShdw dist="107763" dir="2700000" algn="ctr" rotWithShape="0">
              <a:schemeClr val="bg2">
                <a:alpha val="50000"/>
              </a:schemeClr>
            </a:outerShdw>
          </a:effectLst>
        </p:spPr>
        <p:txBody>
          <a:bodyPr wrap="none" anchor="ctr"/>
          <a:lstStyle/>
          <a:p>
            <a:pPr>
              <a:defRPr/>
            </a:pPr>
            <a:endParaRPr lang="en-US"/>
          </a:p>
        </p:txBody>
      </p:sp>
      <p:sp>
        <p:nvSpPr>
          <p:cNvPr id="64515" name="Rectangle 3"/>
          <p:cNvSpPr>
            <a:spLocks noGrp="1" noChangeArrowheads="1"/>
          </p:cNvSpPr>
          <p:nvPr>
            <p:ph type="title"/>
          </p:nvPr>
        </p:nvSpPr>
        <p:spPr>
          <a:xfrm>
            <a:off x="161925" y="228600"/>
            <a:ext cx="8982075" cy="1158875"/>
          </a:xfrm>
        </p:spPr>
        <p:txBody>
          <a:bodyPr>
            <a:normAutofit/>
          </a:bodyPr>
          <a:lstStyle/>
          <a:p>
            <a:pPr eaLnBrk="1" hangingPunct="1"/>
            <a:r>
              <a:rPr lang="en-US" b="1" smtClean="0"/>
              <a:t>Pointer  Arguments Inhibit Vectorization </a:t>
            </a:r>
          </a:p>
        </p:txBody>
      </p:sp>
      <p:sp>
        <p:nvSpPr>
          <p:cNvPr id="64516" name="Rectangle 4"/>
          <p:cNvSpPr>
            <a:spLocks noChangeArrowheads="1"/>
          </p:cNvSpPr>
          <p:nvPr/>
        </p:nvSpPr>
        <p:spPr bwMode="auto">
          <a:xfrm>
            <a:off x="1181100" y="3781425"/>
            <a:ext cx="6934200" cy="1917700"/>
          </a:xfrm>
          <a:prstGeom prst="rect">
            <a:avLst/>
          </a:prstGeom>
          <a:noFill/>
          <a:ln w="9525">
            <a:noFill/>
            <a:miter lim="800000"/>
            <a:headEnd/>
            <a:tailEnd/>
          </a:ln>
        </p:spPr>
        <p:txBody>
          <a:bodyPr lIns="92075" tIns="46038" rIns="92075" bIns="46038">
            <a:spAutoFit/>
          </a:bodyPr>
          <a:lstStyle/>
          <a:p>
            <a:pPr algn="l" eaLnBrk="1" hangingPunct="1"/>
            <a:r>
              <a:rPr lang="en-US" sz="2400">
                <a:latin typeface="Times New Roman" pitchFamily="18" charset="0"/>
              </a:rPr>
              <a:t>% pgcc –fastsse –Msafeptr –Minfo functions.c</a:t>
            </a:r>
          </a:p>
          <a:p>
            <a:pPr algn="l" eaLnBrk="1" hangingPunct="1"/>
            <a:r>
              <a:rPr lang="en-US" sz="2400">
                <a:latin typeface="Times New Roman" pitchFamily="18" charset="0"/>
              </a:rPr>
              <a:t>func4:</a:t>
            </a:r>
          </a:p>
          <a:p>
            <a:pPr algn="l" eaLnBrk="1" hangingPunct="1"/>
            <a:r>
              <a:rPr lang="en-US" sz="2400">
                <a:latin typeface="Times New Roman" pitchFamily="18" charset="0"/>
              </a:rPr>
              <a:t>     221, Generated vector SSE code for inner loop</a:t>
            </a:r>
          </a:p>
          <a:p>
            <a:pPr algn="l" eaLnBrk="1" hangingPunct="1"/>
            <a:r>
              <a:rPr lang="en-US" sz="2400">
                <a:latin typeface="Times New Roman" pitchFamily="18" charset="0"/>
              </a:rPr>
              <a:t>             Generated 3 prefetch instructions for this loop</a:t>
            </a:r>
          </a:p>
          <a:p>
            <a:pPr algn="l" eaLnBrk="1" hangingPunct="1"/>
            <a:r>
              <a:rPr lang="en-US" sz="2400">
                <a:latin typeface="Times New Roman" pitchFamily="18" charset="0"/>
              </a:rPr>
              <a:t>     223, Unrolled inner loop 4 times</a:t>
            </a:r>
          </a:p>
        </p:txBody>
      </p:sp>
      <p:sp>
        <p:nvSpPr>
          <p:cNvPr id="64517" name="Rectangle 5"/>
          <p:cNvSpPr>
            <a:spLocks noChangeArrowheads="1"/>
          </p:cNvSpPr>
          <p:nvPr/>
        </p:nvSpPr>
        <p:spPr bwMode="auto">
          <a:xfrm>
            <a:off x="838200" y="1177925"/>
            <a:ext cx="7772400" cy="2555188"/>
          </a:xfrm>
          <a:prstGeom prst="rect">
            <a:avLst/>
          </a:prstGeom>
          <a:noFill/>
          <a:ln w="9525">
            <a:noFill/>
            <a:miter lim="800000"/>
            <a:headEnd/>
            <a:tailEnd/>
          </a:ln>
        </p:spPr>
        <p:txBody>
          <a:bodyPr lIns="92075" tIns="46038" rIns="92075" bIns="46038">
            <a:spAutoFit/>
          </a:bodyPr>
          <a:lstStyle/>
          <a:p>
            <a:pPr algn="l" eaLnBrk="1" hangingPunct="1"/>
            <a:r>
              <a:rPr lang="en-US" sz="2000" dirty="0">
                <a:solidFill>
                  <a:schemeClr val="bg1"/>
                </a:solidFill>
                <a:latin typeface="Times New Roman" pitchFamily="18" charset="0"/>
              </a:rPr>
              <a:t>217    void func4(float *u1, float *u2, float *u3, …</a:t>
            </a:r>
          </a:p>
          <a:p>
            <a:pPr algn="l" eaLnBrk="1" hangingPunct="1"/>
            <a:r>
              <a:rPr lang="en-US" sz="2000" dirty="0">
                <a:solidFill>
                  <a:schemeClr val="bg1"/>
                </a:solidFill>
                <a:latin typeface="Times New Roman" pitchFamily="18" charset="0"/>
              </a:rPr>
              <a:t>          …</a:t>
            </a:r>
          </a:p>
          <a:p>
            <a:pPr algn="l" eaLnBrk="1" hangingPunct="1"/>
            <a:r>
              <a:rPr lang="en-US" sz="2000" dirty="0">
                <a:solidFill>
                  <a:schemeClr val="bg1"/>
                </a:solidFill>
                <a:latin typeface="Times New Roman" pitchFamily="18" charset="0"/>
              </a:rPr>
              <a:t>221    for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-NE+1, p1 = u2-ny, p2 = n2+ny;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&lt; nx+NE-1;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222          u3[</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a:t>
            </a:r>
            <a:r>
              <a:rPr lang="en-US" sz="2000" dirty="0" err="1">
                <a:solidFill>
                  <a:schemeClr val="bg1"/>
                </a:solidFill>
                <a:latin typeface="Times New Roman" pitchFamily="18" charset="0"/>
              </a:rPr>
              <a:t>clz</a:t>
            </a:r>
            <a:r>
              <a:rPr lang="en-US" sz="2000" dirty="0">
                <a:solidFill>
                  <a:schemeClr val="bg1"/>
                </a:solidFill>
                <a:latin typeface="Times New Roman" pitchFamily="18" charset="0"/>
              </a:rPr>
              <a:t> * (p1[</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p2[</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223    for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-NI+1,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&lt; nx+NE-1;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a:t>
            </a:r>
          </a:p>
          <a:p>
            <a:pPr algn="l" eaLnBrk="1" hangingPunct="1"/>
            <a:r>
              <a:rPr lang="en-US" sz="2000" dirty="0">
                <a:solidFill>
                  <a:schemeClr val="bg1"/>
                </a:solidFill>
                <a:latin typeface="Times New Roman" pitchFamily="18" charset="0"/>
              </a:rPr>
              <a:t>224          float </a:t>
            </a:r>
            <a:r>
              <a:rPr lang="en-US" sz="2000" dirty="0" err="1">
                <a:solidFill>
                  <a:schemeClr val="bg1"/>
                </a:solidFill>
                <a:latin typeface="Times New Roman" pitchFamily="18" charset="0"/>
              </a:rPr>
              <a:t>vdt</a:t>
            </a:r>
            <a:r>
              <a:rPr lang="en-US" sz="2000" dirty="0">
                <a:solidFill>
                  <a:schemeClr val="bg1"/>
                </a:solidFill>
                <a:latin typeface="Times New Roman" pitchFamily="18" charset="0"/>
              </a:rPr>
              <a:t> = v[</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a:t>
            </a:r>
            <a:r>
              <a:rPr lang="en-US" sz="2000" dirty="0" err="1">
                <a:solidFill>
                  <a:schemeClr val="bg1"/>
                </a:solidFill>
                <a:latin typeface="Times New Roman" pitchFamily="18" charset="0"/>
              </a:rPr>
              <a:t>dt</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225          u3[</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2.*u2[</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]-u1[</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r>
              <a:rPr lang="en-US" sz="2000" dirty="0" err="1">
                <a:solidFill>
                  <a:schemeClr val="bg1"/>
                </a:solidFill>
                <a:latin typeface="Times New Roman" pitchFamily="18" charset="0"/>
              </a:rPr>
              <a:t>vdt</a:t>
            </a:r>
            <a:r>
              <a:rPr lang="en-US" sz="2000" dirty="0">
                <a:solidFill>
                  <a:schemeClr val="bg1"/>
                </a:solidFill>
                <a:latin typeface="Times New Roman" pitchFamily="18" charset="0"/>
              </a:rPr>
              <a:t>*</a:t>
            </a:r>
            <a:r>
              <a:rPr lang="en-US" sz="2000" dirty="0" err="1">
                <a:solidFill>
                  <a:schemeClr val="bg1"/>
                </a:solidFill>
                <a:latin typeface="Times New Roman" pitchFamily="18" charset="0"/>
              </a:rPr>
              <a:t>vdt</a:t>
            </a:r>
            <a:r>
              <a:rPr lang="en-US" sz="2000" dirty="0">
                <a:solidFill>
                  <a:schemeClr val="bg1"/>
                </a:solidFill>
                <a:latin typeface="Times New Roman" pitchFamily="18" charset="0"/>
              </a:rPr>
              <a:t>*u3[</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226    } </a:t>
            </a:r>
          </a:p>
        </p:txBody>
      </p:sp>
    </p:spTree>
  </p:cSld>
  <p:clrMapOvr>
    <a:masterClrMapping/>
  </p:clrMapOvr>
  <p:transition>
    <p:fade/>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smtClean="0"/>
              <a:t>MPI_ALLTOALL, MPI_ALLREDUCE, etc</a:t>
            </a:r>
          </a:p>
          <a:p>
            <a:pPr lvl="1"/>
            <a:r>
              <a:rPr lang="en-US" dirty="0" smtClean="0"/>
              <a:t>Make sure that all MPI_ALLTOALL and MPI_ALLREDUCE are combined into a minimal number of calls</a:t>
            </a:r>
          </a:p>
          <a:p>
            <a:pPr lvl="1"/>
            <a:r>
              <a:rPr lang="en-US" dirty="0" smtClean="0"/>
              <a:t>Currently all collectives are blocking calls</a:t>
            </a:r>
          </a:p>
          <a:p>
            <a:pPr lvl="2"/>
            <a:r>
              <a:rPr lang="en-US" dirty="0" smtClean="0"/>
              <a:t>MPI 3 is proposing non-blocking collectives</a:t>
            </a:r>
          </a:p>
          <a:p>
            <a:r>
              <a:rPr lang="en-US" dirty="0" smtClean="0"/>
              <a:t>Rather than using MPI_ALLGATHERV and MPI_ALLSCATTERV</a:t>
            </a:r>
          </a:p>
          <a:p>
            <a:pPr lvl="1"/>
            <a:r>
              <a:rPr lang="en-US" dirty="0" smtClean="0"/>
              <a:t>Replace with point to point calls which can typically be overlapped with each other</a:t>
            </a:r>
            <a:endParaRPr lang="en-US" dirty="0" smtClean="0"/>
          </a:p>
          <a:p>
            <a:r>
              <a:rPr lang="en-US" dirty="0" smtClean="0"/>
              <a:t>Ultimately, </a:t>
            </a:r>
          </a:p>
          <a:p>
            <a:pPr lvl="1"/>
            <a:r>
              <a:rPr lang="en-US" dirty="0" smtClean="0"/>
              <a:t>Overlapping computation with global collective can be done using CAF and UPC</a:t>
            </a:r>
          </a:p>
          <a:p>
            <a:pPr lvl="2"/>
            <a:r>
              <a:rPr lang="en-US" dirty="0" smtClean="0"/>
              <a:t>For example, 3-D FFT could be written where the FFT computation is free, covered by the ALL-TO-ALL</a:t>
            </a:r>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80</a:t>
            </a:fld>
            <a:endParaRPr lang="en-US" dirty="0"/>
          </a:p>
        </p:txBody>
      </p:sp>
      <p:sp>
        <p:nvSpPr>
          <p:cNvPr id="6" name="Title 5"/>
          <p:cNvSpPr>
            <a:spLocks noGrp="1"/>
          </p:cNvSpPr>
          <p:nvPr>
            <p:ph type="title"/>
          </p:nvPr>
        </p:nvSpPr>
        <p:spPr/>
        <p:txBody>
          <a:bodyPr/>
          <a:lstStyle/>
          <a:p>
            <a:r>
              <a:rPr lang="en-US" dirty="0" smtClean="0"/>
              <a:t>Optimizing Global Communications</a:t>
            </a:r>
            <a:endParaRPr lang="en-US" dirty="0"/>
          </a:p>
        </p:txBody>
      </p:sp>
    </p:spTree>
  </p:cSld>
  <p:clrMapOvr>
    <a:masterClrMapping/>
  </p:clrMapOvr>
  <p:transition>
    <p:fade/>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US"/>
          </a:p>
        </p:txBody>
      </p:sp>
      <p:sp>
        <p:nvSpPr>
          <p:cNvPr id="9" name="Content Placeholder 8"/>
          <p:cNvSpPr>
            <a:spLocks noGrp="1"/>
          </p:cNvSpPr>
          <p:nvPr>
            <p:ph sz="quarter" idx="12"/>
          </p:nvPr>
        </p:nvSpPr>
        <p:spPr>
          <a:xfrm>
            <a:off x="762000" y="3733800"/>
            <a:ext cx="7543800" cy="2133600"/>
          </a:xfrm>
        </p:spPr>
        <p:txBody>
          <a:bodyPr/>
          <a:lstStyle/>
          <a:p>
            <a:pPr eaLnBrk="1" hangingPunct="1"/>
            <a:r>
              <a:rPr lang="en-US" sz="5400" dirty="0"/>
              <a:t>Questions / Comments</a:t>
            </a:r>
          </a:p>
          <a:p>
            <a:pPr eaLnBrk="1" hangingPunct="1"/>
            <a:r>
              <a:rPr lang="en-US" sz="5400" dirty="0"/>
              <a:t>Thank You</a:t>
            </a:r>
            <a:r>
              <a:rPr lang="en-US" sz="5400" dirty="0" smtClean="0"/>
              <a:t>!</a:t>
            </a:r>
            <a:endParaRPr lang="en-US" sz="5400" dirty="0"/>
          </a:p>
        </p:txBody>
      </p:sp>
      <p:sp>
        <p:nvSpPr>
          <p:cNvPr id="10" name="Footer Placeholder 2"/>
          <p:cNvSpPr>
            <a:spLocks noGrp="1"/>
          </p:cNvSpPr>
          <p:nvPr>
            <p:ph type="ftr" sz="quarter" idx="11"/>
          </p:nvPr>
        </p:nvSpPr>
        <p:spPr>
          <a:xfrm>
            <a:off x="2743200" y="6629400"/>
            <a:ext cx="3581400" cy="254000"/>
          </a:xfrm>
        </p:spPr>
        <p:txBody>
          <a:bodyPr/>
          <a:lstStyle/>
          <a:p>
            <a:pPr>
              <a:defRPr/>
            </a:pPr>
            <a:r>
              <a:rPr lang="en-US" smtClean="0">
                <a:latin typeface="Arial" charset="0"/>
                <a:ea typeface="Arial Unicode MS" pitchFamily="34" charset="-128"/>
                <a:cs typeface="Arial Unicode MS" pitchFamily="34" charset="-128"/>
              </a:rPr>
              <a:t>© Cray Inc.</a:t>
            </a:r>
            <a:endParaRPr lang="en-US" dirty="0">
              <a:latin typeface="Arial" charset="0"/>
              <a:ea typeface="Arial Unicode MS" pitchFamily="34" charset="-128"/>
              <a:cs typeface="Arial Unicode MS" pitchFamily="34" charset="-128"/>
            </a:endParaRPr>
          </a:p>
        </p:txBody>
      </p:sp>
      <p:sp>
        <p:nvSpPr>
          <p:cNvPr id="11" name="Text Box 15"/>
          <p:cNvSpPr txBox="1">
            <a:spLocks noChangeArrowheads="1"/>
          </p:cNvSpPr>
          <p:nvPr/>
        </p:nvSpPr>
        <p:spPr bwMode="auto">
          <a:xfrm>
            <a:off x="228600" y="6593312"/>
            <a:ext cx="2190750" cy="264688"/>
          </a:xfrm>
          <a:prstGeom prst="rect">
            <a:avLst/>
          </a:prstGeom>
          <a:noFill/>
          <a:ln w="9525">
            <a:noFill/>
            <a:miter lim="800000"/>
            <a:headEnd/>
            <a:tailEnd/>
          </a:ln>
          <a:effectLst/>
        </p:spPr>
        <p:txBody>
          <a:bodyPr>
            <a:spAutoFit/>
          </a:bodyPr>
          <a:lstStyle/>
          <a:p>
            <a:pPr algn="l">
              <a:lnSpc>
                <a:spcPct val="80000"/>
              </a:lnSpc>
              <a:spcBef>
                <a:spcPct val="50000"/>
              </a:spcBef>
              <a:defRPr/>
            </a:pPr>
            <a:r>
              <a:rPr lang="en-US" sz="1400" b="1" dirty="0" smtClean="0">
                <a:solidFill>
                  <a:schemeClr val="bg1"/>
                </a:solidFill>
                <a:latin typeface="Arial" charset="0"/>
              </a:rPr>
              <a:t>CSC, Finland</a:t>
            </a:r>
            <a:endParaRPr lang="en-US" sz="1400" b="1" dirty="0">
              <a:solidFill>
                <a:schemeClr val="bg1"/>
              </a:solidFill>
              <a:latin typeface="Arial" charset="0"/>
            </a:endParaRPr>
          </a:p>
        </p:txBody>
      </p:sp>
      <p:sp>
        <p:nvSpPr>
          <p:cNvPr id="12" name="Text Box 15"/>
          <p:cNvSpPr txBox="1">
            <a:spLocks noChangeArrowheads="1"/>
          </p:cNvSpPr>
          <p:nvPr/>
        </p:nvSpPr>
        <p:spPr bwMode="auto">
          <a:xfrm>
            <a:off x="6781800" y="6644031"/>
            <a:ext cx="2190750" cy="213969"/>
          </a:xfrm>
          <a:prstGeom prst="rect">
            <a:avLst/>
          </a:prstGeom>
          <a:noFill/>
          <a:ln w="9525">
            <a:noFill/>
            <a:miter lim="800000"/>
            <a:headEnd/>
            <a:tailEnd/>
          </a:ln>
          <a:effectLst/>
        </p:spPr>
        <p:txBody>
          <a:bodyPr>
            <a:spAutoFit/>
          </a:bodyPr>
          <a:lstStyle/>
          <a:p>
            <a:pPr algn="l">
              <a:lnSpc>
                <a:spcPct val="50000"/>
              </a:lnSpc>
              <a:spcBef>
                <a:spcPct val="50000"/>
              </a:spcBef>
              <a:defRPr/>
            </a:pPr>
            <a:r>
              <a:rPr lang="en-US" sz="1400" b="1" dirty="0" smtClean="0">
                <a:solidFill>
                  <a:schemeClr val="bg1"/>
                </a:solidFill>
                <a:latin typeface="Arial" charset="0"/>
              </a:rPr>
              <a:t>September 21-24, </a:t>
            </a:r>
            <a:r>
              <a:rPr lang="en-US" sz="1400" b="1" dirty="0">
                <a:solidFill>
                  <a:schemeClr val="bg1"/>
                </a:solidFill>
                <a:latin typeface="Arial" charset="0"/>
              </a:rPr>
              <a:t>2009</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61925" y="228600"/>
            <a:ext cx="8982075" cy="958850"/>
          </a:xfrm>
        </p:spPr>
        <p:txBody>
          <a:bodyPr/>
          <a:lstStyle/>
          <a:p>
            <a:pPr eaLnBrk="1" hangingPunct="1"/>
            <a:r>
              <a:rPr lang="en-US" b="1" smtClean="0"/>
              <a:t>C Constant Inhibits Vectorization </a:t>
            </a:r>
          </a:p>
        </p:txBody>
      </p:sp>
      <p:sp>
        <p:nvSpPr>
          <p:cNvPr id="1278979" name="Rectangle 3"/>
          <p:cNvSpPr>
            <a:spLocks noChangeArrowheads="1"/>
          </p:cNvSpPr>
          <p:nvPr/>
        </p:nvSpPr>
        <p:spPr bwMode="auto">
          <a:xfrm>
            <a:off x="1133475" y="3629025"/>
            <a:ext cx="7010400" cy="2286000"/>
          </a:xfrm>
          <a:prstGeom prst="rect">
            <a:avLst/>
          </a:prstGeom>
          <a:solidFill>
            <a:schemeClr val="bg1"/>
          </a:solidFill>
          <a:ln w="12700">
            <a:solidFill>
              <a:schemeClr val="tx1"/>
            </a:solidFill>
            <a:miter lim="800000"/>
            <a:headEnd type="none" w="sm" len="sm"/>
            <a:tailEnd type="none" w="sm" len="sm"/>
          </a:ln>
          <a:effectLst>
            <a:outerShdw dist="107763" dir="2700000" algn="ctr" rotWithShape="0">
              <a:schemeClr val="bg2">
                <a:alpha val="50000"/>
              </a:schemeClr>
            </a:outerShdw>
          </a:effectLst>
        </p:spPr>
        <p:txBody>
          <a:bodyPr wrap="none" anchor="ctr"/>
          <a:lstStyle/>
          <a:p>
            <a:pPr>
              <a:defRPr/>
            </a:pPr>
            <a:endParaRPr lang="en-US"/>
          </a:p>
        </p:txBody>
      </p:sp>
      <p:sp>
        <p:nvSpPr>
          <p:cNvPr id="65540" name="Rectangle 4"/>
          <p:cNvSpPr>
            <a:spLocks noChangeArrowheads="1"/>
          </p:cNvSpPr>
          <p:nvPr/>
        </p:nvSpPr>
        <p:spPr bwMode="auto">
          <a:xfrm>
            <a:off x="1209675" y="3629025"/>
            <a:ext cx="6934200" cy="2282825"/>
          </a:xfrm>
          <a:prstGeom prst="rect">
            <a:avLst/>
          </a:prstGeom>
          <a:noFill/>
          <a:ln w="9525">
            <a:noFill/>
            <a:miter lim="800000"/>
            <a:headEnd/>
            <a:tailEnd/>
          </a:ln>
        </p:spPr>
        <p:txBody>
          <a:bodyPr lIns="92075" tIns="46038" rIns="92075" bIns="46038">
            <a:spAutoFit/>
          </a:bodyPr>
          <a:lstStyle/>
          <a:p>
            <a:pPr algn="l" eaLnBrk="1" hangingPunct="1"/>
            <a:r>
              <a:rPr lang="en-US" sz="2400">
                <a:latin typeface="Times New Roman" pitchFamily="18" charset="0"/>
              </a:rPr>
              <a:t>% pgcc –fastsse –Msafeptr –Mfcon –Minfo functions.c</a:t>
            </a:r>
          </a:p>
          <a:p>
            <a:pPr algn="l" eaLnBrk="1" hangingPunct="1"/>
            <a:r>
              <a:rPr lang="en-US" sz="2400">
                <a:latin typeface="Times New Roman" pitchFamily="18" charset="0"/>
              </a:rPr>
              <a:t>func4:</a:t>
            </a:r>
          </a:p>
          <a:p>
            <a:pPr algn="l" eaLnBrk="1" hangingPunct="1"/>
            <a:r>
              <a:rPr lang="en-US" sz="2400">
                <a:latin typeface="Times New Roman" pitchFamily="18" charset="0"/>
              </a:rPr>
              <a:t>     221, Generated vector SSE code for inner loop</a:t>
            </a:r>
          </a:p>
          <a:p>
            <a:pPr algn="l" eaLnBrk="1" hangingPunct="1"/>
            <a:r>
              <a:rPr lang="en-US" sz="2400">
                <a:latin typeface="Times New Roman" pitchFamily="18" charset="0"/>
              </a:rPr>
              <a:t>             Generated 3 prefetch instructions for this loop</a:t>
            </a:r>
          </a:p>
          <a:p>
            <a:pPr algn="l" eaLnBrk="1" hangingPunct="1"/>
            <a:r>
              <a:rPr lang="en-US" sz="2400">
                <a:latin typeface="Times New Roman" pitchFamily="18" charset="0"/>
              </a:rPr>
              <a:t>     223, Generated vector SSE code for inner loop</a:t>
            </a:r>
          </a:p>
          <a:p>
            <a:pPr algn="l" eaLnBrk="1" hangingPunct="1"/>
            <a:r>
              <a:rPr lang="en-US" sz="2400">
                <a:latin typeface="Times New Roman" pitchFamily="18" charset="0"/>
              </a:rPr>
              <a:t>             Generated 4 prefetch instructions for this loop     </a:t>
            </a:r>
          </a:p>
        </p:txBody>
      </p:sp>
      <p:sp>
        <p:nvSpPr>
          <p:cNvPr id="65541" name="Rectangle 5"/>
          <p:cNvSpPr>
            <a:spLocks noChangeArrowheads="1"/>
          </p:cNvSpPr>
          <p:nvPr/>
        </p:nvSpPr>
        <p:spPr bwMode="auto">
          <a:xfrm>
            <a:off x="1219200" y="1035050"/>
            <a:ext cx="7296150" cy="2555188"/>
          </a:xfrm>
          <a:prstGeom prst="rect">
            <a:avLst/>
          </a:prstGeom>
          <a:noFill/>
          <a:ln w="9525">
            <a:noFill/>
            <a:miter lim="800000"/>
            <a:headEnd/>
            <a:tailEnd/>
          </a:ln>
        </p:spPr>
        <p:txBody>
          <a:bodyPr lIns="92075" tIns="46038" rIns="92075" bIns="46038">
            <a:spAutoFit/>
          </a:bodyPr>
          <a:lstStyle/>
          <a:p>
            <a:pPr algn="l" eaLnBrk="1" hangingPunct="1"/>
            <a:r>
              <a:rPr lang="en-US" sz="2000" dirty="0">
                <a:solidFill>
                  <a:schemeClr val="bg1"/>
                </a:solidFill>
                <a:latin typeface="Times New Roman" pitchFamily="18" charset="0"/>
              </a:rPr>
              <a:t>217    void func4(float *u1, float *u2, float *u3, …</a:t>
            </a:r>
          </a:p>
          <a:p>
            <a:pPr algn="l" eaLnBrk="1" hangingPunct="1"/>
            <a:r>
              <a:rPr lang="en-US" sz="2000" dirty="0">
                <a:solidFill>
                  <a:schemeClr val="bg1"/>
                </a:solidFill>
                <a:latin typeface="Times New Roman" pitchFamily="18" charset="0"/>
              </a:rPr>
              <a:t>          …</a:t>
            </a:r>
          </a:p>
          <a:p>
            <a:pPr algn="l" eaLnBrk="1" hangingPunct="1"/>
            <a:r>
              <a:rPr lang="en-US" sz="2000" dirty="0">
                <a:solidFill>
                  <a:schemeClr val="bg1"/>
                </a:solidFill>
                <a:latin typeface="Times New Roman" pitchFamily="18" charset="0"/>
              </a:rPr>
              <a:t>221    for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-NE+1, p1 = u2-ny, p2 = n2+ny;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&lt; nx+NE-1;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222          u3[</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a:t>
            </a:r>
            <a:r>
              <a:rPr lang="en-US" sz="2000" dirty="0" err="1">
                <a:solidFill>
                  <a:schemeClr val="bg1"/>
                </a:solidFill>
                <a:latin typeface="Times New Roman" pitchFamily="18" charset="0"/>
              </a:rPr>
              <a:t>clz</a:t>
            </a:r>
            <a:r>
              <a:rPr lang="en-US" sz="2000" dirty="0">
                <a:solidFill>
                  <a:schemeClr val="bg1"/>
                </a:solidFill>
                <a:latin typeface="Times New Roman" pitchFamily="18" charset="0"/>
              </a:rPr>
              <a:t> * (p1[</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p2[</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223    for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-NI+1,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&lt; nx+NE-1; </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a:t>
            </a:r>
          </a:p>
          <a:p>
            <a:pPr algn="l" eaLnBrk="1" hangingPunct="1"/>
            <a:r>
              <a:rPr lang="en-US" sz="2000" dirty="0">
                <a:solidFill>
                  <a:schemeClr val="bg1"/>
                </a:solidFill>
                <a:latin typeface="Times New Roman" pitchFamily="18" charset="0"/>
              </a:rPr>
              <a:t>224          float </a:t>
            </a:r>
            <a:r>
              <a:rPr lang="en-US" sz="2000" dirty="0" err="1">
                <a:solidFill>
                  <a:schemeClr val="bg1"/>
                </a:solidFill>
                <a:latin typeface="Times New Roman" pitchFamily="18" charset="0"/>
              </a:rPr>
              <a:t>vdt</a:t>
            </a:r>
            <a:r>
              <a:rPr lang="en-US" sz="2000" dirty="0">
                <a:solidFill>
                  <a:schemeClr val="bg1"/>
                </a:solidFill>
                <a:latin typeface="Times New Roman" pitchFamily="18" charset="0"/>
              </a:rPr>
              <a:t> = v[</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a:t>
            </a:r>
            <a:r>
              <a:rPr lang="en-US" sz="2000" dirty="0" err="1">
                <a:solidFill>
                  <a:schemeClr val="bg1"/>
                </a:solidFill>
                <a:latin typeface="Times New Roman" pitchFamily="18" charset="0"/>
              </a:rPr>
              <a:t>dt</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225          u3[</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 = 2.*u2[</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]-u1[</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r>
              <a:rPr lang="en-US" sz="2000" dirty="0" err="1">
                <a:solidFill>
                  <a:schemeClr val="bg1"/>
                </a:solidFill>
                <a:latin typeface="Times New Roman" pitchFamily="18" charset="0"/>
              </a:rPr>
              <a:t>vdt</a:t>
            </a:r>
            <a:r>
              <a:rPr lang="en-US" sz="2000" dirty="0">
                <a:solidFill>
                  <a:schemeClr val="bg1"/>
                </a:solidFill>
                <a:latin typeface="Times New Roman" pitchFamily="18" charset="0"/>
              </a:rPr>
              <a:t>*</a:t>
            </a:r>
            <a:r>
              <a:rPr lang="en-US" sz="2000" dirty="0" err="1">
                <a:solidFill>
                  <a:schemeClr val="bg1"/>
                </a:solidFill>
                <a:latin typeface="Times New Roman" pitchFamily="18" charset="0"/>
              </a:rPr>
              <a:t>vdt</a:t>
            </a:r>
            <a:r>
              <a:rPr lang="en-US" sz="2000" dirty="0">
                <a:solidFill>
                  <a:schemeClr val="bg1"/>
                </a:solidFill>
                <a:latin typeface="Times New Roman" pitchFamily="18" charset="0"/>
              </a:rPr>
              <a:t>*u3[</a:t>
            </a:r>
            <a:r>
              <a:rPr lang="en-US" sz="2000" dirty="0" err="1">
                <a:solidFill>
                  <a:schemeClr val="bg1"/>
                </a:solidFill>
                <a:latin typeface="Times New Roman" pitchFamily="18" charset="0"/>
              </a:rPr>
              <a:t>i</a:t>
            </a:r>
            <a:r>
              <a:rPr lang="en-US" sz="2000" dirty="0">
                <a:solidFill>
                  <a:schemeClr val="bg1"/>
                </a:solidFill>
                <a:latin typeface="Times New Roman" pitchFamily="18" charset="0"/>
              </a:rPr>
              <a:t>];</a:t>
            </a:r>
          </a:p>
          <a:p>
            <a:pPr algn="l" eaLnBrk="1" hangingPunct="1"/>
            <a:r>
              <a:rPr lang="en-US" sz="2000" dirty="0">
                <a:solidFill>
                  <a:schemeClr val="bg1"/>
                </a:solidFill>
                <a:latin typeface="Times New Roman" pitchFamily="18" charset="0"/>
              </a:rPr>
              <a:t>226    } </a:t>
            </a:r>
          </a:p>
        </p:txBody>
      </p:sp>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cray colors">
      <a:dk1>
        <a:sysClr val="windowText" lastClr="000000"/>
      </a:dk1>
      <a:lt1>
        <a:srgbClr val="FFFFFF"/>
      </a:lt1>
      <a:dk2>
        <a:srgbClr val="2D393F"/>
      </a:dk2>
      <a:lt2>
        <a:srgbClr val="FFFFFF"/>
      </a:lt2>
      <a:accent1>
        <a:srgbClr val="A5B592"/>
      </a:accent1>
      <a:accent2>
        <a:srgbClr val="DD7E0E"/>
      </a:accent2>
      <a:accent3>
        <a:srgbClr val="E7BC29"/>
      </a:accent3>
      <a:accent4>
        <a:srgbClr val="B55475"/>
      </a:accent4>
      <a:accent5>
        <a:srgbClr val="3A577A"/>
      </a:accent5>
      <a:accent6>
        <a:srgbClr val="2D393F"/>
      </a:accent6>
      <a:hlink>
        <a:srgbClr val="0070C0"/>
      </a:hlink>
      <a:folHlink>
        <a:srgbClr val="3A577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EFD0F180B38C94AB0ACD476C65F15D2" ma:contentTypeVersion="0" ma:contentTypeDescription="Create a new document." ma:contentTypeScope="" ma:versionID="37e2d3ffa88925b6bc8a923da1888d7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578C319-9800-415F-BA11-2F72A5529398}">
  <ds:schemaRefs>
    <ds:schemaRef ds:uri="http://schemas.microsoft.com/sharepoint/v3/contenttype/forms"/>
  </ds:schemaRefs>
</ds:datastoreItem>
</file>

<file path=customXml/itemProps2.xml><?xml version="1.0" encoding="utf-8"?>
<ds:datastoreItem xmlns:ds="http://schemas.openxmlformats.org/officeDocument/2006/customXml" ds:itemID="{190C505D-8FB4-424C-99CA-97E53AA5D4BF}">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3.xml><?xml version="1.0" encoding="utf-8"?>
<ds:datastoreItem xmlns:ds="http://schemas.openxmlformats.org/officeDocument/2006/customXml" ds:itemID="{7E1CE4BF-97E7-4F1E-BCA0-43C142D5ED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Paper</Template>
  <TotalTime>12120</TotalTime>
  <Words>10870</Words>
  <Application>Microsoft Office PowerPoint</Application>
  <PresentationFormat>On-screen Show (4:3)</PresentationFormat>
  <Paragraphs>1589</Paragraphs>
  <Slides>81</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81</vt:i4>
      </vt:variant>
    </vt:vector>
  </HeadingPairs>
  <TitlesOfParts>
    <vt:vector size="83" baseType="lpstr">
      <vt:lpstr>Paper</vt:lpstr>
      <vt:lpstr>VISIO</vt:lpstr>
      <vt:lpstr>Removing Bottlenecks to High Performance</vt:lpstr>
      <vt:lpstr>Outline</vt:lpstr>
      <vt:lpstr>Vectorization</vt:lpstr>
      <vt:lpstr>Vectorizable F90 Array Syntax  Data is REAL*4</vt:lpstr>
      <vt:lpstr>–fastsse to Enable SSE Vectorization –Minfo to List Optimizations to stderr</vt:lpstr>
      <vt:lpstr>Slide 6</vt:lpstr>
      <vt:lpstr>Vectorizable C Code Fragment?</vt:lpstr>
      <vt:lpstr>Pointer  Arguments Inhibit Vectorization </vt:lpstr>
      <vt:lpstr>C Constant Inhibits Vectorization </vt:lpstr>
      <vt:lpstr>Computational Intensity</vt:lpstr>
      <vt:lpstr>Impact of Memory accessing on Performance</vt:lpstr>
      <vt:lpstr>Impact of Alignment of Variables</vt:lpstr>
      <vt:lpstr>Slide 13</vt:lpstr>
      <vt:lpstr>Poor Memory accessing</vt:lpstr>
      <vt:lpstr>Hardware counters</vt:lpstr>
      <vt:lpstr>Poor Memory accessing - FIXED</vt:lpstr>
      <vt:lpstr>Hardware counters for FIXED</vt:lpstr>
      <vt:lpstr>Performance Improvement for Memory Accessing</vt:lpstr>
      <vt:lpstr>Running fully packed on the node</vt:lpstr>
      <vt:lpstr>Recursive Loop</vt:lpstr>
      <vt:lpstr>Recursive Loop - Restructured</vt:lpstr>
      <vt:lpstr>Compiler Listing</vt:lpstr>
      <vt:lpstr>Recursive Loop Restructured</vt:lpstr>
      <vt:lpstr>Multiple Loops</vt:lpstr>
      <vt:lpstr>Multiple Loops</vt:lpstr>
      <vt:lpstr>Results from restructuring</vt:lpstr>
      <vt:lpstr>Loop Independent IF Statements</vt:lpstr>
      <vt:lpstr>Loop Independent IF Statements</vt:lpstr>
      <vt:lpstr>Compiler Listing</vt:lpstr>
      <vt:lpstr>Restructured</vt:lpstr>
      <vt:lpstr>Restructured</vt:lpstr>
      <vt:lpstr>Restructured</vt:lpstr>
      <vt:lpstr>Compiler listing</vt:lpstr>
      <vt:lpstr>Compiler listing</vt:lpstr>
      <vt:lpstr>Performance of restructuring</vt:lpstr>
      <vt:lpstr>Slide 36</vt:lpstr>
      <vt:lpstr>Using a statement function</vt:lpstr>
      <vt:lpstr>Performance for simple function call</vt:lpstr>
      <vt:lpstr>Subroutine Call within Do Loop – without inlining</vt:lpstr>
      <vt:lpstr>Subroutine Call within Do Loop – Restructured</vt:lpstr>
      <vt:lpstr>Performance for PGI And CCE</vt:lpstr>
      <vt:lpstr>Subroutine Calls from within Do Loops</vt:lpstr>
      <vt:lpstr>Fortran 90 Array Syntax</vt:lpstr>
      <vt:lpstr>Rewrite into DO loop</vt:lpstr>
      <vt:lpstr>Rewrite into DO loop</vt:lpstr>
      <vt:lpstr>Results</vt:lpstr>
      <vt:lpstr>Derived Types</vt:lpstr>
      <vt:lpstr>Looking at the Derived Type</vt:lpstr>
      <vt:lpstr>Hardware Counters for Derived Types</vt:lpstr>
      <vt:lpstr>TLB and Cache optimization</vt:lpstr>
      <vt:lpstr>Original </vt:lpstr>
      <vt:lpstr>Restructured</vt:lpstr>
      <vt:lpstr>NPB MG routine RESID</vt:lpstr>
      <vt:lpstr>Slide 54</vt:lpstr>
      <vt:lpstr>Slide 55</vt:lpstr>
      <vt:lpstr>Tiling for better Cache utilization</vt:lpstr>
      <vt:lpstr>Slide 57</vt:lpstr>
      <vt:lpstr>Slide 58</vt:lpstr>
      <vt:lpstr>Slide 59</vt:lpstr>
      <vt:lpstr>MHD3D Original</vt:lpstr>
      <vt:lpstr>Original HALF</vt:lpstr>
      <vt:lpstr>Original HALF</vt:lpstr>
      <vt:lpstr>Storage Analysis</vt:lpstr>
      <vt:lpstr>Slide 64</vt:lpstr>
      <vt:lpstr>MHD3D Restructured</vt:lpstr>
      <vt:lpstr>MDH3D Restructured</vt:lpstr>
      <vt:lpstr>RESTRUCTURED HALF</vt:lpstr>
      <vt:lpstr>RESTRUCTURED HALF</vt:lpstr>
      <vt:lpstr>Storage Analysis</vt:lpstr>
      <vt:lpstr>Message passing optimization</vt:lpstr>
      <vt:lpstr>Time to transfer a message on Seastar 2+</vt:lpstr>
      <vt:lpstr>Message Sizes </vt:lpstr>
      <vt:lpstr>XT MPI – Receive Side</vt:lpstr>
      <vt:lpstr>POP</vt:lpstr>
      <vt:lpstr>POP</vt:lpstr>
      <vt:lpstr>POP</vt:lpstr>
      <vt:lpstr>POP</vt:lpstr>
      <vt:lpstr>When to pre-post receives</vt:lpstr>
      <vt:lpstr>Slide 79</vt:lpstr>
      <vt:lpstr>Optimizing Global Communications</vt:lpstr>
      <vt:lpstr>Slide 81</vt:lpstr>
    </vt:vector>
  </TitlesOfParts>
  <Company>Cray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jcissell</dc:creator>
  <cp:lastModifiedBy>levesque</cp:lastModifiedBy>
  <cp:revision>60</cp:revision>
  <dcterms:created xsi:type="dcterms:W3CDTF">2009-01-15T20:55:43Z</dcterms:created>
  <dcterms:modified xsi:type="dcterms:W3CDTF">2009-09-21T10:48:45Z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0x0101001EFD0F180B38C94AB0ACD476C65F15D2</vt:lpwstr>
  </property>
</Properties>
</file>